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7" r:id="rId5"/>
    <p:sldId id="274" r:id="rId6"/>
    <p:sldId id="259" r:id="rId7"/>
    <p:sldId id="275" r:id="rId8"/>
    <p:sldId id="262" r:id="rId9"/>
    <p:sldId id="263" r:id="rId10"/>
    <p:sldId id="264" r:id="rId11"/>
    <p:sldId id="266" r:id="rId12"/>
    <p:sldId id="267" r:id="rId13"/>
    <p:sldId id="269" r:id="rId14"/>
    <p:sldId id="268" r:id="rId15"/>
    <p:sldId id="272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4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Slide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315" y="5833782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4453" y="5833782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7487" y="5900874"/>
            <a:ext cx="957026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8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1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55A1-8148-43B8-B9B6-06BC7E9EF25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EDDB-7A33-446D-8848-EE3226B6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0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yverse.org/wiki/display/DEapps/Minimap2_index_align-2.10" TargetMode="External"/><Relationship Id="rId2" Type="http://schemas.openxmlformats.org/officeDocument/2006/relationships/hyperlink" Target="https://lh3.github.io/minimap2/minimap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htslib.org/doc/samtools-1.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almon.readthedocs.io/en/latest/salmon.html#quantifying-in-alignment-based-mo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learning.cyverse.org/projects/vice/en/latest/getting_started/abou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nanoporetech.com/protocols/Guppy-protocol/v/gpb_2003_v1_revm_14dec2018/guppy-basecaller-and-guppy-basecaller-server" TargetMode="External"/><Relationship Id="rId2" Type="http://schemas.openxmlformats.org/officeDocument/2006/relationships/hyperlink" Target="https://hub.docker.com/r/andrewdlnelson/guppy_gp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yverse.org/wiki/display/~tyson_swetnam/Workstation+Buil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d.l.nelson@gmail.com" TargetMode="External"/><Relationship Id="rId2" Type="http://schemas.openxmlformats.org/officeDocument/2006/relationships/hyperlink" Target="https://community.nanoporetec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yverse-nanopore-rnaseq-workflow.readthedocs-hosted.com/en/latest/" TargetMode="External"/><Relationship Id="rId4" Type="http://schemas.openxmlformats.org/officeDocument/2006/relationships/hyperlink" Target="https://de.cyverse.org/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iki.cyverse.org/wiki/display/DS/Using+Cyberduck+for+Uploading+and+Downloading+to+the+Data+Sto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le-trapnell-lab.github.io/cufflinks/file_formats/#the-gffread-util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RNA-</a:t>
            </a:r>
            <a:r>
              <a:rPr lang="en-US" sz="4400" dirty="0" err="1" smtClean="0"/>
              <a:t>Seq</a:t>
            </a:r>
            <a:r>
              <a:rPr lang="en-US" sz="4400" dirty="0" smtClean="0"/>
              <a:t> Basics: Generating and processing raw sequence data using </a:t>
            </a:r>
            <a:r>
              <a:rPr lang="en-US" sz="4400" dirty="0" err="1" smtClean="0"/>
              <a:t>Nanopore</a:t>
            </a:r>
            <a:r>
              <a:rPr lang="en-US" sz="4400" dirty="0" smtClean="0"/>
              <a:t> technology and </a:t>
            </a:r>
            <a:r>
              <a:rPr lang="en-US" sz="4400" dirty="0" err="1" smtClean="0"/>
              <a:t>CyVerse</a:t>
            </a:r>
            <a:r>
              <a:rPr lang="en-US" sz="4400" dirty="0" smtClean="0"/>
              <a:t> tools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D. L. Nelson</a:t>
            </a:r>
          </a:p>
          <a:p>
            <a:r>
              <a:rPr lang="en-US" dirty="0" smtClean="0"/>
              <a:t>Research Scientist (</a:t>
            </a:r>
            <a:r>
              <a:rPr lang="en-US" dirty="0" err="1" smtClean="0"/>
              <a:t>UofA</a:t>
            </a:r>
            <a:r>
              <a:rPr lang="en-US" dirty="0" smtClean="0"/>
              <a:t>)/Assistant Professor (BTI)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2" y="76913"/>
            <a:ext cx="2333002" cy="804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666" y="0"/>
            <a:ext cx="2039334" cy="971763"/>
          </a:xfrm>
          <a:prstGeom prst="rect">
            <a:avLst/>
          </a:prstGeom>
        </p:spPr>
      </p:pic>
      <p:pic>
        <p:nvPicPr>
          <p:cNvPr id="6" name="Picture 2" descr="CyVers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2" y="6046663"/>
            <a:ext cx="3321644" cy="7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p.yimg.com/ib/th?id=HN.608002696190690609&amp;pid=15.1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24" y="5696562"/>
            <a:ext cx="1071127" cy="10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Mapping </a:t>
            </a:r>
            <a:r>
              <a:rPr lang="en-US" sz="3200" dirty="0" err="1" smtClean="0"/>
              <a:t>Nanopore</a:t>
            </a:r>
            <a:r>
              <a:rPr lang="en-US" sz="3200" dirty="0" smtClean="0"/>
              <a:t> reads to a transcriptome with the MiniMap2 App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65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https://lh3.github.io/minimap2/minimap2.html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96468" y="6488668"/>
            <a:ext cx="7207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https://wiki.cyverse.org/wiki/display/DEapps/Minimap2_index_align-2.10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46" y="1690688"/>
            <a:ext cx="382905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33537"/>
            <a:ext cx="5619750" cy="3590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631" y="4179153"/>
            <a:ext cx="521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launch two jobs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with the reference </a:t>
            </a:r>
            <a:r>
              <a:rPr lang="en-US" b="1" u="sng" dirty="0" smtClean="0"/>
              <a:t>genome</a:t>
            </a:r>
            <a:r>
              <a:rPr lang="en-US" dirty="0" smtClean="0"/>
              <a:t> (for visualization)</a:t>
            </a: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Another with the reference </a:t>
            </a:r>
            <a:r>
              <a:rPr lang="en-US" b="1" u="sng" dirty="0" smtClean="0"/>
              <a:t>transcriptome</a:t>
            </a:r>
            <a:r>
              <a:rPr lang="en-US" dirty="0" smtClean="0"/>
              <a:t> (for differential expression)</a:t>
            </a:r>
            <a:endParaRPr lang="en-US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907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Converting MiniMap2 SAM output to sorted BAM with the </a:t>
            </a:r>
            <a:r>
              <a:rPr lang="en-US" sz="3200" dirty="0" err="1" smtClean="0"/>
              <a:t>Samtools</a:t>
            </a:r>
            <a:r>
              <a:rPr lang="en-US" sz="3200" dirty="0" smtClean="0"/>
              <a:t> app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6400129"/>
            <a:ext cx="446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hlinkClick r:id="rId2"/>
              </a:rPr>
              <a:t>http://www.htslib.org/doc/samtools-1.2.html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1" y="1690688"/>
            <a:ext cx="4276725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285" y="1673961"/>
            <a:ext cx="4533900" cy="265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907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reads with the </a:t>
            </a:r>
            <a:r>
              <a:rPr lang="en-US" dirty="0" err="1" smtClean="0"/>
              <a:t>Salmon_quant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Salmon is a tool that counts the number of reads mapped to a particular locus.</a:t>
            </a:r>
          </a:p>
          <a:p>
            <a:r>
              <a:rPr lang="en-US" sz="2400" dirty="0" smtClean="0"/>
              <a:t>In this case, we are asking Salmon to tell us how many reads in the sorted BAM file map back to our transcriptome we generated with </a:t>
            </a:r>
            <a:r>
              <a:rPr lang="en-US" sz="2400" dirty="0" err="1" smtClean="0"/>
              <a:t>gffread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33453" y="6488668"/>
            <a:ext cx="893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https://salmon.readthedocs.io/en/latest/salmon.html#quantifying-in-alignment-based-mode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44" y="3237191"/>
            <a:ext cx="3743325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19" y="3237191"/>
            <a:ext cx="4572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907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What’s next? Channeling VICE in the 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51" y="1067344"/>
            <a:ext cx="10515600" cy="4351338"/>
          </a:xfrm>
        </p:spPr>
        <p:txBody>
          <a:bodyPr/>
          <a:lstStyle/>
          <a:p>
            <a:r>
              <a:rPr lang="en-US" dirty="0" smtClean="0"/>
              <a:t>VICE = Visual Interactive Computing Environment</a:t>
            </a:r>
          </a:p>
          <a:p>
            <a:r>
              <a:rPr lang="en-US" dirty="0" smtClean="0"/>
              <a:t>VICE apps allow us to launch third party environments (</a:t>
            </a:r>
            <a:r>
              <a:rPr lang="en-US" dirty="0" err="1" smtClean="0"/>
              <a:t>Jupyter</a:t>
            </a:r>
            <a:r>
              <a:rPr lang="en-US" dirty="0" smtClean="0"/>
              <a:t> labs, </a:t>
            </a:r>
            <a:r>
              <a:rPr lang="en-US" dirty="0" err="1" smtClean="0"/>
              <a:t>Rstudio</a:t>
            </a:r>
            <a:r>
              <a:rPr lang="en-US" dirty="0" smtClean="0"/>
              <a:t>) from within the DE. </a:t>
            </a:r>
          </a:p>
          <a:p>
            <a:pPr lvl="1"/>
            <a:r>
              <a:rPr lang="en-US" dirty="0" smtClean="0"/>
              <a:t>This allows you to perform standard R-based analyses on your data without local downloads (or installs).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90088"/>
            <a:ext cx="7705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https://learning.cyverse.org/projects/vice/en/latest/getting_started/about.html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280" y="3071686"/>
            <a:ext cx="6177776" cy="287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391477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907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Visualizing your </a:t>
            </a:r>
            <a:r>
              <a:rPr lang="en-US" sz="3200" dirty="0" err="1" smtClean="0"/>
              <a:t>Nanopore</a:t>
            </a:r>
            <a:r>
              <a:rPr lang="en-US" sz="3200" dirty="0" smtClean="0"/>
              <a:t> data in EPIC-</a:t>
            </a:r>
            <a:r>
              <a:rPr lang="en-US" sz="3200" dirty="0" err="1" smtClean="0"/>
              <a:t>CoGe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2" y="3267324"/>
            <a:ext cx="10028897" cy="2912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00800"/>
            <a:ext cx="262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www.genomevolution.org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712" y="1590155"/>
            <a:ext cx="10142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CoGe</a:t>
            </a:r>
            <a:r>
              <a:rPr lang="en-US" dirty="0" smtClean="0"/>
              <a:t> contains many useful tools for visualizing your data or performing comparative genomic analyses.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CoGe</a:t>
            </a:r>
            <a:r>
              <a:rPr lang="en-US" dirty="0" smtClean="0"/>
              <a:t> is directly linked to your data in </a:t>
            </a:r>
            <a:r>
              <a:rPr lang="en-US" dirty="0" err="1" smtClean="0"/>
              <a:t>CyVerse’s</a:t>
            </a:r>
            <a:r>
              <a:rPr lang="en-US" dirty="0" smtClean="0"/>
              <a:t> Data Store (you have a </a:t>
            </a:r>
            <a:r>
              <a:rPr lang="en-US" dirty="0" err="1" smtClean="0"/>
              <a:t>coge_data</a:t>
            </a:r>
            <a:r>
              <a:rPr lang="en-US" dirty="0" smtClean="0"/>
              <a:t> folder).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CoGe</a:t>
            </a:r>
            <a:r>
              <a:rPr lang="en-US" dirty="0" smtClean="0"/>
              <a:t> and </a:t>
            </a:r>
            <a:r>
              <a:rPr lang="en-US" dirty="0" err="1" smtClean="0"/>
              <a:t>CyVerse</a:t>
            </a:r>
            <a:r>
              <a:rPr lang="en-US" dirty="0" smtClean="0"/>
              <a:t> use the same user authentication system (one password/user ID for both).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upload the reads you mapped to the genome into </a:t>
            </a:r>
            <a:r>
              <a:rPr lang="en-US" dirty="0" err="1" smtClean="0"/>
              <a:t>CoGe</a:t>
            </a:r>
            <a:r>
              <a:rPr lang="en-US" dirty="0" smtClean="0"/>
              <a:t> for visualization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7"/>
            <a:ext cx="11144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311971" y="4114800"/>
            <a:ext cx="12876904" cy="1603094"/>
          </a:xfrm>
        </p:spPr>
        <p:txBody>
          <a:bodyPr/>
          <a:lstStyle/>
          <a:p>
            <a:pPr lvl="0">
              <a:defRPr/>
            </a:pPr>
            <a:r>
              <a:rPr lang="en-US" sz="1800" dirty="0" err="1">
                <a:solidFill>
                  <a:srgbClr val="142248"/>
                </a:solidFill>
              </a:rPr>
              <a:t>CyVerse</a:t>
            </a:r>
            <a:r>
              <a:rPr lang="en-US" sz="1800" dirty="0">
                <a:solidFill>
                  <a:srgbClr val="142248"/>
                </a:solidFill>
              </a:rPr>
              <a:t> is supported by the National Science Foundation under Grants No. DBI-0735191, DBI-1265383 and DBI-1743442.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-292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It’s as easy as that!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78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Library preps: some tips for improving sequencing depth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833"/>
            <a:ext cx="10515600" cy="47942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library prep protocols are going to take much longer than advertised (that’s okay, plan for it)</a:t>
            </a:r>
          </a:p>
          <a:p>
            <a:r>
              <a:rPr lang="en-US" sz="2400" u="sng" dirty="0" smtClean="0"/>
              <a:t>Any step that says to incubate on a Hula (rotator) mixer for 5 minutes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Incubate for 20 minutes stationary at RT.</a:t>
            </a:r>
          </a:p>
          <a:p>
            <a:pPr lvl="1"/>
            <a:r>
              <a:rPr lang="en-US" sz="2000" dirty="0" smtClean="0"/>
              <a:t>10 minutes on rotator.</a:t>
            </a:r>
          </a:p>
          <a:p>
            <a:r>
              <a:rPr lang="en-US" sz="2400" dirty="0" smtClean="0"/>
              <a:t>Pelleting steps (</a:t>
            </a:r>
            <a:r>
              <a:rPr lang="en-US" sz="2400" dirty="0" err="1" smtClean="0"/>
              <a:t>AMPure</a:t>
            </a:r>
            <a:r>
              <a:rPr lang="en-US" sz="2400" dirty="0" smtClean="0"/>
              <a:t> XP beads) should be for 5 minutes.</a:t>
            </a:r>
          </a:p>
          <a:p>
            <a:r>
              <a:rPr lang="en-US" sz="2400" dirty="0" smtClean="0"/>
              <a:t>Resuspension steps should be for 20 minutes (instead of 10) stationary, then 10 on rotator.</a:t>
            </a:r>
          </a:p>
          <a:p>
            <a:r>
              <a:rPr lang="en-US" sz="2400" b="1" u="sng" dirty="0" smtClean="0"/>
              <a:t>Adaptor concentration is critical</a:t>
            </a:r>
            <a:r>
              <a:rPr lang="en-US" sz="2400" dirty="0" smtClean="0"/>
              <a:t> (e.g., for the SQK-DCS109 kit). </a:t>
            </a:r>
          </a:p>
          <a:p>
            <a:pPr lvl="1"/>
            <a:r>
              <a:rPr lang="en-US" sz="2000" dirty="0" smtClean="0"/>
              <a:t>Most of your mRNAs are not going to be 8 kb!</a:t>
            </a:r>
          </a:p>
          <a:p>
            <a:pPr lvl="1"/>
            <a:r>
              <a:rPr lang="en-US" sz="2000" dirty="0" smtClean="0"/>
              <a:t>Use 0.2 </a:t>
            </a:r>
            <a:r>
              <a:rPr lang="en-US" sz="2000" dirty="0" err="1" smtClean="0"/>
              <a:t>pmoles</a:t>
            </a:r>
            <a:r>
              <a:rPr lang="en-US" sz="2000" dirty="0" smtClean="0"/>
              <a:t> of cDNA (calculated from qubit measurements)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03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smtClean="0"/>
              <a:t>An aside about basecalling with Guppy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1" y="1333854"/>
            <a:ext cx="11597268" cy="523421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Must be performed locally – not on the DE (and may already be performed for you).</a:t>
            </a:r>
          </a:p>
          <a:p>
            <a:r>
              <a:rPr lang="en-US" sz="2400" dirty="0" smtClean="0"/>
              <a:t>CPU version available for all platforms.</a:t>
            </a:r>
          </a:p>
          <a:p>
            <a:r>
              <a:rPr lang="en-US" sz="2400" dirty="0" smtClean="0"/>
              <a:t>GPU (much faster, 30-100x) version available for </a:t>
            </a:r>
            <a:r>
              <a:rPr lang="en-US" sz="2400" dirty="0" err="1" smtClean="0"/>
              <a:t>linux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Useful when processing a lot of reads (transcriptome) or long reads (genome).</a:t>
            </a:r>
          </a:p>
          <a:p>
            <a:pPr lvl="1"/>
            <a:r>
              <a:rPr lang="en-US" sz="2000" dirty="0" smtClean="0"/>
              <a:t>Not as crucial for mRNA sequencing.</a:t>
            </a:r>
          </a:p>
          <a:p>
            <a:pPr lvl="1"/>
            <a:r>
              <a:rPr lang="en-US" sz="2000" dirty="0" smtClean="0"/>
              <a:t>If you go this route, use the Docker container system.</a:t>
            </a:r>
          </a:p>
          <a:p>
            <a:pPr lvl="1"/>
            <a:r>
              <a:rPr lang="en-US" sz="2000" dirty="0" smtClean="0"/>
              <a:t>Docker v19.03 passes GPU information directly to your container.</a:t>
            </a:r>
          </a:p>
          <a:p>
            <a:pPr lvl="1"/>
            <a:r>
              <a:rPr lang="en-US" sz="2000" dirty="0" smtClean="0"/>
              <a:t>A guppy container is available at </a:t>
            </a:r>
            <a:r>
              <a:rPr lang="en-US" sz="2000" dirty="0" smtClean="0">
                <a:hlinkClick r:id="rId2"/>
              </a:rPr>
              <a:t>https://hub.docker.com/r/andrewdlnelson/guppy_gpu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For more info about running Guppy, visit (</a:t>
            </a:r>
            <a:r>
              <a:rPr lang="en-US" sz="2400" dirty="0" err="1" smtClean="0"/>
              <a:t>Nanopore</a:t>
            </a:r>
            <a:r>
              <a:rPr lang="en-US" sz="2400" dirty="0" smtClean="0"/>
              <a:t> login required): </a:t>
            </a:r>
            <a:r>
              <a:rPr lang="en-US" sz="2400" dirty="0" smtClean="0">
                <a:hlinkClick r:id="rId3"/>
              </a:rPr>
              <a:t>https://community.nanoporetech.com/protocols/Guppy-protocol/v/gpb_2003_v1_revm_14dec2018/guppy-basecaller-and-guppy-basecaller-server</a:t>
            </a:r>
            <a:endParaRPr lang="en-US" sz="2400" dirty="0" smtClean="0"/>
          </a:p>
          <a:p>
            <a:r>
              <a:rPr lang="en-US" sz="2400" dirty="0" smtClean="0"/>
              <a:t>For more info on the GPU setup I use (thanks to Tyson </a:t>
            </a:r>
            <a:r>
              <a:rPr lang="en-US" sz="2400" dirty="0" err="1" smtClean="0"/>
              <a:t>Swetnam</a:t>
            </a:r>
            <a:r>
              <a:rPr lang="en-US" sz="2400" dirty="0" smtClean="0"/>
              <a:t> @ </a:t>
            </a:r>
            <a:r>
              <a:rPr lang="en-US" sz="2400" dirty="0" err="1" smtClean="0"/>
              <a:t>CyVerse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>
                <a:hlinkClick r:id="rId4"/>
              </a:rPr>
              <a:t>https://wiki.cyverse.org/wiki/display/~tyson_swetnam/Workstation+Build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3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Introduction and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</a:t>
            </a:r>
            <a:r>
              <a:rPr lang="en-US" dirty="0" err="1" smtClean="0"/>
              <a:t>CyVerse</a:t>
            </a:r>
            <a:r>
              <a:rPr lang="en-US" dirty="0" smtClean="0"/>
              <a:t> “Power User”</a:t>
            </a:r>
          </a:p>
          <a:p>
            <a:r>
              <a:rPr lang="en-US" dirty="0" smtClean="0"/>
              <a:t>My key words would be “plants, </a:t>
            </a:r>
            <a:r>
              <a:rPr lang="en-US" dirty="0" err="1" smtClean="0"/>
              <a:t>transcriptomics</a:t>
            </a:r>
            <a:r>
              <a:rPr lang="en-US" dirty="0" smtClean="0"/>
              <a:t>, comparative genomics, transcriptional regulation, stress biology, long non-coding RNAs”</a:t>
            </a:r>
          </a:p>
          <a:p>
            <a:r>
              <a:rPr lang="en-US" dirty="0" smtClean="0"/>
              <a:t>Goals for today:</a:t>
            </a:r>
          </a:p>
          <a:p>
            <a:pPr lvl="1"/>
            <a:r>
              <a:rPr lang="en-US" dirty="0" smtClean="0"/>
              <a:t>Briefly introduce </a:t>
            </a:r>
            <a:r>
              <a:rPr lang="en-US" dirty="0" err="1" smtClean="0"/>
              <a:t>Nanopore</a:t>
            </a:r>
            <a:r>
              <a:rPr lang="en-US" dirty="0" smtClean="0"/>
              <a:t> mRNA sequencing</a:t>
            </a:r>
          </a:p>
          <a:p>
            <a:pPr lvl="1"/>
            <a:r>
              <a:rPr lang="en-US" dirty="0" smtClean="0"/>
              <a:t>Familiarize </a:t>
            </a:r>
            <a:r>
              <a:rPr lang="en-US" dirty="0" smtClean="0"/>
              <a:t>you with the tools for a basic workflow to analyze ONT sequencing data in </a:t>
            </a:r>
            <a:r>
              <a:rPr lang="en-US" dirty="0" err="1" smtClean="0"/>
              <a:t>CyVerse’s</a:t>
            </a:r>
            <a:r>
              <a:rPr lang="en-US" dirty="0" smtClean="0"/>
              <a:t> Discovery Environment</a:t>
            </a:r>
          </a:p>
          <a:p>
            <a:pPr lvl="2"/>
            <a:r>
              <a:rPr lang="en-US" dirty="0" smtClean="0"/>
              <a:t>Preparing data for differential expression</a:t>
            </a:r>
          </a:p>
          <a:p>
            <a:pPr lvl="2"/>
            <a:r>
              <a:rPr lang="en-US" dirty="0" smtClean="0"/>
              <a:t>Genome Browser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8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 before we </a:t>
            </a:r>
            <a:r>
              <a:rPr lang="en-US" sz="3200" dirty="0" smtClean="0"/>
              <a:t>begin - some resources: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2728"/>
            <a:ext cx="10515600" cy="54157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https://community.nanoporetech.com/</a:t>
            </a:r>
            <a:r>
              <a:rPr lang="en-US" dirty="0" smtClean="0"/>
              <a:t> (crucial)</a:t>
            </a:r>
          </a:p>
          <a:p>
            <a:pPr lvl="1"/>
            <a:r>
              <a:rPr lang="en-US" dirty="0" smtClean="0"/>
              <a:t>Tips for preparing your </a:t>
            </a:r>
            <a:r>
              <a:rPr lang="en-US" dirty="0" err="1" smtClean="0"/>
              <a:t>Nanopore</a:t>
            </a:r>
            <a:r>
              <a:rPr lang="en-US" dirty="0" smtClean="0"/>
              <a:t> </a:t>
            </a:r>
            <a:r>
              <a:rPr lang="en-US" dirty="0" smtClean="0"/>
              <a:t>libraries and for analyzing 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My email: </a:t>
            </a:r>
            <a:r>
              <a:rPr lang="en-US" dirty="0" smtClean="0">
                <a:hlinkClick r:id="rId3"/>
              </a:rPr>
              <a:t>andrew.d.l.nelson@gmail.com</a:t>
            </a:r>
            <a:endParaRPr lang="en-US" dirty="0" smtClean="0"/>
          </a:p>
          <a:p>
            <a:r>
              <a:rPr lang="en-US" dirty="0" smtClean="0"/>
              <a:t>The Discovery Environment: </a:t>
            </a:r>
            <a:r>
              <a:rPr lang="en-US" dirty="0" smtClean="0">
                <a:hlinkClick r:id="rId4"/>
              </a:rPr>
              <a:t>https://de.cyverse.org/de/</a:t>
            </a:r>
            <a:endParaRPr lang="en-US" dirty="0" smtClean="0"/>
          </a:p>
          <a:p>
            <a:r>
              <a:rPr lang="en-US" dirty="0" smtClean="0"/>
              <a:t>RTD of today’s webinar:</a:t>
            </a:r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https://cyverse-nanopore-rnaseq-workflow.readthedocs-hosted.com/en/latest/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735" y="2032638"/>
            <a:ext cx="5847849" cy="22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47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Welcome to </a:t>
            </a:r>
            <a:r>
              <a:rPr lang="en-US" dirty="0" err="1" smtClean="0"/>
              <a:t>Nanopore</a:t>
            </a:r>
            <a:r>
              <a:rPr lang="en-US" dirty="0" smtClean="0"/>
              <a:t> sequencing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1882"/>
            <a:ext cx="5956477" cy="25725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9664" y="1203363"/>
            <a:ext cx="4509086" cy="4494769"/>
            <a:chOff x="699664" y="1203363"/>
            <a:chExt cx="4509086" cy="4494769"/>
          </a:xfrm>
        </p:grpSpPr>
        <p:pic>
          <p:nvPicPr>
            <p:cNvPr id="1026" name="Picture 2" descr="https://i5.walmartimages.com/asr/e3c77ba0-95ea-4686-b826-298ed2c9491b_1.256acfb4329743ed6a71246cbdb854ee.jpeg?odnHeight=450&amp;odnWidth=450&amp;odnBg=FFFFF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500" y="1411882"/>
              <a:ext cx="428625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99664" y="1203363"/>
              <a:ext cx="1133979" cy="1279164"/>
              <a:chOff x="699664" y="1203363"/>
              <a:chExt cx="1133979" cy="1279164"/>
            </a:xfrm>
          </p:grpSpPr>
          <p:sp>
            <p:nvSpPr>
              <p:cNvPr id="7" name="Teardrop 6"/>
              <p:cNvSpPr/>
              <p:nvPr/>
            </p:nvSpPr>
            <p:spPr>
              <a:xfrm rot="3932868">
                <a:off x="627072" y="1275955"/>
                <a:ext cx="1279164" cy="1133979"/>
              </a:xfrm>
              <a:prstGeom prst="teardrop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22500" y="1581334"/>
                <a:ext cx="684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???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2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47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Welcome to </a:t>
            </a:r>
            <a:r>
              <a:rPr lang="en-US" dirty="0" err="1" smtClean="0"/>
              <a:t>Nanopore</a:t>
            </a:r>
            <a:r>
              <a:rPr lang="en-US" dirty="0" smtClean="0"/>
              <a:t> sequencing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1882"/>
            <a:ext cx="5956477" cy="2572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5368" y="4843275"/>
            <a:ext cx="5057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do we do with all of this power?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1208" y="1298448"/>
            <a:ext cx="5111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Oxford </a:t>
            </a:r>
            <a:r>
              <a:rPr lang="en-US" dirty="0" err="1" smtClean="0"/>
              <a:t>Nanopore</a:t>
            </a:r>
            <a:r>
              <a:rPr lang="en-US" dirty="0" smtClean="0"/>
              <a:t> Technologies mRNA sequencing provides the following advantages over traditional short read sequencing: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Full length, stranded sequencing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isoform resolution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Identification of antisense transcripts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Elucidation of RNA-base modifications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post-transcriptional modifications without having to employ special antibodies or detection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Just like short read sequencing, ONT allows you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Perform differential expression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Identify novel genes </a:t>
            </a:r>
            <a:r>
              <a:rPr lang="en-US" b="1" dirty="0"/>
              <a:t>without a genome</a:t>
            </a:r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6520" y="4114800"/>
            <a:ext cx="550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Importantly, ONT sequencing is fast and (relatively)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workflow: RNA to read counts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89" y="1059366"/>
            <a:ext cx="10950497" cy="5798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Steps to consider before you come to the Discovery Environment (DE):</a:t>
            </a:r>
          </a:p>
          <a:p>
            <a:r>
              <a:rPr lang="en-US" dirty="0" smtClean="0"/>
              <a:t>RNA extraction</a:t>
            </a:r>
          </a:p>
          <a:p>
            <a:r>
              <a:rPr lang="en-US" dirty="0" smtClean="0"/>
              <a:t>Library preps (we can talk about this after)</a:t>
            </a:r>
          </a:p>
          <a:p>
            <a:r>
              <a:rPr lang="en-US" dirty="0" smtClean="0"/>
              <a:t>Sequencing</a:t>
            </a:r>
          </a:p>
          <a:p>
            <a:r>
              <a:rPr lang="en-US" dirty="0" err="1" smtClean="0"/>
              <a:t>Basecalling</a:t>
            </a:r>
            <a:r>
              <a:rPr lang="en-US" dirty="0"/>
              <a:t> </a:t>
            </a:r>
            <a:r>
              <a:rPr lang="en-US" dirty="0" smtClean="0"/>
              <a:t>(Guppy; we can talk about this after as well)</a:t>
            </a:r>
          </a:p>
          <a:p>
            <a:pPr marL="0" indent="0">
              <a:buNone/>
            </a:pPr>
            <a:r>
              <a:rPr lang="en-US" b="1" dirty="0" smtClean="0"/>
              <a:t>Data processing and analysis within the DE:</a:t>
            </a:r>
          </a:p>
          <a:p>
            <a:r>
              <a:rPr lang="en-US" dirty="0" smtClean="0"/>
              <a:t>Generate a transcript file from genome annotation (</a:t>
            </a:r>
            <a:r>
              <a:rPr lang="en-US" dirty="0" err="1" smtClean="0"/>
              <a:t>gffread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Map to a transcriptome (</a:t>
            </a:r>
            <a:r>
              <a:rPr lang="en-US" dirty="0" err="1" smtClean="0"/>
              <a:t>Graphmap</a:t>
            </a:r>
            <a:r>
              <a:rPr lang="en-US" dirty="0" smtClean="0"/>
              <a:t>/Minimap2)</a:t>
            </a:r>
          </a:p>
          <a:p>
            <a:r>
              <a:rPr lang="en-US" dirty="0" smtClean="0"/>
              <a:t>Convert output SAM to sorted BAM (</a:t>
            </a:r>
            <a:r>
              <a:rPr lang="en-US" dirty="0" err="1" smtClean="0"/>
              <a:t>Samtools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Count reads mapped to each transcript (Salmon)</a:t>
            </a:r>
          </a:p>
          <a:p>
            <a:r>
              <a:rPr lang="en-US" dirty="0" smtClean="0"/>
              <a:t>Differential expression test using YFA (your favorite algorithm)</a:t>
            </a:r>
          </a:p>
          <a:p>
            <a:r>
              <a:rPr lang="en-US" dirty="0" smtClean="0"/>
              <a:t>Visualization of your data in EPIC-</a:t>
            </a:r>
            <a:r>
              <a:rPr lang="en-US" dirty="0" err="1" smtClean="0"/>
              <a:t>CoGe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2163" y="3429000"/>
            <a:ext cx="9556595" cy="3217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44" y="365125"/>
            <a:ext cx="10515600" cy="1325563"/>
          </a:xfrm>
        </p:spPr>
        <p:txBody>
          <a:bodyPr/>
          <a:lstStyle/>
          <a:p>
            <a:r>
              <a:rPr lang="en-US" dirty="0" smtClean="0"/>
              <a:t>Workflow – from reads to </a:t>
            </a:r>
            <a:r>
              <a:rPr lang="en-US" dirty="0" err="1" smtClean="0"/>
              <a:t>DEx</a:t>
            </a:r>
            <a:r>
              <a:rPr lang="en-US" dirty="0" smtClean="0"/>
              <a:t>/visualization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818" t="38539" b="5204"/>
          <a:stretch/>
        </p:blipFill>
        <p:spPr>
          <a:xfrm>
            <a:off x="1042416" y="2409443"/>
            <a:ext cx="2128717" cy="996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84" t="41566" b="8454"/>
          <a:stretch/>
        </p:blipFill>
        <p:spPr>
          <a:xfrm>
            <a:off x="3895215" y="2446019"/>
            <a:ext cx="2064472" cy="923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1915" t="37241" r="11475" b="24276"/>
          <a:stretch/>
        </p:blipFill>
        <p:spPr>
          <a:xfrm>
            <a:off x="6683769" y="2482595"/>
            <a:ext cx="1993392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7043" t="48749"/>
          <a:stretch/>
        </p:blipFill>
        <p:spPr>
          <a:xfrm>
            <a:off x="9401244" y="2470880"/>
            <a:ext cx="1982361" cy="873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4971" t="41760" r="4576" b="13600"/>
          <a:stretch/>
        </p:blipFill>
        <p:spPr>
          <a:xfrm>
            <a:off x="1009494" y="4826014"/>
            <a:ext cx="1975104" cy="850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875" y="4921583"/>
            <a:ext cx="1455337" cy="659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" y="1728537"/>
            <a:ext cx="245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Generate a transcript only FASTA 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63696" y="1728537"/>
            <a:ext cx="245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Map your ONT reads to known transcripts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91072" y="1556346"/>
            <a:ext cx="24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Sort your mapped reads to a Salmon-readable format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20200" y="1575719"/>
            <a:ext cx="24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 Count the number of ONT reads mapped back to each gene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8096" y="3867010"/>
            <a:ext cx="24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 Perform differential expression tests in </a:t>
            </a:r>
            <a:r>
              <a:rPr lang="en-US" dirty="0" err="1" smtClean="0"/>
              <a:t>Rstudio</a:t>
            </a:r>
            <a:r>
              <a:rPr lang="en-US" dirty="0" smtClean="0"/>
              <a:t> in the cloud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4593" y="3907042"/>
            <a:ext cx="24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 Visualize your mapped reads in EPIC-</a:t>
            </a:r>
            <a:r>
              <a:rPr lang="en-US" dirty="0" err="1" smtClean="0"/>
              <a:t>CoGe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1670" y="4328675"/>
            <a:ext cx="450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SUCCESS/SCIENCE/NATURE/IGNOBLE PRIZE!1!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99721" y="5047488"/>
            <a:ext cx="46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Also, thanks to the science analysts at </a:t>
            </a:r>
            <a:r>
              <a:rPr lang="en-US" dirty="0" err="1" smtClean="0"/>
              <a:t>CyVerse</a:t>
            </a:r>
            <a:r>
              <a:rPr lang="en-US" dirty="0" smtClean="0"/>
              <a:t> who implement these tools in the 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8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Let’s start analyzing our sequencing data!</a:t>
            </a:r>
            <a:br>
              <a:rPr lang="en-US" sz="3200" dirty="0" smtClean="0"/>
            </a:br>
            <a:r>
              <a:rPr lang="en-US" sz="3200" dirty="0"/>
              <a:t>C</a:t>
            </a:r>
            <a:r>
              <a:rPr lang="en-US" sz="3200" dirty="0" smtClean="0"/>
              <a:t>onsolidating the necessary files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required </a:t>
            </a:r>
          </a:p>
          <a:p>
            <a:pPr lvl="1"/>
            <a:r>
              <a:rPr lang="en-US" dirty="0" smtClean="0"/>
              <a:t>Genome and genome annotation file (available in the DE for many species)</a:t>
            </a:r>
          </a:p>
          <a:p>
            <a:pPr marL="457200" lvl="1" indent="0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Reference transcript file (FASTA)</a:t>
            </a:r>
          </a:p>
          <a:p>
            <a:r>
              <a:rPr lang="en-US" dirty="0" smtClean="0"/>
              <a:t>Upload your sequencing data (and reference transcripts if necessary) to </a:t>
            </a:r>
            <a:r>
              <a:rPr lang="en-US" dirty="0" err="1" smtClean="0"/>
              <a:t>CyVerse’s</a:t>
            </a:r>
            <a:r>
              <a:rPr lang="en-US" dirty="0" smtClean="0"/>
              <a:t> Data Store</a:t>
            </a:r>
          </a:p>
          <a:p>
            <a:pPr lvl="1"/>
            <a:r>
              <a:rPr lang="en-US" dirty="0" err="1" smtClean="0"/>
              <a:t>CyberDuck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https://wiki.cyverse.org/wiki/display/DS/Using+Cyberduck+for+Uploading+and+Downloading+to+the+Data+Store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Direct upload from within Discovery Environment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535" y="5433664"/>
            <a:ext cx="19907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28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Let’s start analyzing our sequencing data!</a:t>
            </a:r>
            <a:br>
              <a:rPr lang="en-US" sz="3200" dirty="0" smtClean="0"/>
            </a:br>
            <a:r>
              <a:rPr lang="en-US" sz="3200" dirty="0"/>
              <a:t>G</a:t>
            </a:r>
            <a:r>
              <a:rPr lang="en-US" sz="3200" dirty="0" smtClean="0"/>
              <a:t>enerating a reference transcriptome using the </a:t>
            </a:r>
            <a:r>
              <a:rPr lang="en-US" sz="3200" dirty="0" err="1" smtClean="0"/>
              <a:t>GFFread</a:t>
            </a:r>
            <a:r>
              <a:rPr lang="en-US" sz="3200" dirty="0" smtClean="0"/>
              <a:t> app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-1" y="6489193"/>
            <a:ext cx="7248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http://cole-trapnell-lab.github.io/cufflinks/file_formats/#the-gffread-utility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0" y="1767821"/>
            <a:ext cx="3857625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06" y="3490332"/>
            <a:ext cx="9105900" cy="2162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5522" y="1767821"/>
            <a:ext cx="646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genomes are available in the DE 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/</a:t>
            </a:r>
            <a:r>
              <a:rPr lang="en-US" dirty="0" err="1" smtClean="0"/>
              <a:t>iplant</a:t>
            </a:r>
            <a:r>
              <a:rPr lang="en-US" dirty="0" smtClean="0"/>
              <a:t>/home/shared/</a:t>
            </a:r>
            <a:r>
              <a:rPr lang="en-US" dirty="0" err="1" smtClean="0"/>
              <a:t>iplantcollaborative</a:t>
            </a:r>
            <a:r>
              <a:rPr lang="en-US" dirty="0" smtClean="0"/>
              <a:t>/</a:t>
            </a:r>
            <a:r>
              <a:rPr lang="en-US" dirty="0" err="1" smtClean="0"/>
              <a:t>genomeservices</a:t>
            </a:r>
            <a:r>
              <a:rPr lang="en-US" dirty="0" smtClean="0"/>
              <a:t>/builds/1.0.0/24_77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907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1028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RNA-Seq Basics: Generating and processing raw sequence data using Nanopore technology and CyVerse tools</vt:lpstr>
      <vt:lpstr>Introduction and goals</vt:lpstr>
      <vt:lpstr>But before we begin - some resources:</vt:lpstr>
      <vt:lpstr>Welcome to Nanopore sequencing</vt:lpstr>
      <vt:lpstr>Welcome to Nanopore sequencing</vt:lpstr>
      <vt:lpstr>General workflow: RNA to read counts</vt:lpstr>
      <vt:lpstr>Workflow – from reads to DEx/visualization</vt:lpstr>
      <vt:lpstr>Let’s start analyzing our sequencing data! Consolidating the necessary files</vt:lpstr>
      <vt:lpstr>Let’s start analyzing our sequencing data! Generating a reference transcriptome using the GFFread app</vt:lpstr>
      <vt:lpstr>Mapping Nanopore reads to a transcriptome with the MiniMap2 App</vt:lpstr>
      <vt:lpstr>Converting MiniMap2 SAM output to sorted BAM with the Samtools app</vt:lpstr>
      <vt:lpstr>Counting reads with the Salmon_quant App</vt:lpstr>
      <vt:lpstr>What’s next? Channeling VICE in the DE</vt:lpstr>
      <vt:lpstr>Visualizing your Nanopore data in EPIC-CoGe</vt:lpstr>
      <vt:lpstr> </vt:lpstr>
      <vt:lpstr>Library preps: some tips for improving sequencing depth</vt:lpstr>
      <vt:lpstr>An aside about basecalling with Guppy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Basics: Generating and processing raw sequence data using Nanopore technology and CyVerse tools</dc:title>
  <dc:creator>Nelson_LyonsteinLabs</dc:creator>
  <cp:lastModifiedBy>Nelson_LyonsteinLabs</cp:lastModifiedBy>
  <cp:revision>42</cp:revision>
  <dcterms:created xsi:type="dcterms:W3CDTF">2019-08-22T19:44:31Z</dcterms:created>
  <dcterms:modified xsi:type="dcterms:W3CDTF">2019-08-30T00:49:20Z</dcterms:modified>
</cp:coreProperties>
</file>