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24"/>
  </p:handoutMasterIdLst>
  <p:sldIdLst>
    <p:sldId id="256" r:id="rId2"/>
    <p:sldId id="376" r:id="rId3"/>
    <p:sldId id="381" r:id="rId4"/>
    <p:sldId id="383" r:id="rId5"/>
    <p:sldId id="382" r:id="rId6"/>
    <p:sldId id="372" r:id="rId7"/>
    <p:sldId id="374" r:id="rId8"/>
    <p:sldId id="375" r:id="rId9"/>
    <p:sldId id="399" r:id="rId10"/>
    <p:sldId id="385" r:id="rId11"/>
    <p:sldId id="386" r:id="rId12"/>
    <p:sldId id="388" r:id="rId13"/>
    <p:sldId id="387" r:id="rId14"/>
    <p:sldId id="389" r:id="rId15"/>
    <p:sldId id="392" r:id="rId16"/>
    <p:sldId id="390" r:id="rId17"/>
    <p:sldId id="391" r:id="rId18"/>
    <p:sldId id="397" r:id="rId19"/>
    <p:sldId id="396" r:id="rId20"/>
    <p:sldId id="398" r:id="rId21"/>
    <p:sldId id="379" r:id="rId22"/>
    <p:sldId id="380" r:id="rId23"/>
  </p:sldIdLst>
  <p:sldSz cx="12192000" cy="6858000"/>
  <p:notesSz cx="6858000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728"/>
    <a:srgbClr val="03A4B8"/>
    <a:srgbClr val="77AA43"/>
    <a:srgbClr val="00EE02"/>
    <a:srgbClr val="466730"/>
    <a:srgbClr val="C3B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93393" autoAdjust="0"/>
  </p:normalViewPr>
  <p:slideViewPr>
    <p:cSldViewPr snapToGrid="0">
      <p:cViewPr varScale="1">
        <p:scale>
          <a:sx n="69" d="100"/>
          <a:sy n="69" d="100"/>
        </p:scale>
        <p:origin x="3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1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A9D40-94CE-4843-9DA3-18620C6568E9}" type="datetimeFigureOut">
              <a:rPr lang="en-US" smtClean="0"/>
              <a:t>5/17/2015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7B2D4-84E6-4EEE-90F1-4B8657337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4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1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5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4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3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4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5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0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3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35D4-9351-4BEC-9BB9-B0B752F01DD9}" type="datetimeFigureOut">
              <a:rPr lang="en-US" smtClean="0"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ds.iplantcollaborative.org/wiki/display/DEapps/Discovery+Environment+Applications+Lis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plantcollaborative.org/learning-center/discovery-environment/tour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14" y="2746403"/>
            <a:ext cx="2028171" cy="190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94472" y="937894"/>
            <a:ext cx="7697877" cy="160043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</a:t>
            </a:r>
            <a:r>
              <a:rPr lang="en-US" sz="5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 </a:t>
            </a:r>
            <a:r>
              <a:rPr lang="en-US" sz="5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 </a:t>
            </a:r>
          </a:p>
          <a:p>
            <a:pPr algn="ctr"/>
            <a:r>
              <a:rPr lang="en-US" sz="2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Community Cyberinfrastructure for Life </a:t>
            </a:r>
            <a:r>
              <a:rPr lang="en-US" sz="24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Science</a:t>
            </a:r>
          </a:p>
          <a:p>
            <a:pPr algn="ctr"/>
            <a:endParaRPr lang="en-US" sz="2000" b="1" dirty="0">
              <a:solidFill>
                <a:srgbClr val="03A4B8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5872" y="4948641"/>
            <a:ext cx="7880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Tools and Services Workshop</a:t>
            </a:r>
          </a:p>
          <a:p>
            <a:pPr algn="ctr"/>
            <a:r>
              <a:rPr lang="en-US" sz="3600" b="1" dirty="0" smtClean="0">
                <a:solidFill>
                  <a:srgbClr val="77AA43"/>
                </a:solidFill>
                <a:latin typeface="+mj-lt"/>
                <a:cs typeface="Calibri" pitchFamily="34" charset="0"/>
              </a:rPr>
              <a:t>Discovery Environment Overview</a:t>
            </a:r>
            <a:endParaRPr lang="en-US" sz="3600" dirty="0">
              <a:solidFill>
                <a:srgbClr val="77AA43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" name="PB"/>
          <p:cNvSpPr/>
          <p:nvPr/>
        </p:nvSpPr>
        <p:spPr>
          <a:xfrm>
            <a:off x="0" y="6705600"/>
            <a:ext cx="4572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88209" y="3717235"/>
            <a:ext cx="9615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3A4B8"/>
                </a:solidFill>
                <a:cs typeface="Calibri" pitchFamily="34" charset="0"/>
              </a:rPr>
              <a:t>Quick Tour </a:t>
            </a:r>
            <a:r>
              <a:rPr lang="en-US" sz="2800" b="1" dirty="0">
                <a:solidFill>
                  <a:srgbClr val="03A4B8"/>
                </a:solidFill>
                <a:cs typeface="Calibri" pitchFamily="34" charset="0"/>
              </a:rPr>
              <a:t>1 – Navigating the DE and running </a:t>
            </a:r>
            <a:r>
              <a:rPr lang="en-US" sz="2800" b="1" dirty="0" smtClean="0">
                <a:solidFill>
                  <a:srgbClr val="03A4B8"/>
                </a:solidFill>
                <a:cs typeface="Calibri" pitchFamily="34" charset="0"/>
              </a:rPr>
              <a:t>analyses</a:t>
            </a:r>
            <a:endParaRPr lang="en-US" sz="2800" b="1" dirty="0">
              <a:solidFill>
                <a:srgbClr val="03A4B8"/>
              </a:solidFill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9249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20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16" y="2326151"/>
            <a:ext cx="1762952" cy="1516384"/>
          </a:xfrm>
          <a:prstGeom prst="rect">
            <a:avLst/>
          </a:prstGeom>
        </p:spPr>
      </p:pic>
      <p:sp>
        <p:nvSpPr>
          <p:cNvPr id="3" name="PB"/>
          <p:cNvSpPr/>
          <p:nvPr/>
        </p:nvSpPr>
        <p:spPr>
          <a:xfrm>
            <a:off x="0" y="6705600"/>
            <a:ext cx="6416842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8373" y="1019812"/>
            <a:ext cx="671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3A4B8"/>
                </a:solidFill>
                <a:latin typeface="Effra" panose="02000506080000020004" pitchFamily="2" charset="0"/>
              </a:rPr>
              <a:t>Hands-on demo: Create a multiple alignment</a:t>
            </a:r>
            <a:endParaRPr lang="en-US" sz="1050" b="1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0387" y="2647949"/>
            <a:ext cx="83580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Navigate the components of the DE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Access and manipulate data (upload, download, move, etc.)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Find and run analyses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Track analyses and view results </a:t>
            </a:r>
            <a:endParaRPr lang="en-US" sz="2800" dirty="0"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0387" y="2233698"/>
            <a:ext cx="6052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Calibri" pitchFamily="34" charset="0"/>
              </a:rPr>
              <a:t>By the end of this demo you will know how to:</a:t>
            </a:r>
            <a:endParaRPr lang="en-US" sz="2800" b="1" dirty="0">
              <a:cs typeface="Calibri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7058527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8373" y="1019812"/>
            <a:ext cx="671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3A4B8"/>
                </a:solidFill>
                <a:latin typeface="Effra" panose="02000506080000020004" pitchFamily="2" charset="0"/>
              </a:rPr>
              <a:t>Hands-on demo: Create a multiple alignment</a:t>
            </a:r>
            <a:endParaRPr lang="en-US" sz="1050" b="1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1258" y="1751545"/>
            <a:ext cx="9353843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Calibri" pitchFamily="34" charset="0"/>
              </a:rPr>
              <a:t>Please login to the Discovery Environment. </a:t>
            </a:r>
          </a:p>
          <a:p>
            <a:endParaRPr lang="en-US" sz="2800" dirty="0">
              <a:cs typeface="Calibri" pitchFamily="34" charset="0"/>
            </a:endParaRPr>
          </a:p>
          <a:p>
            <a:endParaRPr lang="en-US" sz="2400" dirty="0" smtClean="0">
              <a:cs typeface="Calibri" pitchFamily="34" charset="0"/>
            </a:endParaRPr>
          </a:p>
          <a:p>
            <a:endParaRPr lang="en-US" sz="2400" dirty="0">
              <a:cs typeface="Calibri" pitchFamily="34" charset="0"/>
            </a:endParaRPr>
          </a:p>
          <a:p>
            <a:endParaRPr lang="en-US" sz="2400" dirty="0" smtClean="0">
              <a:cs typeface="Calibri" pitchFamily="34" charset="0"/>
            </a:endParaRPr>
          </a:p>
          <a:p>
            <a:endParaRPr lang="en-US" sz="2400" dirty="0" smtClean="0">
              <a:cs typeface="Calibri" pitchFamily="34" charset="0"/>
            </a:endParaRPr>
          </a:p>
          <a:p>
            <a:endParaRPr lang="en-US" sz="2400" dirty="0">
              <a:cs typeface="Calibri" pitchFamily="34" charset="0"/>
            </a:endParaRPr>
          </a:p>
          <a:p>
            <a:endParaRPr lang="en-US" sz="2400" dirty="0" smtClean="0">
              <a:cs typeface="Calibri" pitchFamily="34" charset="0"/>
            </a:endParaRPr>
          </a:p>
          <a:p>
            <a:pPr algn="ctr"/>
            <a:endParaRPr lang="en-US" sz="2400" dirty="0" smtClean="0">
              <a:cs typeface="Calibri" pitchFamily="34" charset="0"/>
            </a:endParaRPr>
          </a:p>
          <a:p>
            <a:pPr algn="ctr"/>
            <a:endParaRPr lang="en-US" sz="2400" dirty="0">
              <a:cs typeface="Calibri" pitchFamily="34" charset="0"/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400" dirty="0" smtClean="0">
                <a:cs typeface="Calibri" pitchFamily="34" charset="0"/>
              </a:rPr>
              <a:t>Follow along with the instructor or with the handouts on your 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439" y="2334248"/>
            <a:ext cx="4877121" cy="3146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2550478" y="4109663"/>
            <a:ext cx="1179041" cy="349321"/>
          </a:xfrm>
          <a:prstGeom prst="rightArrow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8341895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8373" y="1006006"/>
            <a:ext cx="10724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3A4B8"/>
                </a:solidFill>
                <a:latin typeface="Effra" panose="02000506080000020004" pitchFamily="2" charset="0"/>
              </a:rPr>
              <a:t>Hands-on demo: Create a multiple alignment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Workshop packet page 16 – ‘Example Analysis in the Discovery Environment’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372" y="2411043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123" y="3159186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543" y="5948778"/>
            <a:ext cx="609600" cy="60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126793" y="2393869"/>
            <a:ext cx="789209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Locate a sequence file in the Data Store (Community Data folder)</a:t>
            </a:r>
            <a:endParaRPr lang="en-US" sz="2400" dirty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Use an app to analyze sequences (MUSCLE sequence aligner app)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Monitor the analysis (job) status and export its parameters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View results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Access analysis history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Re-run analyses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862" y="4531938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4"/>
          <p:cNvCxnSpPr>
            <a:endCxn id="32" idx="0"/>
          </p:cNvCxnSpPr>
          <p:nvPr/>
        </p:nvCxnSpPr>
        <p:spPr>
          <a:xfrm flipH="1">
            <a:off x="1101586" y="2720885"/>
            <a:ext cx="7348" cy="3433067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995918" y="2591210"/>
            <a:ext cx="226031" cy="215757"/>
          </a:xfrm>
          <a:prstGeom prst="ellipse">
            <a:avLst/>
          </a:prstGeom>
          <a:solidFill>
            <a:srgbClr val="03A4B8"/>
          </a:solidFill>
          <a:ln>
            <a:solidFill>
              <a:srgbClr val="03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986676" y="4046140"/>
            <a:ext cx="226031" cy="215757"/>
          </a:xfrm>
          <a:prstGeom prst="ellipse">
            <a:avLst/>
          </a:prstGeom>
          <a:solidFill>
            <a:srgbClr val="03A4B8"/>
          </a:solidFill>
          <a:ln>
            <a:solidFill>
              <a:srgbClr val="03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989141" y="3319911"/>
            <a:ext cx="226031" cy="215757"/>
          </a:xfrm>
          <a:prstGeom prst="ellipse">
            <a:avLst/>
          </a:prstGeom>
          <a:solidFill>
            <a:srgbClr val="03A4B8"/>
          </a:solidFill>
          <a:ln>
            <a:solidFill>
              <a:srgbClr val="03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988570" y="6153952"/>
            <a:ext cx="226031" cy="215757"/>
          </a:xfrm>
          <a:prstGeom prst="ellipse">
            <a:avLst/>
          </a:prstGeom>
          <a:noFill/>
          <a:ln>
            <a:solidFill>
              <a:srgbClr val="03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B"/>
          <p:cNvSpPr/>
          <p:nvPr/>
        </p:nvSpPr>
        <p:spPr>
          <a:xfrm>
            <a:off x="0" y="6705599"/>
            <a:ext cx="8414824" cy="166543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86671" y="4752716"/>
            <a:ext cx="226031" cy="215757"/>
          </a:xfrm>
          <a:prstGeom prst="ellipse">
            <a:avLst/>
          </a:prstGeom>
          <a:solidFill>
            <a:srgbClr val="03A4B8"/>
          </a:solidFill>
          <a:ln>
            <a:solidFill>
              <a:srgbClr val="03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986667" y="5459303"/>
            <a:ext cx="226031" cy="215757"/>
          </a:xfrm>
          <a:prstGeom prst="ellipse">
            <a:avLst/>
          </a:prstGeom>
          <a:solidFill>
            <a:srgbClr val="03A4B8"/>
          </a:solidFill>
          <a:ln>
            <a:solidFill>
              <a:srgbClr val="03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393731" y="1756619"/>
            <a:ext cx="639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cs typeface="Calibri" pitchFamily="34" charset="0"/>
              </a:rPr>
              <a:t>Demo Components</a:t>
            </a:r>
            <a:endParaRPr lang="en-US" sz="2800" b="1" dirty="0">
              <a:cs typeface="Calibri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717" y="3862560"/>
            <a:ext cx="609600" cy="60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283" y="5228765"/>
            <a:ext cx="609600" cy="60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02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8373" y="1019812"/>
            <a:ext cx="1104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  <a:latin typeface="Effra" panose="02000506080000020004" pitchFamily="2" charset="0"/>
              </a:rPr>
              <a:t>Additional advantages: At a glance, options for data analysis may seem similar</a:t>
            </a:r>
            <a:endParaRPr lang="en-US" sz="105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45" y="1839295"/>
            <a:ext cx="2583532" cy="23604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65" y="1839295"/>
            <a:ext cx="3614197" cy="23604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9801" y="1839295"/>
            <a:ext cx="3940191" cy="2360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lbow Connector 4"/>
          <p:cNvCxnSpPr/>
          <p:nvPr/>
        </p:nvCxnSpPr>
        <p:spPr>
          <a:xfrm>
            <a:off x="1858050" y="4652070"/>
            <a:ext cx="2240832" cy="528125"/>
          </a:xfrm>
          <a:prstGeom prst="bentConnector3">
            <a:avLst>
              <a:gd name="adj1" fmla="val 941"/>
            </a:avLst>
          </a:prstGeom>
          <a:ln w="38100">
            <a:solidFill>
              <a:srgbClr val="03A4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0800000" flipV="1">
            <a:off x="7071393" y="4614977"/>
            <a:ext cx="2960682" cy="551035"/>
          </a:xfrm>
          <a:prstGeom prst="bentConnector3">
            <a:avLst>
              <a:gd name="adj1" fmla="val 413"/>
            </a:avLst>
          </a:prstGeom>
          <a:ln w="38100">
            <a:solidFill>
              <a:srgbClr val="03A4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14" y="4715616"/>
            <a:ext cx="1072248" cy="107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96">
            <a:off x="4922195" y="4616393"/>
            <a:ext cx="1681890" cy="149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340">
            <a:off x="6040015" y="4847169"/>
            <a:ext cx="1141822" cy="87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H="1">
            <a:off x="5723415" y="4581661"/>
            <a:ext cx="8136" cy="218502"/>
          </a:xfrm>
          <a:prstGeom prst="straightConnector1">
            <a:avLst/>
          </a:prstGeom>
          <a:ln w="38100">
            <a:solidFill>
              <a:srgbClr val="03A4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4210" y="4209643"/>
            <a:ext cx="10727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     Web services                         Local compute                                 Discovery Environment</a:t>
            </a:r>
            <a:endParaRPr lang="en-US" sz="20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7177" y="6059006"/>
            <a:ext cx="4381500" cy="638175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H="1">
            <a:off x="5705464" y="5716613"/>
            <a:ext cx="13317" cy="357693"/>
          </a:xfrm>
          <a:prstGeom prst="straightConnector1">
            <a:avLst/>
          </a:prstGeom>
          <a:ln w="38100">
            <a:solidFill>
              <a:srgbClr val="03A4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B"/>
          <p:cNvSpPr/>
          <p:nvPr/>
        </p:nvSpPr>
        <p:spPr>
          <a:xfrm>
            <a:off x="0" y="6705600"/>
            <a:ext cx="8983579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8373" y="1019812"/>
            <a:ext cx="940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  <a:latin typeface="Effra" panose="02000506080000020004" pitchFamily="2" charset="0"/>
              </a:rPr>
              <a:t>Additional advantages: Limitations may not appear with ‘casual’ use</a:t>
            </a:r>
            <a:endParaRPr lang="en-US" sz="105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08" y="4532558"/>
            <a:ext cx="1899676" cy="17356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30" y="4519150"/>
            <a:ext cx="2722378" cy="17780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5854" y="4563658"/>
            <a:ext cx="2951476" cy="1768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43" y="3878729"/>
            <a:ext cx="486189" cy="48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96">
            <a:off x="2626016" y="3771084"/>
            <a:ext cx="758502" cy="67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340">
            <a:off x="3163871" y="3816059"/>
            <a:ext cx="607409" cy="46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686267" y="6344511"/>
            <a:ext cx="87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     Web services                Local compute              Discovery Environment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068051" y="1839459"/>
            <a:ext cx="9228" cy="2433807"/>
          </a:xfrm>
          <a:prstGeom prst="line">
            <a:avLst/>
          </a:prstGeom>
          <a:ln w="38100">
            <a:solidFill>
              <a:srgbClr val="03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068051" y="4276304"/>
            <a:ext cx="8555778" cy="5711"/>
          </a:xfrm>
          <a:prstGeom prst="line">
            <a:avLst/>
          </a:prstGeom>
          <a:ln w="38100">
            <a:solidFill>
              <a:srgbClr val="03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59" y="3723334"/>
            <a:ext cx="486189" cy="48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96">
            <a:off x="5266262" y="3682076"/>
            <a:ext cx="758502" cy="67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340">
            <a:off x="5778438" y="3772528"/>
            <a:ext cx="607409" cy="46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548" y="3717635"/>
            <a:ext cx="486189" cy="48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96">
            <a:off x="8318692" y="3645081"/>
            <a:ext cx="758502" cy="67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340">
            <a:off x="8733227" y="3766829"/>
            <a:ext cx="607409" cy="46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84" y="3449865"/>
            <a:ext cx="486189" cy="48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96">
            <a:off x="8302587" y="3408607"/>
            <a:ext cx="758502" cy="67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340">
            <a:off x="8814763" y="3499059"/>
            <a:ext cx="607409" cy="46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34" y="3152785"/>
            <a:ext cx="486189" cy="48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96">
            <a:off x="8299637" y="3111527"/>
            <a:ext cx="758502" cy="67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340">
            <a:off x="8811813" y="3201979"/>
            <a:ext cx="607409" cy="46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08" y="3398499"/>
            <a:ext cx="486189" cy="48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96">
            <a:off x="5306911" y="3357241"/>
            <a:ext cx="758502" cy="67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340">
            <a:off x="5819087" y="3447693"/>
            <a:ext cx="607409" cy="46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4120" y="1545666"/>
            <a:ext cx="151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Little or none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155119" y="1541143"/>
            <a:ext cx="3234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Some: dependent on funding </a:t>
            </a:r>
          </a:p>
          <a:p>
            <a:r>
              <a:rPr lang="en-US" dirty="0" smtClean="0"/>
              <a:t>or institutional resources</a:t>
            </a:r>
          </a:p>
          <a:p>
            <a:r>
              <a:rPr lang="en-US" dirty="0" smtClean="0"/>
              <a:t>(and how much hardware</a:t>
            </a:r>
          </a:p>
          <a:p>
            <a:r>
              <a:rPr lang="en-US" dirty="0" smtClean="0"/>
              <a:t>you are comfortable sitting on)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389474" y="1504076"/>
            <a:ext cx="3234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Scalable: From a single CPU job to &gt;500K core machine – you don’t bear the pain and cost of scaling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967344" y="2852273"/>
            <a:ext cx="152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</a:rPr>
              <a:t>Scalability</a:t>
            </a:r>
            <a:endParaRPr lang="en-US" sz="2400" dirty="0">
              <a:solidFill>
                <a:srgbClr val="03A4B8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30746" y="3834068"/>
            <a:ext cx="0" cy="412653"/>
          </a:xfrm>
          <a:prstGeom prst="straightConnector1">
            <a:avLst/>
          </a:prstGeom>
          <a:ln w="76200">
            <a:solidFill>
              <a:srgbClr val="03A4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9707168" y="2711735"/>
            <a:ext cx="0" cy="1535507"/>
          </a:xfrm>
          <a:prstGeom prst="straightConnector1">
            <a:avLst/>
          </a:prstGeom>
          <a:ln w="76200">
            <a:solidFill>
              <a:srgbClr val="03A4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639239" y="3666983"/>
            <a:ext cx="6864" cy="580259"/>
          </a:xfrm>
          <a:prstGeom prst="straightConnector1">
            <a:avLst/>
          </a:prstGeom>
          <a:ln w="76200">
            <a:solidFill>
              <a:srgbClr val="03A4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15320" y="2889970"/>
            <a:ext cx="612668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D96728"/>
                </a:solidFill>
              </a:rPr>
              <a:t>?</a:t>
            </a:r>
            <a:endParaRPr lang="en-US" dirty="0">
              <a:solidFill>
                <a:srgbClr val="D96728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86008" y="2899820"/>
            <a:ext cx="492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D96728"/>
                </a:solidFill>
              </a:rPr>
              <a:t>$</a:t>
            </a:r>
            <a:endParaRPr lang="en-US" sz="1100" dirty="0">
              <a:solidFill>
                <a:srgbClr val="D96728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9779" y="2194022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D96728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D96728"/>
              </a:solidFill>
              <a:latin typeface="Wingdings" panose="05000000000000000000" pitchFamily="2" charset="2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9625263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8373" y="1019812"/>
            <a:ext cx="1065447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03A4B8"/>
                </a:solidFill>
                <a:latin typeface="Effra" panose="02000506080000020004" pitchFamily="2" charset="0"/>
              </a:rPr>
              <a:t>Built for bioinformatics best practices: data stewardship, reproducibility, reliability</a:t>
            </a:r>
            <a:endParaRPr lang="en-US" sz="230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061" y="4443515"/>
            <a:ext cx="4144184" cy="1743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6062" y="3321221"/>
            <a:ext cx="4144184" cy="1014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6061" y="1668095"/>
            <a:ext cx="4144184" cy="154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762" y="1938339"/>
            <a:ext cx="6206891" cy="3718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1885" y="5768344"/>
            <a:ext cx="7051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extensible platform that scales with your science</a:t>
            </a:r>
            <a:endParaRPr lang="en-US" sz="2400" dirty="0"/>
          </a:p>
        </p:txBody>
      </p:sp>
      <p:sp>
        <p:nvSpPr>
          <p:cNvPr id="8" name="PB"/>
          <p:cNvSpPr/>
          <p:nvPr/>
        </p:nvSpPr>
        <p:spPr>
          <a:xfrm>
            <a:off x="0" y="6705600"/>
            <a:ext cx="10266948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8373" y="1019812"/>
            <a:ext cx="6172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  <a:latin typeface="Effra" panose="02000506080000020004" pitchFamily="2" charset="0"/>
              </a:rPr>
              <a:t>User perspectives and possible applications</a:t>
            </a:r>
            <a:endParaRPr lang="en-US" sz="105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40165" y="2396692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Bench Scientist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00425" y="4132781"/>
            <a:ext cx="182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Bioinformatician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1022" y="2115952"/>
            <a:ext cx="883812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Does most of his data </a:t>
            </a:r>
            <a:r>
              <a:rPr lang="en-US" sz="2400" dirty="0" smtClean="0">
                <a:solidFill>
                  <a:srgbClr val="03A4B8"/>
                </a:solidFill>
              </a:rPr>
              <a:t>uploads/downloads/sharing</a:t>
            </a:r>
            <a:r>
              <a:rPr lang="en-US" sz="2400" dirty="0" smtClean="0"/>
              <a:t>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 pushes results from his lab’s workflow into a common folder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Installed an </a:t>
            </a:r>
            <a:r>
              <a:rPr lang="en-US" sz="2400" dirty="0" smtClean="0">
                <a:solidFill>
                  <a:srgbClr val="D96728"/>
                </a:solidFill>
              </a:rPr>
              <a:t>HPC application </a:t>
            </a:r>
            <a:r>
              <a:rPr lang="en-US" sz="2400" dirty="0" smtClean="0"/>
              <a:t>here so that anyone can use 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Creates custom applications with default parameters exposed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Developed a workflow to QC and Filter reads for his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3A4B8"/>
                </a:solidFill>
              </a:rPr>
              <a:t>Teaches about genome assembly </a:t>
            </a:r>
            <a:r>
              <a:rPr lang="en-US" sz="2400" dirty="0" smtClean="0"/>
              <a:t>with examples in the DE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69888" y="5224656"/>
            <a:ext cx="10522112" cy="62474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77494" y="3473766"/>
            <a:ext cx="10514506" cy="46506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52009" y="1906220"/>
            <a:ext cx="0" cy="4861216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41736" y="1900093"/>
            <a:ext cx="10550264" cy="40533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465" y="2076701"/>
            <a:ext cx="1062234" cy="1263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644" y="3747521"/>
            <a:ext cx="1125876" cy="129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512" y="5367945"/>
            <a:ext cx="1086187" cy="1291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 rot="16200000">
            <a:off x="634997" y="5826223"/>
            <a:ext cx="15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Core Facilities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917051" y="6471841"/>
            <a:ext cx="27126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Images from personas based on</a:t>
            </a:r>
            <a:r>
              <a:rPr lang="en-US" sz="400" dirty="0"/>
              <a:t>: Bioinformatics Curriculum Guidelines: Toward a Definition of Core Competencies </a:t>
            </a:r>
            <a:endParaRPr lang="en-US" sz="400" dirty="0" smtClean="0"/>
          </a:p>
          <a:p>
            <a:r>
              <a:rPr lang="en-US" sz="400" dirty="0" smtClean="0"/>
              <a:t>PLOS Biology DOI</a:t>
            </a:r>
            <a:r>
              <a:rPr lang="en-US" sz="400" dirty="0"/>
              <a:t>: 10.1371/journal.pcbi.1003496</a:t>
            </a: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10908632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12812" y="875218"/>
            <a:ext cx="146720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3A4B8"/>
                </a:solidFill>
                <a:latin typeface="Effra" panose="02000506080000020004" pitchFamily="2" charset="0"/>
              </a:rPr>
              <a:t>Tips</a:t>
            </a:r>
            <a:r>
              <a:rPr lang="en-US" sz="5400" dirty="0" smtClean="0">
                <a:solidFill>
                  <a:prstClr val="black"/>
                </a:solidFill>
                <a:latin typeface="Effra" panose="02000506080000020004" pitchFamily="2" charset="0"/>
              </a:rPr>
              <a:t>	</a:t>
            </a:r>
            <a:endParaRPr lang="en-US" sz="24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406" y="1890787"/>
            <a:ext cx="116027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hlinkClick r:id="rId3"/>
              </a:rPr>
              <a:t>Apps </a:t>
            </a:r>
            <a:r>
              <a:rPr lang="en-US" sz="2800" dirty="0"/>
              <a:t>are linked to iPlant wiki for </a:t>
            </a:r>
            <a:r>
              <a:rPr lang="en-US" sz="2800" dirty="0" smtClean="0"/>
              <a:t>documentation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Mark </a:t>
            </a:r>
            <a:r>
              <a:rPr lang="en-US" sz="2800" dirty="0">
                <a:solidFill>
                  <a:prstClr val="black"/>
                </a:solidFill>
              </a:rPr>
              <a:t>an App as a favorite and it will appear in your </a:t>
            </a:r>
            <a:r>
              <a:rPr lang="en-US" sz="2800" dirty="0" smtClean="0">
                <a:solidFill>
                  <a:prstClr val="black"/>
                </a:solidFill>
              </a:rPr>
              <a:t>workspace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Use </a:t>
            </a:r>
            <a:r>
              <a:rPr lang="en-US" sz="2800" dirty="0">
                <a:solidFill>
                  <a:prstClr val="black"/>
                </a:solidFill>
              </a:rPr>
              <a:t>the Apps menu </a:t>
            </a:r>
            <a:r>
              <a:rPr lang="en-US" sz="2800" dirty="0" smtClean="0">
                <a:solidFill>
                  <a:prstClr val="black"/>
                </a:solidFill>
              </a:rPr>
              <a:t>to: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Rate Apps </a:t>
            </a:r>
            <a:r>
              <a:rPr lang="en-US" sz="2800" dirty="0">
                <a:solidFill>
                  <a:prstClr val="black"/>
                </a:solidFill>
              </a:rPr>
              <a:t>to provide </a:t>
            </a:r>
            <a:r>
              <a:rPr lang="en-US" sz="2800" dirty="0" smtClean="0">
                <a:solidFill>
                  <a:prstClr val="black"/>
                </a:solidFill>
              </a:rPr>
              <a:t>feedback</a:t>
            </a:r>
            <a:endParaRPr lang="en-US" sz="2800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Click </a:t>
            </a:r>
            <a:r>
              <a:rPr lang="en-US" sz="2800" dirty="0">
                <a:solidFill>
                  <a:prstClr val="black"/>
                </a:solidFill>
              </a:rPr>
              <a:t>the info icon </a:t>
            </a:r>
            <a:r>
              <a:rPr lang="en-US" sz="2800" dirty="0" smtClean="0">
                <a:solidFill>
                  <a:prstClr val="black"/>
                </a:solidFill>
              </a:rPr>
              <a:t>to </a:t>
            </a:r>
            <a:r>
              <a:rPr lang="en-US" sz="2800" dirty="0">
                <a:solidFill>
                  <a:prstClr val="black"/>
                </a:solidFill>
              </a:rPr>
              <a:t>see the user manual for an </a:t>
            </a:r>
            <a:r>
              <a:rPr lang="en-US" sz="2800" dirty="0" smtClean="0">
                <a:solidFill>
                  <a:prstClr val="black"/>
                </a:solidFill>
              </a:rPr>
              <a:t>App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Re</a:t>
            </a:r>
            <a:r>
              <a:rPr lang="en-US" sz="2800" dirty="0">
                <a:solidFill>
                  <a:prstClr val="black"/>
                </a:solidFill>
              </a:rPr>
              <a:t>-launch a job </a:t>
            </a:r>
            <a:r>
              <a:rPr lang="en-US" sz="2800" dirty="0" smtClean="0">
                <a:solidFill>
                  <a:prstClr val="black"/>
                </a:solidFill>
              </a:rPr>
              <a:t>with identical, or customized parameters by </a:t>
            </a:r>
            <a:r>
              <a:rPr lang="en-US" sz="2800" dirty="0">
                <a:solidFill>
                  <a:prstClr val="black"/>
                </a:solidFill>
              </a:rPr>
              <a:t>clicking on the App name in </a:t>
            </a:r>
            <a:r>
              <a:rPr lang="en-US" sz="2800">
                <a:solidFill>
                  <a:prstClr val="black"/>
                </a:solidFill>
              </a:rPr>
              <a:t>the </a:t>
            </a:r>
            <a:r>
              <a:rPr lang="en-US" sz="2800" smtClean="0">
                <a:solidFill>
                  <a:prstClr val="black"/>
                </a:solidFill>
              </a:rPr>
              <a:t>Analyses tab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5734"/>
            <a:ext cx="1312812" cy="1144021"/>
          </a:xfrm>
          <a:prstGeom prst="rect">
            <a:avLst/>
          </a:prstGeom>
        </p:spPr>
      </p:pic>
      <p:sp>
        <p:nvSpPr>
          <p:cNvPr id="11" name="PB"/>
          <p:cNvSpPr/>
          <p:nvPr/>
        </p:nvSpPr>
        <p:spPr>
          <a:xfrm>
            <a:off x="0" y="6718524"/>
            <a:ext cx="11158000" cy="139475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12812" y="875218"/>
            <a:ext cx="1467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3A4B8"/>
                </a:solidFill>
                <a:latin typeface="Effra" panose="02000506080000020004" pitchFamily="2" charset="0"/>
              </a:rPr>
              <a:t>Tips</a:t>
            </a:r>
            <a:endParaRPr lang="en-US" sz="240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568" y="1901327"/>
            <a:ext cx="11347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View </a:t>
            </a:r>
            <a:r>
              <a:rPr lang="en-US" sz="2800" dirty="0">
                <a:solidFill>
                  <a:prstClr val="black"/>
                </a:solidFill>
              </a:rPr>
              <a:t>a file containing metadata (settings, etc.) connected to your analysis. Select the a job and click </a:t>
            </a:r>
            <a:r>
              <a:rPr lang="en-US" sz="2800" b="1" dirty="0">
                <a:solidFill>
                  <a:prstClr val="black"/>
                </a:solidFill>
              </a:rPr>
              <a:t>View Parameters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24" y="2919189"/>
            <a:ext cx="5075953" cy="366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5734"/>
            <a:ext cx="1312812" cy="1144021"/>
          </a:xfrm>
          <a:prstGeom prst="rect">
            <a:avLst/>
          </a:prstGeom>
        </p:spPr>
      </p:pic>
      <p:sp>
        <p:nvSpPr>
          <p:cNvPr id="12" name="PB"/>
          <p:cNvSpPr/>
          <p:nvPr/>
        </p:nvSpPr>
        <p:spPr>
          <a:xfrm>
            <a:off x="0" y="6718524"/>
            <a:ext cx="11887200" cy="139475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085" y="1893125"/>
            <a:ext cx="1200783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Effra" panose="02000506080000020004" pitchFamily="2" charset="0"/>
              </a:rPr>
              <a:t>Welcome to the Discovery Environment</a:t>
            </a:r>
          </a:p>
          <a:p>
            <a:pPr algn="ctr"/>
            <a:endParaRPr lang="en-US" sz="6000" dirty="0">
              <a:solidFill>
                <a:prstClr val="black"/>
              </a:solidFill>
              <a:latin typeface="Effra" panose="02000506080000020004" pitchFamily="2" charset="0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Effra" panose="02000506080000020004" pitchFamily="2" charset="0"/>
            </a:endParaRPr>
          </a:p>
          <a:p>
            <a:pPr algn="ctr"/>
            <a:endParaRPr lang="en-US" sz="2400" dirty="0" smtClean="0">
              <a:solidFill>
                <a:prstClr val="black"/>
              </a:solidFill>
              <a:latin typeface="Effra" panose="02000506080000020004" pitchFamily="2" charset="0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Effra" panose="02000506080000020004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Effra" panose="02000506080000020004" pitchFamily="2" charset="0"/>
              </a:rPr>
              <a:t>A Simple Interface to Hundreds of Bioinformatics Apps, Powerful Computing, and Data 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68" y="2788488"/>
            <a:ext cx="2187792" cy="1881806"/>
          </a:xfrm>
          <a:prstGeom prst="rect">
            <a:avLst/>
          </a:prstGeom>
        </p:spPr>
      </p:pic>
      <p:sp>
        <p:nvSpPr>
          <p:cNvPr id="3" name="PB"/>
          <p:cNvSpPr/>
          <p:nvPr/>
        </p:nvSpPr>
        <p:spPr>
          <a:xfrm>
            <a:off x="0" y="6705600"/>
            <a:ext cx="9144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12812" y="875218"/>
            <a:ext cx="1467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3A4B8"/>
                </a:solidFill>
                <a:latin typeface="Effra" panose="02000506080000020004" pitchFamily="2" charset="0"/>
              </a:rPr>
              <a:t>Tips</a:t>
            </a:r>
            <a:endParaRPr lang="en-US" sz="240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568" y="2450543"/>
            <a:ext cx="113471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Can customize tools in the DE (simplifying here)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App </a:t>
            </a:r>
            <a:r>
              <a:rPr lang="en-US" sz="2800" dirty="0">
                <a:solidFill>
                  <a:prstClr val="black"/>
                </a:solidFill>
              </a:rPr>
              <a:t>installation / modification involves happens at two </a:t>
            </a:r>
            <a:r>
              <a:rPr lang="en-US" sz="2800" dirty="0" smtClean="0">
                <a:solidFill>
                  <a:prstClr val="black"/>
                </a:solidFill>
              </a:rPr>
              <a:t>levels: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Apps </a:t>
            </a:r>
            <a:r>
              <a:rPr lang="en-US" sz="2400" dirty="0">
                <a:solidFill>
                  <a:prstClr val="black"/>
                </a:solidFill>
              </a:rPr>
              <a:t>(and dependencies) are installed on DE Cluster (done by iPlant support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  <a:p>
            <a:pPr marL="914400" lvl="1" indent="-457200">
              <a:buFont typeface="Arial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DE </a:t>
            </a:r>
            <a:r>
              <a:rPr lang="en-US" sz="2400" dirty="0">
                <a:solidFill>
                  <a:prstClr val="black"/>
                </a:solidFill>
              </a:rPr>
              <a:t>Interface (created by App integrator/user) </a:t>
            </a:r>
            <a:r>
              <a:rPr lang="en-US" sz="2400" dirty="0" smtClean="0">
                <a:solidFill>
                  <a:prstClr val="black"/>
                </a:solidFill>
              </a:rPr>
              <a:t>and published to DE</a:t>
            </a:r>
          </a:p>
          <a:p>
            <a:pPr marL="914400" lvl="1" indent="-457200">
              <a:buFont typeface="Arial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rgbClr val="03A4B8"/>
                </a:solidFill>
              </a:rPr>
              <a:t>Use the DE </a:t>
            </a:r>
            <a:r>
              <a:rPr lang="en-US" sz="2400" b="1" dirty="0" smtClean="0">
                <a:solidFill>
                  <a:srgbClr val="03A4B8"/>
                </a:solidFill>
              </a:rPr>
              <a:t>as a </a:t>
            </a:r>
            <a:r>
              <a:rPr lang="en-US" sz="2400" b="1" dirty="0">
                <a:solidFill>
                  <a:srgbClr val="03A4B8"/>
                </a:solidFill>
              </a:rPr>
              <a:t>‘ready to use’ interface for your open source software</a:t>
            </a:r>
            <a:r>
              <a:rPr lang="en-US" sz="2400" b="1" dirty="0" smtClean="0">
                <a:solidFill>
                  <a:srgbClr val="03A4B8"/>
                </a:solidFill>
              </a:rPr>
              <a:t>!</a:t>
            </a:r>
            <a:endParaRPr lang="en-US" sz="2400" b="1" dirty="0">
              <a:solidFill>
                <a:srgbClr val="03A4B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5734"/>
            <a:ext cx="1312812" cy="1144021"/>
          </a:xfrm>
          <a:prstGeom prst="rect">
            <a:avLst/>
          </a:prstGeom>
        </p:spPr>
      </p:pic>
      <p:sp>
        <p:nvSpPr>
          <p:cNvPr id="11" name="PB"/>
          <p:cNvSpPr/>
          <p:nvPr/>
        </p:nvSpPr>
        <p:spPr>
          <a:xfrm>
            <a:off x="0" y="6718524"/>
            <a:ext cx="12115800" cy="139475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3807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" y="787544"/>
            <a:ext cx="924102" cy="924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304" y="2556927"/>
            <a:ext cx="9239250" cy="4038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B"/>
          <p:cNvSpPr/>
          <p:nvPr/>
        </p:nvSpPr>
        <p:spPr>
          <a:xfrm>
            <a:off x="0" y="6705600"/>
            <a:ext cx="1216152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01568" y="1081671"/>
            <a:ext cx="102258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Detailed instructions with videos, manuals, documentation </a:t>
            </a:r>
            <a:r>
              <a:rPr lang="en-US" sz="2800" dirty="0" smtClean="0">
                <a:solidFill>
                  <a:prstClr val="black"/>
                </a:solidFill>
              </a:rPr>
              <a:t>in</a:t>
            </a:r>
          </a:p>
          <a:p>
            <a:pPr marL="0" lvl="1"/>
            <a:r>
              <a:rPr lang="en-US" sz="2800" dirty="0" smtClean="0">
                <a:solidFill>
                  <a:prstClr val="black"/>
                </a:solidFill>
                <a:hlinkClick r:id="rId6"/>
              </a:rPr>
              <a:t>Learning </a:t>
            </a:r>
            <a:r>
              <a:rPr lang="en-US" sz="2800" dirty="0">
                <a:solidFill>
                  <a:prstClr val="black"/>
                </a:solidFill>
                <a:hlinkClick r:id="rId6"/>
              </a:rPr>
              <a:t>Center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Keep asking: </a:t>
            </a:r>
            <a:r>
              <a:rPr lang="en-US" sz="2800" dirty="0" smtClean="0">
                <a:solidFill>
                  <a:srgbClr val="03A4B8"/>
                </a:solidFill>
              </a:rPr>
              <a:t>ask.iplantcollabortive.org</a:t>
            </a:r>
            <a:endParaRPr lang="en-US" sz="2800" dirty="0">
              <a:solidFill>
                <a:srgbClr val="03A4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50" y="1972775"/>
            <a:ext cx="7227100" cy="185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232889" y="5529147"/>
            <a:ext cx="708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The iPlant Collaborative is funded by a grant from the National Science Foundation Plant </a:t>
            </a:r>
            <a:r>
              <a:rPr lang="en-US" sz="1600" dirty="0" smtClean="0">
                <a:solidFill>
                  <a:prstClr val="black"/>
                </a:solidFill>
              </a:rPr>
              <a:t>Cyberinfrastructure </a:t>
            </a:r>
            <a:r>
              <a:rPr lang="en-US" sz="1600" dirty="0">
                <a:solidFill>
                  <a:prstClr val="black"/>
                </a:solidFill>
              </a:rPr>
              <a:t>Program (#DBI-0735191). </a:t>
            </a:r>
          </a:p>
        </p:txBody>
      </p:sp>
      <p:pic>
        <p:nvPicPr>
          <p:cNvPr id="19" name="Picture 2" descr="http://www.nsf.gov/images/logos/nsf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86" y="5336844"/>
            <a:ext cx="924103" cy="929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B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8" name="Picture 2" descr="http://img.labnol.org/files/apple-mac-comput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0" y="1696357"/>
            <a:ext cx="7257742" cy="313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macclade.org/old/pictures/tree.shap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0" y="5162300"/>
            <a:ext cx="2210701" cy="1359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david.bembidion.org/pictures/maccladeiconLarg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19" y="5156467"/>
            <a:ext cx="1676400" cy="1371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whoi.edu/cms/images/big_species_tree1_lowq_16657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153" y="5027130"/>
            <a:ext cx="2176445" cy="1669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8373" y="1019812"/>
            <a:ext cx="756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  <a:latin typeface="Effra" panose="02000506080000020004" pitchFamily="2" charset="0"/>
              </a:rPr>
              <a:t>A bench-biologist’s view on the evolution of computing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5891" y="6507054"/>
            <a:ext cx="34836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alibri" pitchFamily="34" charset="0"/>
                <a:cs typeface="Calibri" pitchFamily="34" charset="0"/>
              </a:rPr>
              <a:t>Image From: http://www.wired.com/wired/archive/17.01/ff_mac_viewer.html</a:t>
            </a:r>
            <a:endParaRPr lang="en-US" sz="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71076" y="5826338"/>
            <a:ext cx="2975639" cy="15929"/>
          </a:xfrm>
          <a:prstGeom prst="straightConnector1">
            <a:avLst/>
          </a:prstGeom>
          <a:ln w="76200">
            <a:solidFill>
              <a:srgbClr val="03A4B8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59451" y="4804893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D96728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3200" dirty="0">
              <a:solidFill>
                <a:srgbClr val="D9672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13716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20362" y="2526935"/>
            <a:ext cx="3971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It can be difficult to keep up!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Investing in newer ‘better’ tools and resources is expensive.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7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54" y="1641045"/>
            <a:ext cx="4162425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29" y="3193620"/>
            <a:ext cx="413385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54" y="3212409"/>
            <a:ext cx="41148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8373" y="1019812"/>
            <a:ext cx="5659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  <a:latin typeface="Effra" panose="02000506080000020004" pitchFamily="2" charset="0"/>
              </a:rPr>
              <a:t>The costs of keeping up with technology</a:t>
            </a:r>
            <a:endParaRPr lang="en-US" sz="105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709913" y="5299033"/>
            <a:ext cx="2305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Image From: http://theoatmeal.com/comics/apple</a:t>
            </a: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18288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852" y="1604587"/>
            <a:ext cx="7858296" cy="4707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8373" y="1019812"/>
            <a:ext cx="822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  <a:latin typeface="Effra" panose="02000506080000020004" pitchFamily="2" charset="0"/>
              </a:rPr>
              <a:t>Access your computational science through a single portal</a:t>
            </a:r>
            <a:endParaRPr lang="en-US" sz="105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2286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611" y="252365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461253" y="3409642"/>
            <a:ext cx="51662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Upload / Download files and folders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Share files via URL (Public Links)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Share files/folders with other users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1803" y="2474507"/>
            <a:ext cx="1296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Effra" panose="02000506080000020004" pitchFamily="2" charset="0"/>
              </a:rPr>
              <a:t>Data</a:t>
            </a:r>
            <a:endParaRPr lang="en-US" sz="1600" b="1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 rot="5400000">
            <a:off x="3751372" y="4092571"/>
            <a:ext cx="4185704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500" y="2376838"/>
            <a:ext cx="4922786" cy="2949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ight Arrow 16"/>
          <p:cNvSpPr/>
          <p:nvPr/>
        </p:nvSpPr>
        <p:spPr>
          <a:xfrm>
            <a:off x="5963189" y="2523650"/>
            <a:ext cx="974311" cy="629268"/>
          </a:xfrm>
          <a:prstGeom prst="rightArrow">
            <a:avLst/>
          </a:prstGeom>
          <a:noFill/>
          <a:ln w="38100">
            <a:solidFill>
              <a:srgbClr val="D96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38373" y="1019812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  <a:latin typeface="Effra" panose="02000506080000020004" pitchFamily="2" charset="0"/>
              </a:rPr>
              <a:t>Manage data</a:t>
            </a:r>
            <a:endParaRPr lang="en-US" sz="105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32004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rot="5400000">
            <a:off x="3751372" y="4092571"/>
            <a:ext cx="4185704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1803" y="2474507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Effra" panose="02000506080000020004" pitchFamily="2" charset="0"/>
              </a:rPr>
              <a:t>Apps</a:t>
            </a:r>
            <a:endParaRPr lang="en-US" sz="1600" b="1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320" y="3445446"/>
            <a:ext cx="50683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Run hundreds of bioinformatics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Build automated workflows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Modify Apps or integrate new ones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068" y="252365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500" y="2376838"/>
            <a:ext cx="4922786" cy="2949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ight Arrow 25"/>
          <p:cNvSpPr/>
          <p:nvPr/>
        </p:nvSpPr>
        <p:spPr>
          <a:xfrm>
            <a:off x="5963189" y="2867759"/>
            <a:ext cx="974311" cy="629268"/>
          </a:xfrm>
          <a:prstGeom prst="rightArrow">
            <a:avLst/>
          </a:prstGeom>
          <a:noFill/>
          <a:ln w="38100">
            <a:solidFill>
              <a:srgbClr val="D96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8373" y="1019812"/>
            <a:ext cx="5775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  <a:latin typeface="Effra" panose="02000506080000020004" pitchFamily="2" charset="0"/>
              </a:rPr>
              <a:t>Analyze data and customize Applications</a:t>
            </a:r>
            <a:endParaRPr lang="en-US" sz="105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36576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rot="5400000">
            <a:off x="3751372" y="4092571"/>
            <a:ext cx="4185704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1803" y="2474507"/>
            <a:ext cx="2254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Effra" panose="02000506080000020004" pitchFamily="2" charset="0"/>
              </a:rPr>
              <a:t>Analyses</a:t>
            </a:r>
            <a:endParaRPr lang="en-US" sz="1600" b="1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280" y="2531465"/>
            <a:ext cx="609600" cy="60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461253" y="3332642"/>
            <a:ext cx="47793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Monitor job status and find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Cancel jobs or re-launch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Detailed job history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500" y="2376838"/>
            <a:ext cx="4922786" cy="2949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ight Arrow 25"/>
          <p:cNvSpPr/>
          <p:nvPr/>
        </p:nvSpPr>
        <p:spPr>
          <a:xfrm>
            <a:off x="5963189" y="3182393"/>
            <a:ext cx="974311" cy="629268"/>
          </a:xfrm>
          <a:prstGeom prst="rightArrow">
            <a:avLst/>
          </a:prstGeom>
          <a:noFill/>
          <a:ln w="38100">
            <a:solidFill>
              <a:srgbClr val="D96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8373" y="1019812"/>
            <a:ext cx="9290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  <a:latin typeface="Effra" panose="02000506080000020004" pitchFamily="2" charset="0"/>
              </a:rPr>
              <a:t>View history, find results, reproduce analyses, optimize parameters</a:t>
            </a:r>
            <a:endParaRPr lang="en-US" sz="105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5775158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rot="5400000">
            <a:off x="3751372" y="4092571"/>
            <a:ext cx="4185704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1803" y="2474507"/>
            <a:ext cx="2150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Effra" panose="02000506080000020004" pitchFamily="2" charset="0"/>
              </a:rPr>
              <a:t>Support</a:t>
            </a:r>
            <a:endParaRPr lang="en-US" sz="1600" b="1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280" y="2531465"/>
            <a:ext cx="609600" cy="60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461253" y="3332642"/>
            <a:ext cx="4237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iPlant Ask forums</a:t>
            </a: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Tell iPlant about your needs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500" y="2376838"/>
            <a:ext cx="4922786" cy="2949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ight Arrow 25"/>
          <p:cNvSpPr/>
          <p:nvPr/>
        </p:nvSpPr>
        <p:spPr>
          <a:xfrm>
            <a:off x="9634644" y="4914211"/>
            <a:ext cx="974311" cy="629268"/>
          </a:xfrm>
          <a:prstGeom prst="rightArrow">
            <a:avLst/>
          </a:prstGeom>
          <a:noFill/>
          <a:ln w="38100">
            <a:solidFill>
              <a:srgbClr val="D96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8373" y="1019812"/>
            <a:ext cx="569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  <a:latin typeface="Effra" panose="02000506080000020004" pitchFamily="2" charset="0"/>
              </a:rPr>
              <a:t>Leverage dedicated support and training</a:t>
            </a:r>
            <a:endParaRPr lang="en-US" sz="105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5775158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0546733" y="2189484"/>
            <a:ext cx="974311" cy="629268"/>
          </a:xfrm>
          <a:prstGeom prst="rightArrow">
            <a:avLst/>
          </a:prstGeom>
          <a:noFill/>
          <a:ln w="38100">
            <a:solidFill>
              <a:srgbClr val="D96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da212f26c5ebfe53867e79dec1ad17aba4271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4986</TotalTime>
  <Words>749</Words>
  <Application>Microsoft Office PowerPoint</Application>
  <PresentationFormat>Widescreen</PresentationFormat>
  <Paragraphs>156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Effra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EOT_Admin</cp:lastModifiedBy>
  <cp:revision>194</cp:revision>
  <cp:lastPrinted>2013-12-09T16:11:55Z</cp:lastPrinted>
  <dcterms:created xsi:type="dcterms:W3CDTF">2013-12-05T14:45:05Z</dcterms:created>
  <dcterms:modified xsi:type="dcterms:W3CDTF">2015-05-18T05:46:46Z</dcterms:modified>
</cp:coreProperties>
</file>