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6"/>
  </p:notesMasterIdLst>
  <p:sldIdLst>
    <p:sldId id="256" r:id="rId4"/>
    <p:sldId id="257" r:id="rId5"/>
    <p:sldId id="259" r:id="rId6"/>
    <p:sldId id="260" r:id="rId7"/>
    <p:sldId id="262" r:id="rId8"/>
    <p:sldId id="261" r:id="rId9"/>
    <p:sldId id="263" r:id="rId10"/>
    <p:sldId id="265" r:id="rId11"/>
    <p:sldId id="267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06" autoAdjust="0"/>
  </p:normalViewPr>
  <p:slideViewPr>
    <p:cSldViewPr>
      <p:cViewPr>
        <p:scale>
          <a:sx n="80" d="100"/>
          <a:sy n="80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0802C-1644-4062-A2F0-DAD1E8A79CC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1D37F-6400-4665-BDA2-00D1F3644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4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FC498-9F99-4683-9D27-5BFC8978D99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32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is a difference between cloud computing and cloud computing that works.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1D37F-6400-4665-BDA2-00D1F3644B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6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9929E-6915-42E5-A4BC-79D63555E06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01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9929E-6915-42E5-A4BC-79D63555E06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95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9929E-6915-42E5-A4BC-79D63555E061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9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6BA4-AC68-4F43-ACA0-10EFBE61B08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E221-A404-433A-A40C-995E5AFBF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8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6BA4-AC68-4F43-ACA0-10EFBE61B08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E221-A404-433A-A40C-995E5AFBF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8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6BA4-AC68-4F43-ACA0-10EFBE61B08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E221-A404-433A-A40C-995E5AFBF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4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14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0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46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41475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641475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03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48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08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95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ctr">
              <a:defRPr sz="2000" b="1" i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8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6BA4-AC68-4F43-ACA0-10EFBE61B08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E221-A404-433A-A40C-995E5AFBF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53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63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3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7938"/>
            <a:ext cx="2076450" cy="615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650" y="7938"/>
            <a:ext cx="6078538" cy="615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02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6022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73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568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3195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950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768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2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6BA4-AC68-4F43-ACA0-10EFBE61B08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E221-A404-433A-A40C-995E5AFBF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036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8731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95554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3966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013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4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6BA4-AC68-4F43-ACA0-10EFBE61B08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E221-A404-433A-A40C-995E5AFBF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6BA4-AC68-4F43-ACA0-10EFBE61B08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E221-A404-433A-A40C-995E5AFBF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5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6BA4-AC68-4F43-ACA0-10EFBE61B08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E221-A404-433A-A40C-995E5AFBF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8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6BA4-AC68-4F43-ACA0-10EFBE61B08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E221-A404-433A-A40C-995E5AFBF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8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6BA4-AC68-4F43-ACA0-10EFBE61B08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E221-A404-433A-A40C-995E5AFBF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9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6BA4-AC68-4F43-ACA0-10EFBE61B08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E221-A404-433A-A40C-995E5AFBF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3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E6BA4-AC68-4F43-ACA0-10EFBE61B08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3E221-A404-433A-A40C-995E5AFBF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0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DCE9F9"/>
            </a:gs>
            <a:gs pos="75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7938"/>
            <a:ext cx="9144000" cy="1135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624840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934200" y="6353175"/>
            <a:ext cx="2128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defTabSz="457200"/>
            <a:fld id="{85636716-92CE-6446-8DCE-A892796C4772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41475"/>
            <a:ext cx="8224838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240233"/>
            <a:ext cx="645001" cy="636905"/>
            <a:chOff x="0" y="3846"/>
            <a:chExt cx="478" cy="472"/>
          </a:xfrm>
        </p:grpSpPr>
        <p:sp>
          <p:nvSpPr>
            <p:cNvPr id="3" name="Oval 7"/>
            <p:cNvSpPr>
              <a:spLocks noChangeArrowheads="1"/>
            </p:cNvSpPr>
            <p:nvPr/>
          </p:nvSpPr>
          <p:spPr bwMode="auto">
            <a:xfrm>
              <a:off x="139" y="4005"/>
              <a:ext cx="186" cy="182"/>
            </a:xfrm>
            <a:prstGeom prst="ellipse">
              <a:avLst/>
            </a:prstGeom>
            <a:solidFill>
              <a:srgbClr val="FFC000"/>
            </a:solidFill>
            <a:ln w="12600">
              <a:solidFill>
                <a:srgbClr val="FFC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45720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033" name="Picture 8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3846"/>
              <a:ext cx="479" cy="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pic>
        <p:nvPicPr>
          <p:cNvPr id="11" name="Picture 10" descr="IPL_logo_1C_rgb_small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446900" y="6391893"/>
            <a:ext cx="1658418" cy="42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4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0">
          <a:solidFill>
            <a:srgbClr val="004E82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3200">
          <a:solidFill>
            <a:srgbClr val="000000"/>
          </a:solidFill>
          <a:latin typeface="Georgia"/>
          <a:ea typeface="+mn-ea"/>
          <a:cs typeface="Georgia"/>
        </a:defRPr>
      </a:lvl1pPr>
      <a:lvl2pPr marL="742950" indent="-285750" algn="l" defTabSz="457200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800">
          <a:solidFill>
            <a:srgbClr val="000000"/>
          </a:solidFill>
          <a:latin typeface="Georgia"/>
          <a:ea typeface="+mn-ea"/>
          <a:cs typeface="Georgia"/>
        </a:defRPr>
      </a:lvl2pPr>
      <a:lvl3pPr marL="1143000" indent="-228600" algn="l" defTabSz="45720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Georgia"/>
          <a:ea typeface="+mn-ea"/>
          <a:cs typeface="Georgia"/>
        </a:defRPr>
      </a:lvl3pPr>
      <a:lvl4pPr marL="1600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Georgia"/>
          <a:ea typeface="+mn-ea"/>
          <a:cs typeface="Georgia"/>
        </a:defRPr>
      </a:lvl4pPr>
      <a:lvl5pPr marL="20574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Georgia"/>
          <a:ea typeface="+mn-ea"/>
          <a:cs typeface="Georgia"/>
        </a:defRPr>
      </a:lvl5pPr>
      <a:lvl6pPr marL="25146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8AA">
                <a:alpha val="10000"/>
              </a:srgbClr>
            </a:gs>
            <a:gs pos="76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6240463"/>
            <a:ext cx="644525" cy="636587"/>
            <a:chOff x="0" y="3846"/>
            <a:chExt cx="478" cy="472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39" y="4005"/>
              <a:ext cx="186" cy="182"/>
            </a:xfrm>
            <a:prstGeom prst="ellipse">
              <a:avLst/>
            </a:prstGeom>
            <a:solidFill>
              <a:srgbClr val="FFC000"/>
            </a:solidFill>
            <a:ln w="12600">
              <a:solidFill>
                <a:srgbClr val="FFC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45720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3846"/>
              <a:ext cx="479" cy="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pic>
        <p:nvPicPr>
          <p:cNvPr id="10" name="Picture 10" descr="IPL_logo_1C_rgb_small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446963" y="6391275"/>
            <a:ext cx="16589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200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98A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74370"/>
            <a:ext cx="6340197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iPlant Collaborative </a:t>
            </a:r>
          </a:p>
          <a:p>
            <a:pPr algn="ctr"/>
            <a:r>
              <a:rPr lang="en-US" sz="4000" b="1" dirty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Tools and Services Workshop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7632" y="4495800"/>
            <a:ext cx="8348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Overview of A</a:t>
            </a:r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tmosphere</a:t>
            </a:r>
            <a:endParaRPr lang="en-US" sz="28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PB"/>
          <p:cNvSpPr/>
          <p:nvPr/>
        </p:nvSpPr>
        <p:spPr bwMode="auto">
          <a:xfrm>
            <a:off x="0" y="6705600"/>
            <a:ext cx="762000" cy="1524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434" l="1895" r="100000">
                        <a14:foregroundMark x1="20842" y1="14318" x2="20842" y2="14318"/>
                        <a14:foregroundMark x1="18526" y1="31767" x2="18526" y2="31767"/>
                        <a14:foregroundMark x1="21895" y1="51678" x2="21895" y2="51678"/>
                        <a14:foregroundMark x1="46947" y1="25503" x2="46947" y2="25503"/>
                        <a14:foregroundMark x1="63789" y1="21029" x2="63789" y2="21029"/>
                        <a14:foregroundMark x1="85684" y1="39150" x2="85684" y2="39150"/>
                        <a14:foregroundMark x1="65895" y1="57271" x2="65895" y2="57271"/>
                        <a14:foregroundMark x1="58526" y1="79418" x2="58526" y2="79418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562" y="2836665"/>
            <a:ext cx="1258877" cy="1184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991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09904"/>
            <a:ext cx="8686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Goal: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Use Atmosphere to examine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illumina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reads and share your desktop with another user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Task 1: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Launch an Atmosphere instance and connect</a:t>
            </a:r>
          </a:p>
          <a:p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Task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Import data into your instance 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Task 3: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Examine data with IVG viewer</a:t>
            </a: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Task 4: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Share your data with another user</a:t>
            </a: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52400"/>
            <a:ext cx="9144000" cy="113506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004E8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Atmosphere Lab</a:t>
            </a:r>
            <a:endParaRPr lang="en-US" dirty="0">
              <a:solidFill>
                <a:srgbClr val="055C6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B"/>
          <p:cNvSpPr/>
          <p:nvPr/>
        </p:nvSpPr>
        <p:spPr bwMode="auto">
          <a:xfrm>
            <a:off x="0" y="6705600"/>
            <a:ext cx="7620000" cy="1524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61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35062"/>
          </a:xfrm>
        </p:spPr>
        <p:txBody>
          <a:bodyPr/>
          <a:lstStyle/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Atmosphere Lab</a:t>
            </a:r>
            <a:endParaRPr lang="en-US" dirty="0">
              <a:solidFill>
                <a:srgbClr val="055C6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623" y="2743200"/>
            <a:ext cx="8015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Work in teams of 3-4. Launch a single image to share</a:t>
            </a:r>
            <a:endParaRPr lang="en-US" sz="28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PB"/>
          <p:cNvSpPr/>
          <p:nvPr/>
        </p:nvSpPr>
        <p:spPr bwMode="auto">
          <a:xfrm>
            <a:off x="0" y="6705600"/>
            <a:ext cx="8382000" cy="1524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8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113506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004E8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Atmosphere Lab</a:t>
            </a:r>
            <a:endParaRPr lang="en-US" dirty="0">
              <a:solidFill>
                <a:srgbClr val="055C6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1005" y="772180"/>
            <a:ext cx="1572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Summary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login_mainima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5151" y="1600200"/>
            <a:ext cx="4853698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00200" y="3810000"/>
            <a:ext cx="590360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Launch a preconfigured instance in minutes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Import data from your data store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Visualize data in a stand-alone program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Share your instance with a collaborator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PB"/>
          <p:cNvSpPr/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49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Official Dilbert Website featuring Scott Adams Dilbert strips, animations and 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76600"/>
            <a:ext cx="7351956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6236054"/>
            <a:ext cx="245772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Image source: http://dilbert.com/strips/comic/2009-11-18/</a:t>
            </a:r>
            <a:endParaRPr lang="en-US" sz="7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160338"/>
            <a:ext cx="9144000" cy="113506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004E8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Overview of Atmosphere</a:t>
            </a:r>
            <a:endParaRPr lang="en-US" dirty="0">
              <a:solidFill>
                <a:srgbClr val="055C6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7048" y="772180"/>
            <a:ext cx="4142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What is Cloud Computing?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1210" y="1695271"/>
            <a:ext cx="77369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Cloud computing refers to the delivery of computing and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storage capacity</a:t>
            </a:r>
            <a:r>
              <a:rPr lang="en-US" sz="2400" baseline="30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as a service to a heterogeneous community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end-recipients. – Wikipedia</a:t>
            </a:r>
          </a:p>
          <a:p>
            <a:r>
              <a:rPr lang="en-US" sz="900" dirty="0" smtClean="0">
                <a:latin typeface="Calibri" pitchFamily="34" charset="0"/>
                <a:cs typeface="Calibri" pitchFamily="34" charset="0"/>
              </a:rPr>
              <a:t>http://en.wikipedia.org/wiki/Cloud_computing</a:t>
            </a:r>
            <a:endParaRPr lang="en-US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B"/>
          <p:cNvSpPr/>
          <p:nvPr/>
        </p:nvSpPr>
        <p:spPr bwMode="auto">
          <a:xfrm>
            <a:off x="0" y="6705600"/>
            <a:ext cx="1524000" cy="1524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6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160338"/>
            <a:ext cx="9144000" cy="113506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004E8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Overview of Atmosphere</a:t>
            </a:r>
            <a:endParaRPr lang="en-US" dirty="0">
              <a:solidFill>
                <a:srgbClr val="055C6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9271" y="772180"/>
            <a:ext cx="4488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Cloud Computing on Demand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733800"/>
            <a:ext cx="6934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On-demand computing resource built on a cloud infrastructure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Virtual Machine pre-configured with:</a:t>
            </a:r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Software</a:t>
            </a:r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Memory requirements</a:t>
            </a:r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Processing power</a:t>
            </a:r>
          </a:p>
        </p:txBody>
      </p:sp>
      <p:pic>
        <p:nvPicPr>
          <p:cNvPr id="6" name="Picture 5" descr="login_mainima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1793" y="1648426"/>
            <a:ext cx="4571426" cy="1794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B"/>
          <p:cNvSpPr/>
          <p:nvPr/>
        </p:nvSpPr>
        <p:spPr bwMode="auto">
          <a:xfrm>
            <a:off x="0" y="6705600"/>
            <a:ext cx="2286000" cy="1524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55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160338"/>
            <a:ext cx="9144000" cy="113506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004E8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Overview of Atmosphere</a:t>
            </a:r>
            <a:endParaRPr lang="en-US" dirty="0">
              <a:solidFill>
                <a:srgbClr val="055C6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9271" y="772180"/>
            <a:ext cx="4488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Cloud Computing on Demand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7435" y="1890724"/>
            <a:ext cx="7772400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Fully integrated into iPlant authentication and storage and HPC capabilities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Enables users to build custom images/appliances and share with community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Cross-platform desktop access to GUI applications in the cloud (using VNC)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Provide easy web based access to resources</a:t>
            </a:r>
          </a:p>
        </p:txBody>
      </p:sp>
      <p:sp>
        <p:nvSpPr>
          <p:cNvPr id="5" name="PB"/>
          <p:cNvSpPr/>
          <p:nvPr/>
        </p:nvSpPr>
        <p:spPr bwMode="auto">
          <a:xfrm>
            <a:off x="0" y="6705600"/>
            <a:ext cx="3048000" cy="1524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47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8030" y="4307910"/>
            <a:ext cx="7093907" cy="2239963"/>
          </a:xfrm>
        </p:spPr>
        <p:txBody>
          <a:bodyPr>
            <a:normAutofit fontScale="92500" lnSpcReduction="10000"/>
          </a:bodyPr>
          <a:lstStyle/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900" dirty="0" smtClean="0">
                <a:latin typeface="Calibri" pitchFamily="34" charset="0"/>
                <a:cs typeface="Calibri" pitchFamily="34" charset="0"/>
              </a:rPr>
              <a:t>API-compatible implementation of Amazon EC2/S3 interfaces</a:t>
            </a:r>
          </a:p>
          <a:p>
            <a:r>
              <a:rPr lang="en-US" sz="1900" dirty="0" smtClean="0">
                <a:latin typeface="Calibri" pitchFamily="34" charset="0"/>
                <a:cs typeface="Calibri" pitchFamily="34" charset="0"/>
              </a:rPr>
              <a:t>Virtualize the execution environment for applications and services</a:t>
            </a:r>
          </a:p>
          <a:p>
            <a:r>
              <a:rPr lang="en-US" sz="1900" dirty="0" smtClean="0">
                <a:latin typeface="Calibri" pitchFamily="34" charset="0"/>
                <a:cs typeface="Calibri" pitchFamily="34" charset="0"/>
              </a:rPr>
              <a:t>Up to 12 core / 48 GB instances</a:t>
            </a:r>
          </a:p>
          <a:p>
            <a:r>
              <a:rPr lang="en-US" sz="1900" dirty="0" smtClean="0">
                <a:latin typeface="Calibri" pitchFamily="34" charset="0"/>
                <a:cs typeface="Calibri" pitchFamily="34" charset="0"/>
              </a:rPr>
              <a:t>Access to Cloud Storage + EBS</a:t>
            </a:r>
          </a:p>
          <a:p>
            <a:r>
              <a:rPr lang="en-US" sz="1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&gt;60 hosted applications in Atmosphere today, including users from USDA, Forest Service, database providers, etc</a:t>
            </a:r>
            <a:r>
              <a:rPr lang="en-US" sz="1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19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login_mainima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1793" y="1648426"/>
            <a:ext cx="4571426" cy="1794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eucalyptus_logo_aw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4458" y="3775412"/>
            <a:ext cx="1393342" cy="567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0" y="160338"/>
            <a:ext cx="9144000" cy="113506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004E8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Overview of Atmosphere</a:t>
            </a:r>
            <a:endParaRPr lang="en-US" dirty="0">
              <a:solidFill>
                <a:srgbClr val="055C6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9271" y="772180"/>
            <a:ext cx="4488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Cloud Computing on Demand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PB"/>
          <p:cNvSpPr/>
          <p:nvPr/>
        </p:nvSpPr>
        <p:spPr>
          <a:xfrm>
            <a:off x="0" y="6705600"/>
            <a:ext cx="3810000" cy="152400"/>
          </a:xfrm>
          <a:prstGeom prst="rect">
            <a:avLst/>
          </a:prstGeom>
          <a:gradFill flip="none" rotWithShape="1">
            <a:gsLst>
              <a:gs pos="0">
                <a:srgbClr val="055C6B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04800" y="1752600"/>
            <a:ext cx="8534400" cy="359274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defRPr sz="32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1pPr>
            <a:lvl2pPr marL="742950" indent="-285750" algn="l" defTabSz="457200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–"/>
              <a:defRPr sz="28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45720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Standalone GUI-based applications are frequently required for analysis but not easy to transform into web apps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Need to handle complex software dependencies (e.g. specific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bioperl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version and R modules)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Users needing full control of their software stack (occasional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sudo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access)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Need to share desktop/applications for collaborative analysis (remote collaborators)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Developers for application distribution</a:t>
            </a: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Prototyping/Testing new software/modules</a:t>
            </a: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Tailored software training setups (custom workshops/laboratory courses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etc.)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Extend compute capabilities of existing applications i.e. utilize iPlant API</a:t>
            </a:r>
          </a:p>
          <a:p>
            <a:endParaRPr lang="en-US" sz="9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29135" y="772180"/>
            <a:ext cx="3066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Multiple Use Cases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0" y="160338"/>
            <a:ext cx="9144000" cy="113506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004E8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Overview of Atmosphere</a:t>
            </a:r>
            <a:endParaRPr lang="en-US" dirty="0">
              <a:solidFill>
                <a:srgbClr val="055C6B"/>
              </a:solidFill>
            </a:endParaRPr>
          </a:p>
        </p:txBody>
      </p:sp>
      <p:sp>
        <p:nvSpPr>
          <p:cNvPr id="5" name="PB"/>
          <p:cNvSpPr/>
          <p:nvPr/>
        </p:nvSpPr>
        <p:spPr bwMode="auto">
          <a:xfrm>
            <a:off x="0" y="6705600"/>
            <a:ext cx="4572000" cy="1524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39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160338"/>
            <a:ext cx="9144000" cy="113506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004E8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Overview of Atmosphere</a:t>
            </a:r>
            <a:endParaRPr lang="en-US" dirty="0">
              <a:solidFill>
                <a:srgbClr val="055C6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772180"/>
            <a:ext cx="3709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Multiple Ways to Access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RealVNC-4.1.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3161170" cy="2954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1389" t="9923" r="9723" b="5134"/>
          <a:stretch/>
        </p:blipFill>
        <p:spPr>
          <a:xfrm>
            <a:off x="4181257" y="1600200"/>
            <a:ext cx="4390184" cy="3106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828800" y="5029200"/>
            <a:ext cx="5523328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VNC client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Command line tools (e.g. SSH)</a:t>
            </a:r>
          </a:p>
        </p:txBody>
      </p:sp>
      <p:sp>
        <p:nvSpPr>
          <p:cNvPr id="7" name="PB"/>
          <p:cNvSpPr/>
          <p:nvPr/>
        </p:nvSpPr>
        <p:spPr bwMode="auto">
          <a:xfrm>
            <a:off x="0" y="6705600"/>
            <a:ext cx="5334000" cy="1524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05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657600"/>
            <a:ext cx="8348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Atmosphere Hands-on 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Lab</a:t>
            </a:r>
          </a:p>
        </p:txBody>
      </p:sp>
      <p:sp>
        <p:nvSpPr>
          <p:cNvPr id="3" name="PB"/>
          <p:cNvSpPr/>
          <p:nvPr/>
        </p:nvSpPr>
        <p:spPr bwMode="auto">
          <a:xfrm>
            <a:off x="0" y="6705600"/>
            <a:ext cx="6096000" cy="1524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434" l="1895" r="100000">
                        <a14:foregroundMark x1="20842" y1="14318" x2="20842" y2="14318"/>
                        <a14:foregroundMark x1="18526" y1="31767" x2="18526" y2="31767"/>
                        <a14:foregroundMark x1="21895" y1="51678" x2="21895" y2="51678"/>
                        <a14:foregroundMark x1="46947" y1="25503" x2="46947" y2="25503"/>
                        <a14:foregroundMark x1="63789" y1="21029" x2="63789" y2="21029"/>
                        <a14:foregroundMark x1="85684" y1="39150" x2="85684" y2="39150"/>
                        <a14:foregroundMark x1="65895" y1="57271" x2="65895" y2="57271"/>
                        <a14:foregroundMark x1="58526" y1="79418" x2="58526" y2="79418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562" y="1939531"/>
            <a:ext cx="1258877" cy="1184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133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35062"/>
          </a:xfrm>
        </p:spPr>
        <p:txBody>
          <a:bodyPr/>
          <a:lstStyle/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Atmosphere Lab</a:t>
            </a:r>
            <a:endParaRPr lang="en-US" dirty="0">
              <a:solidFill>
                <a:srgbClr val="055C6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974" y="1524000"/>
            <a:ext cx="796942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Launch an atmosphere app</a:t>
            </a: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Connect to an instance using VNC viewer</a:t>
            </a: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Import data into your Atmosphere instance from Data Store</a:t>
            </a: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Use an application on your instance</a:t>
            </a: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Share your instance with another user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Terminate your instance. </a:t>
            </a: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0564" y="1143000"/>
            <a:ext cx="7404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By the end of this module you should be able to:</a:t>
            </a:r>
          </a:p>
        </p:txBody>
      </p:sp>
      <p:sp>
        <p:nvSpPr>
          <p:cNvPr id="6" name="PB"/>
          <p:cNvSpPr/>
          <p:nvPr/>
        </p:nvSpPr>
        <p:spPr bwMode="auto">
          <a:xfrm>
            <a:off x="0" y="6705600"/>
            <a:ext cx="6858000" cy="1524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885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ughn_iPlant">
  <a:themeElements>
    <a:clrScheme name="iPla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Plant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iPla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la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la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la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la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la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la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Plant-Slid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448</Words>
  <Application>Microsoft Office PowerPoint</Application>
  <PresentationFormat>On-screen Show (4:3)</PresentationFormat>
  <Paragraphs>87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Vaughn_iPlant</vt:lpstr>
      <vt:lpstr>iPlant-Slide-Template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Atmosphere Lab</vt:lpstr>
      <vt:lpstr>PowerPoint Presentation</vt:lpstr>
      <vt:lpstr>Atmosphere Lab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Williams</dc:creator>
  <cp:lastModifiedBy>Jason Williams</cp:lastModifiedBy>
  <cp:revision>16</cp:revision>
  <dcterms:created xsi:type="dcterms:W3CDTF">2012-05-20T10:16:33Z</dcterms:created>
  <dcterms:modified xsi:type="dcterms:W3CDTF">2012-09-24T09:59:00Z</dcterms:modified>
</cp:coreProperties>
</file>