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6" autoAdjust="0"/>
  </p:normalViewPr>
  <p:slideViewPr>
    <p:cSldViewPr>
      <p:cViewPr>
        <p:scale>
          <a:sx n="81" d="100"/>
          <a:sy n="81" d="100"/>
        </p:scale>
        <p:origin x="-156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5457-FB33-4424-BCD4-6070EA2117EC}" type="datetimeFigureOut">
              <a:rPr lang="en-US" smtClean="0"/>
              <a:t>9/24/2012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2A6557-91B0-4DD9-8496-39F963D7B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0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Presenters Notes: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This power point is designed for a 25 minute presentation (5-minutes on the</a:t>
            </a:r>
            <a:r>
              <a:rPr lang="en-US" baseline="0" dirty="0" smtClean="0"/>
              <a:t> introduction; slides 2-6, and 20 minutes for the simple hands on lab; slides 7-X)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FC498-9F99-4683-9D27-5BFC8978D99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3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95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the lab now!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1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will be doing a demo using </a:t>
            </a:r>
            <a:r>
              <a:rPr lang="en-US" baseline="0" dirty="0" err="1" smtClean="0"/>
              <a:t>iCommands</a:t>
            </a:r>
            <a:r>
              <a:rPr lang="en-US" baseline="0" dirty="0" smtClean="0"/>
              <a:t> for windows. There are other options, but this particular </a:t>
            </a:r>
          </a:p>
          <a:p>
            <a:r>
              <a:rPr lang="en-US" baseline="0" dirty="0" smtClean="0"/>
              <a:t>Part requires software installation.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You’ve seen an</a:t>
            </a:r>
            <a:r>
              <a:rPr lang="en-US" baseline="0" dirty="0" smtClean="0"/>
              <a:t> overview of how iPlant manages the life cycle of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8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r>
              <a:rPr lang="en-US" baseline="0" dirty="0" smtClean="0"/>
              <a:t> gives a nice definition</a:t>
            </a:r>
          </a:p>
          <a:p>
            <a:r>
              <a:rPr lang="en-US" baseline="0" dirty="0" smtClean="0"/>
              <a:t>Its important to note, Big Data is not just a problem in </a:t>
            </a:r>
          </a:p>
          <a:p>
            <a:r>
              <a:rPr lang="en-US" baseline="0" dirty="0" smtClean="0"/>
              <a:t>Biology, this means we can learn from other disciplines coping with the same problems.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1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</a:t>
            </a:r>
            <a:r>
              <a:rPr lang="en-US" baseline="0" dirty="0" smtClean="0"/>
              <a:t> data sources in biology are not limited to sequence data</a:t>
            </a:r>
          </a:p>
          <a:p>
            <a:r>
              <a:rPr lang="en-US" baseline="0" dirty="0" smtClean="0"/>
              <a:t>Besides HT </a:t>
            </a:r>
            <a:r>
              <a:rPr lang="en-US" baseline="0" dirty="0" err="1" smtClean="0"/>
              <a:t>phenotyping</a:t>
            </a:r>
            <a:r>
              <a:rPr lang="en-US" baseline="0" dirty="0" smtClean="0"/>
              <a:t>, there are many other areas of biology (proteomics, metabolomics, etc.) that produce big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89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2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 various technologies in the context of our experimental designs. </a:t>
            </a:r>
          </a:p>
          <a:p>
            <a:r>
              <a:rPr lang="en-US" baseline="0" dirty="0" smtClean="0"/>
              <a:t>While the principles are the same, as the scale we are operating on changes, we need to accommodate new complications introduced</a:t>
            </a:r>
          </a:p>
          <a:p>
            <a:r>
              <a:rPr lang="en-US" baseline="0" dirty="0" smtClean="0"/>
              <a:t>e.g. now you need a light source, now you need to do calibrations, you need to spend a lot of money!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53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9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won’t see</a:t>
            </a:r>
            <a:r>
              <a:rPr lang="en-US" baseline="0" dirty="0" smtClean="0"/>
              <a:t> these items because you shouldn't have to. They are working</a:t>
            </a:r>
          </a:p>
          <a:p>
            <a:r>
              <a:rPr lang="en-US" baseline="0" dirty="0" smtClean="0"/>
              <a:t>For you in the background, but worth reviewing. </a:t>
            </a:r>
          </a:p>
          <a:p>
            <a:endParaRPr lang="en-US" baseline="0" dirty="0" smtClean="0"/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How the Data Store infrastructure is laid out: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1. replication between AZ and TX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2. connected to local computing resources (AZ-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GriD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, TX super)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3. Both connected to cloud computing resources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4. All transfers from outside go to AZ, replicated to TX.</a:t>
            </a:r>
          </a:p>
          <a:p>
            <a:pPr eaLnBrk="1" hangingPunct="1">
              <a:spcBef>
                <a:spcPts val="425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rPr>
              <a:t>5. TX is often busy with lots of file transfers due to their SC facility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390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6557-91B0-4DD9-8496-39F963D7BC7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58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9929E-6915-42E5-A4BC-79D63555E06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0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4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7938"/>
            <a:ext cx="2076450" cy="615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4650" y="7938"/>
            <a:ext cx="6078538" cy="615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562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39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4650" y="1641475"/>
            <a:ext cx="403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1641475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9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ctr">
              <a:defRPr sz="2000"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04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36716-92CE-6446-8DCE-A892796C47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1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CE9F9"/>
            </a:gs>
            <a:gs pos="75000">
              <a:srgbClr val="FFF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7938"/>
            <a:ext cx="9144000" cy="113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840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353175"/>
            <a:ext cx="21288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 sz="1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defTabSz="457200"/>
            <a:fld id="{85636716-92CE-6446-8DCE-A892796C4772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4650" y="1641475"/>
            <a:ext cx="8224838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240233"/>
            <a:ext cx="645001" cy="636905"/>
            <a:chOff x="0" y="3846"/>
            <a:chExt cx="478" cy="472"/>
          </a:xfrm>
        </p:grpSpPr>
        <p:sp>
          <p:nvSpPr>
            <p:cNvPr id="3" name="Oval 7"/>
            <p:cNvSpPr>
              <a:spLocks noChangeArrowheads="1"/>
            </p:cNvSpPr>
            <p:nvPr/>
          </p:nvSpPr>
          <p:spPr bwMode="auto">
            <a:xfrm>
              <a:off x="139" y="4005"/>
              <a:ext cx="186" cy="182"/>
            </a:xfrm>
            <a:prstGeom prst="ellipse">
              <a:avLst/>
            </a:prstGeom>
            <a:solidFill>
              <a:srgbClr val="FFC000"/>
            </a:solidFill>
            <a:ln w="12600">
              <a:solidFill>
                <a:srgbClr val="FFC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457200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033" name="Picture 8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3846"/>
              <a:ext cx="479" cy="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pic>
        <p:nvPicPr>
          <p:cNvPr id="11" name="Picture 10" descr="IPL_logo_1C_rgb_small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6900" y="6391893"/>
            <a:ext cx="1658418" cy="4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4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0">
          <a:solidFill>
            <a:srgbClr val="004E82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3600" b="1">
          <a:solidFill>
            <a:srgbClr val="004E8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200">
          <a:solidFill>
            <a:srgbClr val="000000"/>
          </a:solidFill>
          <a:latin typeface="Georgia"/>
          <a:ea typeface="+mn-ea"/>
          <a:cs typeface="Georgia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800">
          <a:solidFill>
            <a:srgbClr val="000000"/>
          </a:solidFill>
          <a:latin typeface="Georgia"/>
          <a:ea typeface="+mn-ea"/>
          <a:cs typeface="Georgia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Georgia"/>
          <a:ea typeface="+mn-ea"/>
          <a:cs typeface="Georgia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Georgia"/>
          <a:ea typeface="+mn-ea"/>
          <a:cs typeface="Georgia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-10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0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microsoft.com/office/2007/relationships/hdphoto" Target="../media/hdphoto9.wdp"/><Relationship Id="rId10" Type="http://schemas.openxmlformats.org/officeDocument/2006/relationships/image" Target="../media/image27.wmf"/><Relationship Id="rId4" Type="http://schemas.openxmlformats.org/officeDocument/2006/relationships/image" Target="../media/image22.png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74370"/>
            <a:ext cx="6340197" cy="132343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Collaborative </a:t>
            </a:r>
          </a:p>
          <a:p>
            <a:pPr algn="ctr"/>
            <a:r>
              <a:rPr lang="en-US" sz="4000" b="1" dirty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Tools and Services Workshop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632" y="44958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Overview of the iPlant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Data Store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481263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562" y="2836665"/>
            <a:ext cx="1258877" cy="11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4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701" y="2400408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/>
          </p:cNvSpPr>
          <p:nvPr/>
        </p:nvSpPr>
        <p:spPr bwMode="auto">
          <a:xfrm>
            <a:off x="6007788" y="4317172"/>
            <a:ext cx="7768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Texas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3643573" y="2933808"/>
            <a:ext cx="1883904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Rectangle 10"/>
          <p:cNvSpPr>
            <a:spLocks/>
          </p:cNvSpPr>
          <p:nvPr/>
        </p:nvSpPr>
        <p:spPr bwMode="auto">
          <a:xfrm>
            <a:off x="3733800" y="2159085"/>
            <a:ext cx="1617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Replication</a:t>
            </a:r>
          </a:p>
        </p:txBody>
      </p:sp>
      <p:sp>
        <p:nvSpPr>
          <p:cNvPr id="9" name="Rectangle 11"/>
          <p:cNvSpPr>
            <a:spLocks/>
          </p:cNvSpPr>
          <p:nvPr/>
        </p:nvSpPr>
        <p:spPr bwMode="auto">
          <a:xfrm>
            <a:off x="2193852" y="4305408"/>
            <a:ext cx="10981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  <a:sym typeface="Arial" charset="0"/>
              </a:rPr>
              <a:t>Arizona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66826" y="5105400"/>
            <a:ext cx="5112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Key component of your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NSF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data management</a:t>
            </a:r>
          </a:p>
          <a:p>
            <a:pPr algn="ctr"/>
            <a:r>
              <a:rPr lang="en-US" sz="2000" dirty="0" smtClean="0">
                <a:latin typeface="Calibri" pitchFamily="34" charset="0"/>
                <a:cs typeface="Calibri" pitchFamily="34" charset="0"/>
              </a:rPr>
              <a:t>Worry Free!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56" y="2362200"/>
            <a:ext cx="13604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B"/>
          <p:cNvSpPr/>
          <p:nvPr/>
        </p:nvSpPr>
        <p:spPr bwMode="auto">
          <a:xfrm>
            <a:off x="0" y="6705600"/>
            <a:ext cx="4812631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3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3615"/>
              </p:ext>
            </p:extLst>
          </p:nvPr>
        </p:nvGraphicFramePr>
        <p:xfrm>
          <a:off x="381000" y="1553026"/>
          <a:ext cx="8458200" cy="3018974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114550"/>
                <a:gridCol w="2114550"/>
              </a:tblGrid>
              <a:tr h="3149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Source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Destination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Copy Method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Time (seconds)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320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Berkeley Server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scp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150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External Drive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" pitchFamily="-84" charset="0"/>
                        <a:cs typeface="Calibri" pitchFamily="34" charset="0"/>
                        <a:sym typeface="Arial" pitchFamily="-84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36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USB2.0 Flash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30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iDS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MyComputer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iget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Bold" pitchFamily="-84" charset="0"/>
                          <a:cs typeface="Calibri" pitchFamily="34" charset="0"/>
                          <a:sym typeface="Arial Bold" pitchFamily="-84" charset="0"/>
                        </a:rPr>
                        <a:t>18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>
                        <a:alpha val="13725"/>
                      </a:srgbClr>
                    </a:solidFill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My Computer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cp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-84" charset="0"/>
                        <a:buNone/>
                        <a:tabLst>
                          <a:tab pos="1295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" pitchFamily="-84" charset="0"/>
                          <a:cs typeface="Calibri" pitchFamily="34" charset="0"/>
                          <a:sym typeface="Arial" pitchFamily="-84" charset="0"/>
                        </a:rPr>
                        <a:t>15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4800600"/>
            <a:ext cx="9144000" cy="11811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32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1pPr>
            <a:lvl2pPr marL="742950" indent="-285750" algn="l" defTabSz="457200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8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2pPr>
            <a:lvl3pPr marL="1143000" indent="-228600" algn="l" defTabSz="457200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3pPr>
            <a:lvl4pPr marL="1600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4pPr>
            <a:lvl5pPr marL="20574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000">
                <a:solidFill>
                  <a:srgbClr val="000000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57200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 typeface="Times New Roman" pitchFamily="-84" charset="0"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Close to optimum conditions; transfer between </a:t>
            </a:r>
          </a:p>
          <a:p>
            <a:pPr algn="ctr">
              <a:buFont typeface="Times New Roman" pitchFamily="-84" charset="0"/>
              <a:buNone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Univ. of Arizona and UC Berkeley </a:t>
            </a:r>
          </a:p>
          <a:p>
            <a:pPr algn="ctr">
              <a:buFont typeface="Times New Roman" pitchFamily="-84" charset="0"/>
              <a:buNone/>
            </a:pP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100GB: 29m15s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1 GB / 17.5 seconds</a:t>
            </a:r>
          </a:p>
          <a:p>
            <a:pPr>
              <a:buFont typeface="Times New Roman" pitchFamily="-84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Times New Roman" pitchFamily="-84" charset="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5293895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6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263543" cy="200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772180"/>
            <a:ext cx="7298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important items we won’t see in the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0444" y="4591110"/>
            <a:ext cx="3021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  <a:cs typeface="Calibri" pitchFamily="34" charset="0"/>
              </a:rPr>
              <a:t>http://www.speedtest.net/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4799" y="2732276"/>
            <a:ext cx="47738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One of the complications of big data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transfers is that you will always be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limited by your local connection and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Institutional policies.   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06" y="4801122"/>
            <a:ext cx="853733" cy="64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006" y="4756144"/>
            <a:ext cx="808394" cy="730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B"/>
          <p:cNvSpPr/>
          <p:nvPr/>
        </p:nvSpPr>
        <p:spPr bwMode="auto">
          <a:xfrm>
            <a:off x="0" y="6705600"/>
            <a:ext cx="5775158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10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657600"/>
            <a:ext cx="834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iPlant Data Store Hands-on Lab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B"/>
          <p:cNvSpPr/>
          <p:nvPr/>
        </p:nvSpPr>
        <p:spPr bwMode="auto">
          <a:xfrm>
            <a:off x="0" y="6705600"/>
            <a:ext cx="6256421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4" l="1895" r="100000">
                        <a14:foregroundMark x1="20842" y1="14318" x2="20842" y2="14318"/>
                        <a14:foregroundMark x1="18526" y1="31767" x2="18526" y2="31767"/>
                        <a14:foregroundMark x1="21895" y1="51678" x2="21895" y2="51678"/>
                        <a14:foregroundMark x1="46947" y1="25503" x2="46947" y2="25503"/>
                        <a14:foregroundMark x1="63789" y1="21029" x2="63789" y2="21029"/>
                        <a14:foregroundMark x1="85684" y1="39150" x2="85684" y2="39150"/>
                        <a14:foregroundMark x1="65895" y1="57271" x2="65895" y2="57271"/>
                        <a14:foregroundMark x1="58526" y1="79418" x2="58526" y2="7941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23" y="1939531"/>
            <a:ext cx="1258877" cy="118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86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35062"/>
          </a:xfrm>
        </p:spPr>
        <p:txBody>
          <a:bodyPr/>
          <a:lstStyle/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05000"/>
            <a:ext cx="841320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Upload “large” (3-4 GB) files into the DE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Import “large” 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(3-4 GB)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files into the DE using a URL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Understand metadata and annotate a file using the AVU format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Share your data with another colleague/user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Get started with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iCommands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(* command line interface)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0564" y="1283476"/>
            <a:ext cx="7404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 the end of this module you should be able to: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6737684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0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9904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Goal: </a:t>
            </a:r>
            <a:r>
              <a:rPr lang="en-US" sz="2800" dirty="0"/>
              <a:t>Import files into the data store, </a:t>
            </a:r>
            <a:r>
              <a:rPr lang="en-US" sz="2800" dirty="0" smtClean="0"/>
              <a:t>annotate them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</a:t>
            </a:r>
            <a:r>
              <a:rPr lang="en-US" sz="2800" dirty="0"/>
              <a:t>with metadata and share them with a colleague.</a:t>
            </a:r>
            <a:r>
              <a:rPr lang="en-US" sz="2800" b="1" dirty="0"/>
              <a:t>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1: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Import a file into the DE from a URL</a:t>
            </a:r>
          </a:p>
          <a:p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2: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Import a “large” file using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iDrop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the DE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3: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Markup your files with metadata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Task 4: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Share your data with a colleague / other user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7218948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9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7983" y="1676400"/>
            <a:ext cx="663681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login to the Discovery Environment. </a:t>
            </a:r>
          </a:p>
          <a:p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 along with the instructor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Follow along with the handouts on your own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PB"/>
          <p:cNvSpPr/>
          <p:nvPr/>
        </p:nvSpPr>
        <p:spPr bwMode="auto">
          <a:xfrm>
            <a:off x="0" y="6705600"/>
            <a:ext cx="7700211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0462" y="848380"/>
            <a:ext cx="3746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Quick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iCommands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demo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373" y="1295400"/>
            <a:ext cx="40661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Commands demonstrated: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init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ls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get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exit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04781"/>
              </p:ext>
            </p:extLst>
          </p:nvPr>
        </p:nvGraphicFramePr>
        <p:xfrm>
          <a:off x="371555" y="3962400"/>
          <a:ext cx="8400890" cy="17586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8400890"/>
              </a:tblGrid>
              <a:tr h="298739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Enter the host name (DNS) of the server to connect to: </a:t>
                      </a:r>
                      <a:r>
                        <a:rPr lang="en-US" sz="1400" b="0" dirty="0" smtClean="0">
                          <a:solidFill>
                            <a:srgbClr val="00B050"/>
                          </a:solidFill>
                        </a:rPr>
                        <a:t>data.iplantcollaborative.org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the port number: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1247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user name: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&lt;your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login name&gt;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zone: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  <a:tr h="3634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Enter your current </a:t>
                      </a:r>
                      <a:r>
                        <a:rPr lang="en-US" sz="1400" dirty="0" err="1" smtClean="0"/>
                        <a:t>iRODS</a:t>
                      </a:r>
                      <a:r>
                        <a:rPr lang="en-US" sz="1400" dirty="0" smtClean="0"/>
                        <a:t> password: 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&lt;your </a:t>
                      </a:r>
                      <a:r>
                        <a:rPr lang="en-US" sz="1400" dirty="0" err="1" smtClean="0">
                          <a:solidFill>
                            <a:srgbClr val="00B050"/>
                          </a:solidFill>
                        </a:rPr>
                        <a:t>iplant</a:t>
                      </a:r>
                      <a:r>
                        <a:rPr lang="en-US" sz="1400" dirty="0" smtClean="0">
                          <a:solidFill>
                            <a:srgbClr val="00B050"/>
                          </a:solidFill>
                        </a:rPr>
                        <a:t> password&gt;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867400"/>
            <a:ext cx="825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Learn more in the online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documentation: http</a:t>
            </a:r>
            <a:r>
              <a:rPr lang="en-US" dirty="0">
                <a:latin typeface="Calibri" pitchFamily="34" charset="0"/>
                <a:cs typeface="Calibri" pitchFamily="34" charset="0"/>
              </a:rPr>
              <a:t>://www.iplantcollaborative.org/w_icmds</a:t>
            </a:r>
          </a:p>
          <a:p>
            <a:endParaRPr lang="en-US" dirty="0"/>
          </a:p>
        </p:txBody>
      </p:sp>
      <p:sp>
        <p:nvSpPr>
          <p:cNvPr id="8" name="PB"/>
          <p:cNvSpPr/>
          <p:nvPr/>
        </p:nvSpPr>
        <p:spPr bwMode="auto">
          <a:xfrm>
            <a:off x="0" y="6705600"/>
            <a:ext cx="8181473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2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iPlant Data Store Lab</a:t>
            </a:r>
            <a:endParaRPr lang="en-US" dirty="0">
              <a:solidFill>
                <a:srgbClr val="055C6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848380"/>
            <a:ext cx="554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iPlant Supports the Life Cycle of Data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1" y="5561903"/>
            <a:ext cx="314325" cy="2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48"/>
          <p:cNvSpPr>
            <a:spLocks noChangeShapeType="1"/>
          </p:cNvSpPr>
          <p:nvPr/>
        </p:nvSpPr>
        <p:spPr bwMode="auto">
          <a:xfrm rot="10800000" flipH="1">
            <a:off x="950181" y="5443250"/>
            <a:ext cx="114300" cy="1905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 rot="10800000">
            <a:off x="1293081" y="5424200"/>
            <a:ext cx="152400" cy="228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Line 50"/>
          <p:cNvSpPr>
            <a:spLocks noChangeShapeType="1"/>
          </p:cNvSpPr>
          <p:nvPr/>
        </p:nvSpPr>
        <p:spPr bwMode="auto">
          <a:xfrm rot="10800000" flipH="1">
            <a:off x="1216881" y="5470561"/>
            <a:ext cx="0" cy="19212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7716" y="2741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Store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43200" y="17506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Markup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029200" y="1752600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Search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847885" y="2741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Transfer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4" descr="C:\Users\Jason Williams\AppData\Local\Microsoft\Windows\Temporary Internet Files\Content.IE5\FDZI8TH6\MP90043095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35052"/>
            <a:ext cx="875608" cy="73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Jason Williams\AppData\Local\Microsoft\Windows\Temporary Internet Files\Content.IE5\1I7N91EI\MC9004316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3120"/>
            <a:ext cx="685800" cy="68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5019085" y="50272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Analyze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43200" y="5053693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Visualize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47885" y="4341489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Collaborate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14861" y="4312511"/>
            <a:ext cx="1381715" cy="840111"/>
          </a:xfrm>
          <a:prstGeom prst="roundRect">
            <a:avLst/>
          </a:prstGeom>
          <a:gradFill>
            <a:gsLst>
              <a:gs pos="0">
                <a:srgbClr val="77AA22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Share</a:t>
            </a:r>
            <a:endParaRPr lang="en-US" sz="2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4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7" y="5633750"/>
            <a:ext cx="429346" cy="35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81" y="5557550"/>
            <a:ext cx="314325" cy="27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13884" y="5757446"/>
            <a:ext cx="1705916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Data            Results A            Results B</a:t>
            </a:r>
          </a:p>
          <a:p>
            <a:r>
              <a:rPr lang="en-US" sz="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Algo1                 Algo2   </a:t>
            </a:r>
            <a:endParaRPr lang="en-US" sz="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658962" y="5787107"/>
            <a:ext cx="152400" cy="1692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344762" y="5790456"/>
            <a:ext cx="152400" cy="16927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5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61" y="5067161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Jason Williams\AppData\Local\Microsoft\Windows\Temporary Internet Files\Content.IE5\OOY5XN89\MC90044209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043023"/>
            <a:ext cx="7824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33948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 descr="C:\Users\Jason Williams\AppData\Local\Microsoft\Windows\Temporary Internet Files\Content.IE5\FDZI8TH6\MC900435242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19" y="3317895"/>
            <a:ext cx="313181" cy="61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6553200" y="3581400"/>
            <a:ext cx="2743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528106" y="3653778"/>
            <a:ext cx="2769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13" descr="C:\Users\Jason Williams\AppData\Local\Microsoft\Windows\Temporary Internet Files\Content.IE5\OOY5XN89\MC90023031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24893"/>
            <a:ext cx="722861" cy="74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rved Down Arrow 31"/>
          <p:cNvSpPr/>
          <p:nvPr/>
        </p:nvSpPr>
        <p:spPr>
          <a:xfrm rot="19051630">
            <a:off x="3113910" y="3246653"/>
            <a:ext cx="1518567" cy="63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urved Down Arrow 32"/>
          <p:cNvSpPr/>
          <p:nvPr/>
        </p:nvSpPr>
        <p:spPr>
          <a:xfrm rot="8003005">
            <a:off x="4413218" y="3850257"/>
            <a:ext cx="1518567" cy="636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03259" y="3427089"/>
            <a:ext cx="2097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Pre- Publication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615390" y="4019379"/>
            <a:ext cx="209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Post- Publication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83" y="5651852"/>
            <a:ext cx="732484" cy="442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B"/>
          <p:cNvSpPr/>
          <p:nvPr/>
        </p:nvSpPr>
        <p:spPr bwMode="auto">
          <a:xfrm>
            <a:off x="0" y="6705600"/>
            <a:ext cx="8662737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20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32" grpId="0" animBg="1"/>
      <p:bldP spid="33" grpId="0" animBg="1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6918" y="772180"/>
            <a:ext cx="303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is “Big Data”?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illscullypower.files.wordpress.com/2010/03/the-data-delu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3851343"/>
            <a:ext cx="1857548" cy="2359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52" y="1295400"/>
            <a:ext cx="1857548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2020937"/>
            <a:ext cx="65532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Data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is a term applied to data sets whose size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is beyond the ability of commonly used software   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tools to capture, manage, and process the data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within a tolerable elapsed time.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Big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Data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sizes are a constantly moving target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currently ranging from a few dozen terabytes 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to many petabytes of data in a single data set.</a:t>
            </a: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Wikipedia </a:t>
            </a:r>
          </a:p>
          <a:p>
            <a:pPr marL="171450" indent="-171450">
              <a:buFontTx/>
              <a:buChar char="-"/>
            </a:pPr>
            <a:r>
              <a:rPr lang="en-US" sz="700" dirty="0" smtClean="0">
                <a:latin typeface="Calibri" pitchFamily="34" charset="0"/>
                <a:cs typeface="Calibri" pitchFamily="34" charset="0"/>
              </a:rPr>
              <a:t>(http://en.wikipedia.org/wiki/Big_data)</a:t>
            </a:r>
            <a:endParaRPr lang="en-US" sz="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962526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186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772180"/>
            <a:ext cx="7573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High-Throughput </a:t>
            </a:r>
            <a:r>
              <a:rPr lang="en-US" sz="2800" i="1" dirty="0" smtClean="0">
                <a:latin typeface="Calibri" pitchFamily="34" charset="0"/>
                <a:cs typeface="Calibri" pitchFamily="34" charset="0"/>
              </a:rPr>
              <a:t>Biology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(Not Just Sequence Data)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51682"/>
            <a:ext cx="329184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437" y="2351682"/>
            <a:ext cx="3169920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399" y="1646872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Genotype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21994" y="160020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Phenotype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901732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In 11 Days</a:t>
            </a:r>
          </a:p>
          <a:p>
            <a:pPr>
              <a:buClr>
                <a:srgbClr val="008000"/>
              </a:buClr>
              <a:buSzPct val="125000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Generates 4TB of raw data</a:t>
            </a:r>
          </a:p>
          <a:p>
            <a:pPr>
              <a:buClr>
                <a:srgbClr val="008000"/>
              </a:buClr>
              <a:buSzPct val="125000"/>
            </a:pPr>
            <a:r>
              <a:rPr lang="en-US" dirty="0" smtClean="0">
                <a:latin typeface="Calibri" pitchFamily="34" charset="0"/>
                <a:cs typeface="Calibri" pitchFamily="34" charset="0"/>
                <a:sym typeface="Arial" charset="0"/>
              </a:rPr>
              <a:t>600,000,000,000 bases of DNA sequence (200 human genomes)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52688" y="4923472"/>
            <a:ext cx="2467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1 Day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30 camera sets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~200 movies of dynamic </a:t>
            </a:r>
          </a:p>
          <a:p>
            <a:pPr>
              <a:buSzPct val="100000"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Helvetica" pitchFamily="-84" charset="0"/>
              </a:rPr>
              <a:t>root growth: 4GB a day</a:t>
            </a:r>
          </a:p>
          <a:p>
            <a:endParaRPr lang="en-US" dirty="0"/>
          </a:p>
        </p:txBody>
      </p:sp>
      <p:sp>
        <p:nvSpPr>
          <p:cNvPr id="11" name="PB"/>
          <p:cNvSpPr/>
          <p:nvPr/>
        </p:nvSpPr>
        <p:spPr bwMode="auto">
          <a:xfrm>
            <a:off x="0" y="6705600"/>
            <a:ext cx="1443789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26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72180"/>
            <a:ext cx="474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makes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Big Data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different?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c.dryicons.com/images/icon_sets/wysiwyg_sapphire/png/128x128/s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2057400" cy="205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87966" y="2437482"/>
            <a:ext cx="464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Why isn't saving/moving/copying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Big Data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as simple as using the tools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 already have?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windowsphonereview.com/wp-content/uploads/2010/10/wp7-copy-pas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83" y="3962400"/>
            <a:ext cx="1714500" cy="101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B"/>
          <p:cNvSpPr/>
          <p:nvPr/>
        </p:nvSpPr>
        <p:spPr bwMode="auto">
          <a:xfrm>
            <a:off x="0" y="6705600"/>
            <a:ext cx="1925053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6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72180"/>
            <a:ext cx="47470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makes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Big Data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different?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http://kingofgreen.co.uk/media/pip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" b="10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1541177" cy="1995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ppendorf.com/script/binres.php?RID=771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00" b="98933" l="10000" r="97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53" y="1819743"/>
            <a:ext cx="1444224" cy="2166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ristypovolish.files.wordpress.com/2011/04/magnifying-gla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2917" l="5563" r="97375">
                        <a14:foregroundMark x1="52375" y1="60417" x2="52375" y2="60417"/>
                        <a14:backgroundMark x1="25063" y1="72250" x2="25063" y2="72250"/>
                        <a14:backgroundMark x1="50750" y1="64750" x2="50750" y2="64750"/>
                        <a14:backgroundMark x1="64813" y1="74417" x2="64813" y2="74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56870"/>
            <a:ext cx="2048945" cy="153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8997" y1="15900" x2="28997" y2="15900"/>
                        <a14:foregroundMark x1="28726" y1="33800" x2="28726" y2="33800"/>
                        <a14:foregroundMark x1="30804" y1="40400" x2="30804" y2="40400"/>
                        <a14:foregroundMark x1="43993" y1="37400" x2="43993" y2="37400"/>
                        <a14:foregroundMark x1="41554" y1="51300" x2="41554" y2="51300"/>
                        <a14:foregroundMark x1="24481" y1="43400" x2="24481" y2="43400"/>
                        <a14:foregroundMark x1="22132" y1="38100" x2="22132" y2="38100"/>
                        <a14:foregroundMark x1="75700" y1="76800" x2="75700" y2="76800"/>
                        <a14:foregroundMark x1="82836" y1="74800" x2="82836" y2="74800"/>
                        <a14:foregroundMark x1="81662" y1="85100" x2="81662" y2="85100"/>
                        <a14:foregroundMark x1="79584" y1="68500" x2="79584" y2="68500"/>
                        <a14:foregroundMark x1="47877" y1="57300" x2="47877" y2="57300"/>
                        <a14:foregroundMark x1="48419" y1="47000" x2="48419" y2="47000"/>
                        <a14:foregroundMark x1="48419" y1="34400" x2="48419" y2="34400"/>
                        <a14:foregroundMark x1="41825" y1="31800" x2="41825" y2="31800"/>
                        <a14:foregroundMark x1="29268" y1="23200" x2="29268" y2="23200"/>
                        <a14:foregroundMark x1="25113" y1="19200" x2="25113" y2="19200"/>
                        <a14:foregroundMark x1="35411" y1="87700" x2="35411" y2="87700"/>
                        <a14:foregroundMark x1="55646" y1="90400" x2="55646" y2="90400"/>
                        <a14:foregroundMark x1="56369" y1="86600" x2="56369" y2="86600"/>
                        <a14:foregroundMark x1="18067" y1="92500" x2="18067" y2="92500"/>
                        <a14:foregroundMark x1="23848" y1="96800" x2="23848" y2="96800"/>
                        <a14:foregroundMark x1="16621" y1="43500" x2="16621" y2="43500"/>
                        <a14:foregroundMark x1="12556" y1="44200" x2="12556" y2="44200"/>
                        <a14:foregroundMark x1="13550" y1="36300" x2="13550" y2="36300"/>
                        <a14:foregroundMark x1="27191" y1="29900" x2="27191" y2="29900"/>
                        <a14:foregroundMark x1="26016" y1="22100" x2="26016" y2="22100"/>
                        <a14:foregroundMark x1="28365" y1="18900" x2="28365" y2="18900"/>
                        <a14:foregroundMark x1="23577" y1="15400" x2="23577" y2="15400"/>
                        <a14:foregroundMark x1="26558" y1="5400" x2="26558" y2="5400"/>
                        <a14:foregroundMark x1="76061" y1="83700" x2="76061" y2="83700"/>
                        <a14:foregroundMark x1="69106" y1="91500" x2="69106" y2="91500"/>
                        <a14:foregroundMark x1="76874" y1="93400" x2="76874" y2="93400"/>
                        <a14:foregroundMark x1="80488" y1="92800" x2="80488" y2="92800"/>
                        <a14:foregroundMark x1="80397" y1="82400" x2="80397" y2="82400"/>
                        <a14:foregroundMark x1="85005" y1="67000" x2="85005" y2="67000"/>
                        <a14:foregroundMark x1="94219" y1="65600" x2="94219" y2="65600"/>
                        <a14:foregroundMark x1="97832" y1="66700" x2="97832" y2="66700"/>
                        <a14:foregroundMark x1="96567" y1="75000" x2="96567" y2="75000"/>
                        <a14:foregroundMark x1="96296" y1="78400" x2="96296" y2="78400"/>
                        <a14:foregroundMark x1="91238" y1="81400" x2="91238" y2="81400"/>
                        <a14:foregroundMark x1="83830" y1="72200" x2="83830" y2="72200"/>
                        <a14:foregroundMark x1="91780" y1="74900" x2="91780" y2="74900"/>
                        <a14:foregroundMark x1="88618" y1="75500" x2="88618" y2="75500"/>
                        <a14:foregroundMark x1="69377" y1="68500" x2="69377" y2="68500"/>
                        <a14:foregroundMark x1="67209" y1="69800" x2="67209" y2="69800"/>
                        <a14:foregroundMark x1="65221" y1="69800" x2="65221" y2="69800"/>
                        <a14:foregroundMark x1="66215" y1="69300" x2="66215" y2="69300"/>
                        <a14:foregroundMark x1="30533" y1="86700" x2="30533" y2="86700"/>
                        <a14:foregroundMark x1="24842" y1="90100" x2="24842" y2="90100"/>
                        <a14:foregroundMark x1="28636" y1="93900" x2="28636" y2="93900"/>
                        <a14:foregroundMark x1="51310" y1="87500" x2="51310" y2="87500"/>
                        <a14:foregroundMark x1="52213" y1="83400" x2="52213" y2="83400"/>
                        <a14:foregroundMark x1="56640" y1="84000" x2="56640" y2="84000"/>
                        <a14:foregroundMark x1="58988" y1="84000" x2="58988" y2="84000"/>
                        <a14:foregroundMark x1="73532" y1="93100" x2="73532" y2="93100"/>
                        <a14:foregroundMark x1="73713" y1="91700" x2="73713" y2="91700"/>
                        <a14:foregroundMark x1="74255" y1="90700" x2="74255" y2="90700"/>
                        <a14:foregroundMark x1="35863" y1="91700" x2="35863" y2="91700"/>
                        <a14:foregroundMark x1="42638" y1="89800" x2="42638" y2="89800"/>
                        <a14:foregroundMark x1="48148" y1="89600" x2="48148" y2="89600"/>
                        <a14:foregroundMark x1="51581" y1="90400" x2="51581" y2="90400"/>
                        <a14:foregroundMark x1="59711" y1="88600" x2="59711" y2="88600"/>
                        <a14:foregroundMark x1="61156" y1="87800" x2="61156" y2="87800"/>
                        <a14:foregroundMark x1="17615" y1="87500" x2="17615" y2="87500"/>
                        <a14:foregroundMark x1="15628" y1="90900" x2="15628" y2="90900"/>
                        <a14:foregroundMark x1="16170" y1="95700" x2="16170" y2="95700"/>
                        <a14:foregroundMark x1="17164" y1="97100" x2="17164" y2="97100"/>
                        <a14:foregroundMark x1="22855" y1="94400" x2="22855" y2="94400"/>
                        <a14:foregroundMark x1="22945" y1="90400" x2="22945" y2="90400"/>
                        <a14:foregroundMark x1="33062" y1="33900" x2="33062" y2="33900"/>
                        <a14:foregroundMark x1="34417" y1="30100" x2="34417" y2="30100"/>
                        <a14:foregroundMark x1="27191" y1="27700" x2="27191" y2="27700"/>
                        <a14:foregroundMark x1="27642" y1="21800" x2="27642" y2="21800"/>
                        <a14:foregroundMark x1="24390" y1="20600" x2="24390" y2="20600"/>
                        <a14:foregroundMark x1="23577" y1="18900" x2="23577" y2="18900"/>
                        <a14:foregroundMark x1="85547" y1="91000" x2="85547" y2="91000"/>
                        <a14:foregroundMark x1="50407" y1="80600" x2="50407" y2="80600"/>
                        <a14:foregroundMark x1="18519" y1="45900" x2="18519" y2="45900"/>
                        <a14:foregroundMark x1="36314" y1="85400" x2="36314" y2="85400"/>
                        <a14:backgroundMark x1="18248" y1="98900" x2="18248" y2="98900"/>
                        <a14:backgroundMark x1="20506" y1="99200" x2="20506" y2="99200"/>
                        <a14:backgroundMark x1="23668" y1="99200" x2="23668" y2="99200"/>
                        <a14:backgroundMark x1="99458" y1="70200" x2="99458" y2="70200"/>
                        <a14:backgroundMark x1="99277" y1="75400" x2="99277" y2="75400"/>
                        <a14:backgroundMark x1="99277" y1="67800" x2="99277" y2="6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94968"/>
            <a:ext cx="1940130" cy="1752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1930" y="2590800"/>
            <a:ext cx="4079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Changes in scale - quantitative</a:t>
            </a:r>
          </a:p>
          <a:p>
            <a:pPr algn="ctr"/>
            <a:r>
              <a:rPr lang="en-US" sz="24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ntroduce qualitative differences</a:t>
            </a: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and complications?!</a:t>
            </a:r>
          </a:p>
        </p:txBody>
      </p:sp>
      <p:sp>
        <p:nvSpPr>
          <p:cNvPr id="6" name="PB"/>
          <p:cNvSpPr/>
          <p:nvPr/>
        </p:nvSpPr>
        <p:spPr bwMode="auto">
          <a:xfrm>
            <a:off x="0" y="6705600"/>
            <a:ext cx="2406316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5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0622" y="772180"/>
            <a:ext cx="4809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Some Complications of Big Data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c.dryicons.com/images/icon_sets/wysiwyg_sapphire/png/128x128/sav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2057400" cy="205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95800" y="1981200"/>
            <a:ext cx="41163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Difficult/slow transfers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Expense for storage/backup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Difficult to share and publish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Metadata</a:t>
            </a:r>
          </a:p>
          <a:p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Analysis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2887579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95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8" y="1940584"/>
            <a:ext cx="3200400" cy="2912300"/>
          </a:xfrm>
          <a:prstGeom prst="rect">
            <a:avLst/>
          </a:prstGeom>
          <a:noFill/>
          <a:ln>
            <a:noFill/>
          </a:ln>
          <a:effectLst>
            <a:outerShdw blurRad="292100" dist="139699" dir="2700000" algn="ctr" rotWithShape="0">
              <a:schemeClr val="bg2">
                <a:alpha val="64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/>
          <p:cNvSpPr>
            <a:spLocks/>
          </p:cNvSpPr>
          <p:nvPr/>
        </p:nvSpPr>
        <p:spPr bwMode="auto">
          <a:xfrm>
            <a:off x="2927681" y="3377235"/>
            <a:ext cx="498907" cy="153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500" b="1" dirty="0" err="1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Teragrid</a:t>
            </a:r>
            <a:endParaRPr lang="en-US" sz="500" b="1" dirty="0" smtClean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  <a:p>
            <a:pPr algn="ctr"/>
            <a:r>
              <a:rPr lang="en-US" sz="500" b="1" dirty="0" smtClean="0">
                <a:solidFill>
                  <a:srgbClr val="055C6B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Arial" charset="0"/>
              </a:rPr>
              <a:t>XSEDE</a:t>
            </a:r>
            <a:endParaRPr lang="en-US" sz="500" b="1" dirty="0">
              <a:solidFill>
                <a:srgbClr val="055C6B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Arial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772180"/>
            <a:ext cx="729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Scalable, Reliable, Redundant, High-performance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3225207"/>
            <a:ext cx="776443" cy="457944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ＭＳ Ｐゴシック" pitchFamily="-106" charset="-128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6016" y="1905000"/>
            <a:ext cx="490698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Access your data from multiple iPlant services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Automatic data backup (redundant between </a:t>
            </a:r>
          </a:p>
          <a:p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    University of Arizona and University of Texas)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Multiple way to share data with collaborators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Multi-threaded high speed transfers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Default 100GB allocation. &gt;1TB allocations </a:t>
            </a: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     available with justification</a:t>
            </a:r>
          </a:p>
          <a:p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PB"/>
          <p:cNvSpPr/>
          <p:nvPr/>
        </p:nvSpPr>
        <p:spPr bwMode="auto">
          <a:xfrm>
            <a:off x="0" y="6705600"/>
            <a:ext cx="3368842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3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772180"/>
            <a:ext cx="7299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Scalable, Reliable, Redundant, High-performance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270033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801" y="2178546"/>
            <a:ext cx="480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is an open-source data management system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supports many data intensive projects like NSF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TeraGrid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Large Synoptic Survey telescope, etc.  </a:t>
            </a:r>
            <a:r>
              <a:rPr lang="en-US" dirty="0" smtClean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PB"/>
          <p:cNvSpPr/>
          <p:nvPr/>
        </p:nvSpPr>
        <p:spPr bwMode="auto">
          <a:xfrm>
            <a:off x="0" y="6705600"/>
            <a:ext cx="3850105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3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160338"/>
            <a:ext cx="9144000" cy="113506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0">
                <a:solidFill>
                  <a:srgbClr val="004E82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106" charset="0"/>
              <a:defRPr sz="3600" b="1">
                <a:solidFill>
                  <a:srgbClr val="004E82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9pPr>
          </a:lstStyle>
          <a:p>
            <a:r>
              <a:rPr lang="en-US" dirty="0" smtClean="0">
                <a:solidFill>
                  <a:srgbClr val="055C6B"/>
                </a:solidFill>
                <a:latin typeface="Calibri" pitchFamily="34" charset="0"/>
                <a:cs typeface="Calibri" pitchFamily="34" charset="0"/>
              </a:rPr>
              <a:t>Overview of the iPlant Data Store</a:t>
            </a:r>
            <a:endParaRPr lang="en-US" dirty="0">
              <a:solidFill>
                <a:srgbClr val="055C6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4188" y="772180"/>
            <a:ext cx="718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There are multiple ways to access the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Data Store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113"/>
            <a:ext cx="2703934" cy="266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671073"/>
            <a:ext cx="70989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Through the Discovery Environment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Davis Web interface (data.iplantcollaborative.org)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WebDAV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iDrop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stand alone client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iCommands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iRODS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FUSE (mounted volume in Linux environment)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PB"/>
          <p:cNvSpPr/>
          <p:nvPr/>
        </p:nvSpPr>
        <p:spPr bwMode="auto">
          <a:xfrm>
            <a:off x="0" y="6705600"/>
            <a:ext cx="4331369" cy="241300"/>
          </a:xfrm>
          <a:prstGeom prst="rect">
            <a:avLst/>
          </a:prstGeom>
          <a:solidFill>
            <a:srgbClr val="055C6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7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ughn_iPlant">
  <a:themeElements>
    <a:clrScheme name="iPla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Plant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iPla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la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la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1088</Words>
  <Application>Microsoft Office PowerPoint</Application>
  <PresentationFormat>On-screen Show (4:3)</PresentationFormat>
  <Paragraphs>229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Vaughn_iPlant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iPlant Data Store Lab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38</cp:revision>
  <dcterms:created xsi:type="dcterms:W3CDTF">2012-05-11T18:04:44Z</dcterms:created>
  <dcterms:modified xsi:type="dcterms:W3CDTF">2012-09-24T09:14:39Z</dcterms:modified>
</cp:coreProperties>
</file>