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2" r:id="rId15"/>
    <p:sldId id="273" r:id="rId16"/>
    <p:sldId id="274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1511" autoAdjust="0"/>
  </p:normalViewPr>
  <p:slideViewPr>
    <p:cSldViewPr>
      <p:cViewPr varScale="1">
        <p:scale>
          <a:sx n="58" d="100"/>
          <a:sy n="58" d="100"/>
        </p:scale>
        <p:origin x="-24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295B-99E0-425D-83A7-D8058AE04B0D}" type="datetimeFigureOut">
              <a:rPr lang="en-US" smtClean="0"/>
              <a:t>7/19/12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C498-9F99-4683-9D27-5BFC8978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5A3C3F-A879-EC47-B20C-2DE7AE372783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take 1 hour (or less)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4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972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123" y="674370"/>
            <a:ext cx="5249154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40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Foundation API Tutorial</a:t>
            </a:r>
            <a:endParaRPr lang="en-US" sz="4000" b="1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4" y="3311292"/>
            <a:ext cx="2478076" cy="2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0C633-34D9-064E-B8B6-BAA7D3B16DD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Screen shot 2011-03-28 at 7.57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115888"/>
            <a:ext cx="6848475" cy="6515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331075" y="365125"/>
            <a:ext cx="1462088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Language/OS-independent application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1075" y="2033588"/>
            <a:ext cx="1462088" cy="954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Complexity is abstracted behind API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1075" y="3702050"/>
            <a:ext cx="1462088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Reuse and integration  of Open Source Middleware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1075" y="5372100"/>
            <a:ext cx="1462088" cy="738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National-scale physical resources</a:t>
            </a:r>
          </a:p>
        </p:txBody>
      </p:sp>
    </p:spTree>
    <p:extLst>
      <p:ext uri="{BB962C8B-B14F-4D97-AF65-F5344CB8AC3E}">
        <p14:creationId xmlns:p14="http://schemas.microsoft.com/office/powerpoint/2010/main" val="7092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Foundation API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42780" y="1296948"/>
          <a:ext cx="7176669" cy="4727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1415047"/>
                <a:gridCol w="5761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data storage</a:t>
                      </a:r>
                      <a:r>
                        <a:rPr lang="en-US" baseline="0" dirty="0" smtClean="0"/>
                        <a:t>/retrieval/management. Database interoperability. File metadata management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Transparent file-format conversion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information discovery and management</a:t>
                      </a:r>
                      <a:endParaRPr lang="en-US" dirty="0"/>
                    </a:p>
                  </a:txBody>
                  <a:tcPr/>
                </a:tc>
              </a:tr>
              <a:tr h="683742">
                <a:tc>
                  <a:txBody>
                    <a:bodyPr/>
                    <a:lstStyle/>
                    <a:p>
                      <a:r>
                        <a:rPr lang="en-US" dirty="0" smtClean="0"/>
                        <a:t>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 and discovery of</a:t>
                      </a:r>
                      <a:r>
                        <a:rPr lang="en-US" baseline="0" dirty="0" smtClean="0"/>
                        <a:t> public or private HPC applications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and management of computing jobs on XSEDE systems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Token-based highly secure authentication with proxy 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availability and other information about XSEDE JOB</a:t>
                      </a:r>
                      <a:r>
                        <a:rPr lang="en-US" baseline="0" dirty="0" smtClean="0"/>
                        <a:t> hosts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URL –</a:t>
                      </a:r>
                      <a:r>
                        <a:rPr lang="en-US" dirty="0" err="1" smtClean="0"/>
                        <a:t>shortener</a:t>
                      </a:r>
                      <a:r>
                        <a:rPr lang="en-US" dirty="0" smtClean="0"/>
                        <a:t> and limited-used</a:t>
                      </a:r>
                      <a:r>
                        <a:rPr lang="en-US" baseline="0" dirty="0" smtClean="0"/>
                        <a:t> URL generator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CD637-6EAC-D243-A657-AFB79D85554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Foundation API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42780" y="1296948"/>
          <a:ext cx="7176669" cy="4727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1415047"/>
                <a:gridCol w="5761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data storage</a:t>
                      </a:r>
                      <a:r>
                        <a:rPr lang="en-US" baseline="0" dirty="0" smtClean="0"/>
                        <a:t>/retrieval/management. Database interoperability. File metadata management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DATA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Transparent file-format conversion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PROFILE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User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information discovery and management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742">
                <a:tc>
                  <a:txBody>
                    <a:bodyPr/>
                    <a:lstStyle/>
                    <a:p>
                      <a:r>
                        <a:rPr lang="en-US" dirty="0" smtClean="0"/>
                        <a:t>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 and discovery of</a:t>
                      </a:r>
                      <a:r>
                        <a:rPr lang="en-US" baseline="0" dirty="0" smtClean="0"/>
                        <a:t> public or private HPC applications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and management of computing jobs on XSEDE systems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Token-based highly secure authentication with proxy 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SYSTEMS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Returns availability and other information about XSEDE JOB</a:t>
                      </a:r>
                      <a:r>
                        <a:rPr lang="en-US" baseline="0" dirty="0" smtClean="0">
                          <a:solidFill>
                            <a:srgbClr val="D9D9D9"/>
                          </a:solidFill>
                        </a:rPr>
                        <a:t> hosts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POSTIT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A URL –</a:t>
                      </a:r>
                      <a:r>
                        <a:rPr lang="en-US" dirty="0" err="1" smtClean="0">
                          <a:solidFill>
                            <a:srgbClr val="D9D9D9"/>
                          </a:solidFill>
                        </a:rPr>
                        <a:t>shortener</a:t>
                      </a:r>
                      <a:r>
                        <a:rPr lang="en-US" dirty="0" smtClean="0">
                          <a:solidFill>
                            <a:srgbClr val="D9D9D9"/>
                          </a:solidFill>
                        </a:rPr>
                        <a:t> and limited-used</a:t>
                      </a:r>
                      <a:r>
                        <a:rPr lang="en-US" baseline="0" dirty="0" smtClean="0">
                          <a:solidFill>
                            <a:srgbClr val="D9D9D9"/>
                          </a:solidFill>
                        </a:rPr>
                        <a:t> URL generator</a:t>
                      </a:r>
                      <a:endParaRPr lang="en-US" dirty="0">
                        <a:solidFill>
                          <a:srgbClr val="D9D9D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338E8-E44D-8347-BED2-8E225A09FFF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2366963" y="6202363"/>
            <a:ext cx="433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We’ll focus on using these four today.</a:t>
            </a:r>
          </a:p>
        </p:txBody>
      </p:sp>
    </p:spTree>
    <p:extLst>
      <p:ext uri="{BB962C8B-B14F-4D97-AF65-F5344CB8AC3E}">
        <p14:creationId xmlns:p14="http://schemas.microsoft.com/office/powerpoint/2010/main" val="40289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Real World Example: MUSCLE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04534-2578-3E45-B6C3-B3EFDFBE3D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9699" name="Picture 3" descr="Screen Shot 2012-02-10 at 6.5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03275"/>
            <a:ext cx="852646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54113" y="5845175"/>
            <a:ext cx="686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Monaco" charset="0"/>
                <a:cs typeface="Monaco" charset="0"/>
              </a:rPr>
              <a:t>https://pods.iplantcollaborative.org/wiki/x/EAm</a:t>
            </a:r>
          </a:p>
        </p:txBody>
      </p:sp>
    </p:spTree>
    <p:extLst>
      <p:ext uri="{BB962C8B-B14F-4D97-AF65-F5344CB8AC3E}">
        <p14:creationId xmlns:p14="http://schemas.microsoft.com/office/powerpoint/2010/main" val="40937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apigee API console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36F7-BAC9-5E41-A8D6-4FA5C8F9F7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2771" name="Picture 3" descr="Screen Shot 2012-02-10 at 6.4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016000"/>
            <a:ext cx="7785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3128963" y="5894388"/>
            <a:ext cx="2909887" cy="434975"/>
            <a:chOff x="2462771" y="6124999"/>
            <a:chExt cx="2909793" cy="435199"/>
          </a:xfrm>
        </p:grpSpPr>
        <p:pic>
          <p:nvPicPr>
            <p:cNvPr id="32773" name="Picture 4" descr="Screen Shot 2012-02-10 at 6.47.45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464" y="6128398"/>
              <a:ext cx="13081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Box 5"/>
            <p:cNvSpPr txBox="1">
              <a:spLocks noChangeArrowheads="1"/>
            </p:cNvSpPr>
            <p:nvPr/>
          </p:nvSpPr>
          <p:spPr bwMode="auto">
            <a:xfrm>
              <a:off x="2462771" y="6124999"/>
              <a:ext cx="17363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latin typeface="Monaco" charset="0"/>
                  <a:cs typeface="Monaco" charset="0"/>
                </a:rPr>
                <a:t>Powered by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7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Working with cURL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61BD9-A789-9A4A-8AFC-334987F050E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 descr="Screen Shot 2012-02-10 at 5.0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163"/>
            <a:ext cx="9144000" cy="514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 bwMode="auto">
          <a:xfrm>
            <a:off x="2305050" y="4121150"/>
            <a:ext cx="3086100" cy="2232025"/>
          </a:xfrm>
          <a:prstGeom prst="ellipse">
            <a:avLst/>
          </a:prstGeom>
          <a:solidFill>
            <a:schemeClr val="bg1">
              <a:lumMod val="95000"/>
              <a:alpha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  <a:ea typeface="+mn-ea"/>
                <a:cs typeface="+mn-cs"/>
              </a:rPr>
              <a:t>Type up command line into a text editor, then copy and paste into the terminal emulator</a:t>
            </a:r>
          </a:p>
        </p:txBody>
      </p:sp>
    </p:spTree>
    <p:extLst>
      <p:ext uri="{BB962C8B-B14F-4D97-AF65-F5344CB8AC3E}">
        <p14:creationId xmlns:p14="http://schemas.microsoft.com/office/powerpoint/2010/main" val="1628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Screen Shot 2012-02-10 at 7.06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865188"/>
            <a:ext cx="791368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Working with cURL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1DE15-AB3D-A14E-B42C-68A8EDED90C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2305050" y="4121150"/>
            <a:ext cx="3086100" cy="2232025"/>
          </a:xfrm>
          <a:prstGeom prst="ellipse">
            <a:avLst/>
          </a:prstGeom>
          <a:solidFill>
            <a:schemeClr val="bg1">
              <a:lumMod val="95000"/>
              <a:alpha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  <a:ea typeface="+mn-ea"/>
                <a:cs typeface="+mn-cs"/>
              </a:rPr>
              <a:t>This lets you document successful API operations and make notes!</a:t>
            </a:r>
          </a:p>
        </p:txBody>
      </p:sp>
    </p:spTree>
    <p:extLst>
      <p:ext uri="{BB962C8B-B14F-4D97-AF65-F5344CB8AC3E}">
        <p14:creationId xmlns:p14="http://schemas.microsoft.com/office/powerpoint/2010/main" val="312340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F260D4-BF5B-E247-9C9C-E589538B0A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732088" y="3024188"/>
            <a:ext cx="3700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latin typeface="Calibri" charset="0"/>
                <a:cs typeface="Calibri" charset="0"/>
              </a:rPr>
              <a:t>Interactive Session</a:t>
            </a:r>
          </a:p>
          <a:p>
            <a:pPr algn="ctr" eaLnBrk="1" hangingPunct="1"/>
            <a:endParaRPr lang="en-US" sz="36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Additional topics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74650" y="1314450"/>
            <a:ext cx="8224838" cy="452596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</a:rPr>
              <a:t>Querying and interpreting the APPS catalog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</a:rPr>
              <a:t>Callback URLs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</a:rPr>
              <a:t>Using POSTIT effectively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</a:rPr>
              <a:t>Deploying your own application in the APPS catalog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</a:rPr>
              <a:t>Writing a simple HTML/JS application to interact with the iPlant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C88C1-1315-E84F-9969-D7D5E08625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3581400"/>
            <a:ext cx="8224838" cy="2586038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APIs provide: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Utility</a:t>
            </a:r>
            <a:endParaRPr lang="en-US" dirty="0"/>
          </a:p>
          <a:p>
            <a:r>
              <a:rPr lang="en-US" dirty="0" smtClean="0"/>
              <a:t>Abstraction</a:t>
            </a:r>
            <a:endParaRPr lang="en-US" dirty="0"/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Documentation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iPlant</a:t>
            </a:r>
            <a:r>
              <a:rPr lang="en-US" dirty="0" smtClean="0"/>
              <a:t> </a:t>
            </a:r>
            <a:r>
              <a:rPr lang="en-US" dirty="0"/>
              <a:t>APIs are of a class known as Web APIs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doesn’t mean you only do web things with them </a:t>
            </a:r>
          </a:p>
          <a:p>
            <a:r>
              <a:rPr lang="en-US" dirty="0" smtClean="0"/>
              <a:t>It </a:t>
            </a:r>
            <a:r>
              <a:rPr lang="en-US" dirty="0"/>
              <a:t>means you interact with them via web actions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21538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31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5029200"/>
            <a:ext cx="8224838" cy="11382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If the Discovery Environment is “User </a:t>
            </a:r>
            <a:r>
              <a:rPr lang="en-US" dirty="0" smtClean="0"/>
              <a:t>Interface,</a:t>
            </a:r>
            <a:r>
              <a:rPr lang="en-US" dirty="0"/>
              <a:t>”</a:t>
            </a:r>
          </a:p>
          <a:p>
            <a:pPr marL="0" indent="0" algn="ctr">
              <a:buNone/>
            </a:pPr>
            <a:r>
              <a:rPr lang="en-US" dirty="0"/>
              <a:t>the Foundation API is “Machine </a:t>
            </a:r>
            <a:r>
              <a:rPr lang="en-US" dirty="0" smtClean="0"/>
              <a:t>Interface”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8" y="990600"/>
            <a:ext cx="8588344" cy="3950406"/>
          </a:xfrm>
          <a:prstGeom prst="rect">
            <a:avLst/>
          </a:prstGeom>
          <a:ln>
            <a:solidFill>
              <a:srgbClr val="00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1219200" y="2971800"/>
            <a:ext cx="4267200" cy="34594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4195" y="3961531"/>
            <a:ext cx="4078805" cy="33032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66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(</a:t>
            </a:r>
            <a:r>
              <a:rPr lang="en-US" dirty="0" err="1"/>
              <a:t>REpresentational</a:t>
            </a:r>
            <a:r>
              <a:rPr lang="en-US" dirty="0"/>
              <a:t> State Transfer)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 </a:t>
            </a:r>
            <a:r>
              <a:rPr lang="en-US" dirty="0"/>
              <a:t>uses URIs to refer to and to access resources.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 </a:t>
            </a:r>
            <a:r>
              <a:rPr lang="en-US" dirty="0"/>
              <a:t>is built on top of the stateless HTTP 1.1 </a:t>
            </a:r>
            <a:r>
              <a:rPr lang="en-US" dirty="0" smtClean="0"/>
              <a:t>protocol.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 </a:t>
            </a:r>
            <a:r>
              <a:rPr lang="en-US" dirty="0"/>
              <a:t>uses HTTP commands to define operations.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last point is essential in REST architecture. HTTP commands have precise semantics: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GET </a:t>
            </a:r>
            <a:r>
              <a:rPr lang="en-US" dirty="0"/>
              <a:t>lists or retrieves a resource at a given </a:t>
            </a:r>
            <a:r>
              <a:rPr lang="en-US" dirty="0" smtClean="0"/>
              <a:t>URI.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PUT </a:t>
            </a:r>
            <a:r>
              <a:rPr lang="en-US" dirty="0"/>
              <a:t>replaces or updates a resource at a given </a:t>
            </a:r>
            <a:r>
              <a:rPr lang="en-US" dirty="0" smtClean="0"/>
              <a:t>URI.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POST </a:t>
            </a:r>
            <a:r>
              <a:rPr lang="en-US" dirty="0"/>
              <a:t>creates a resources at a given </a:t>
            </a:r>
            <a:r>
              <a:rPr lang="en-US" dirty="0" smtClean="0"/>
              <a:t>URI.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DELETE </a:t>
            </a:r>
            <a:r>
              <a:rPr lang="en-US" dirty="0"/>
              <a:t>removes the resources at a given URI.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1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REST Example 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2A884-0131-234B-BA29-F4D3EB51155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150" y="1404938"/>
            <a:ext cx="7677150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I’ve built a library database in which I store information about my books, DVDs,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music, </a:t>
            </a:r>
            <a:r>
              <a:rPr lang="en-US" sz="2000" dirty="0">
                <a:latin typeface="+mn-lt"/>
                <a:ea typeface="+mn-ea"/>
                <a:cs typeface="+mn-cs"/>
              </a:rPr>
              <a:t>etc. and exposed it as a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RESTful</a:t>
            </a:r>
            <a:r>
              <a:rPr lang="en-US" sz="2000" dirty="0">
                <a:latin typeface="+mn-lt"/>
                <a:ea typeface="+mn-ea"/>
                <a:cs typeface="+mn-cs"/>
              </a:rPr>
              <a:t> service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http:/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fonner.org</a:t>
            </a:r>
            <a:r>
              <a:rPr lang="en-US" sz="2000" dirty="0">
                <a:latin typeface="Monaco"/>
                <a:ea typeface="+mn-ea"/>
                <a:cs typeface="Monaco"/>
              </a:rPr>
              <a:t>/library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Sub-URLs of this /library endpoint represent types of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http:/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fonner.org</a:t>
            </a:r>
            <a:r>
              <a:rPr lang="en-US" sz="2000" dirty="0">
                <a:latin typeface="Monaco"/>
                <a:ea typeface="+mn-ea"/>
                <a:cs typeface="Monaco"/>
              </a:rPr>
              <a:t>/library/books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http:/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fonner.org</a:t>
            </a:r>
            <a:r>
              <a:rPr lang="en-US" sz="2000" dirty="0">
                <a:latin typeface="Monaco"/>
                <a:ea typeface="+mn-ea"/>
                <a:cs typeface="Monaco"/>
              </a:rPr>
              <a:t>/library/dvds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http:/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fonner.org</a:t>
            </a:r>
            <a:r>
              <a:rPr lang="en-US" sz="2000" dirty="0">
                <a:latin typeface="Monaco"/>
                <a:ea typeface="+mn-ea"/>
                <a:cs typeface="Monaco"/>
              </a:rPr>
              <a:t>/library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/music</a:t>
            </a:r>
            <a:endParaRPr lang="en-US" sz="2000" dirty="0">
              <a:latin typeface="Monaco"/>
              <a:ea typeface="+mn-ea"/>
              <a:cs typeface="Monac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I can add, update, remove, or fetch records from these via HTTP operations.</a:t>
            </a:r>
          </a:p>
        </p:txBody>
      </p:sp>
    </p:spTree>
    <p:extLst>
      <p:ext uri="{BB962C8B-B14F-4D97-AF65-F5344CB8AC3E}">
        <p14:creationId xmlns:p14="http://schemas.microsoft.com/office/powerpoint/2010/main" val="268048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REST Example (2)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73FC2-D6A5-DE43-8378-1CF38BD2F3F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88988" y="1404938"/>
            <a:ext cx="75168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Let’s go about storing information on a </a:t>
            </a:r>
            <a:r>
              <a:rPr lang="en-US" sz="2000" b="1" dirty="0" err="1" smtClean="0"/>
              <a:t>dvd</a:t>
            </a:r>
            <a:r>
              <a:rPr lang="en-US" sz="2000" dirty="0" smtClean="0"/>
              <a:t> that my 3 year old son loves: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lvl="3" eaLnBrk="1" hangingPunct="1"/>
            <a:r>
              <a:rPr lang="en-US" sz="2000" dirty="0">
                <a:latin typeface="Monaco" charset="0"/>
                <a:cs typeface="Monaco" charset="0"/>
              </a:rPr>
              <a:t>{"</a:t>
            </a:r>
            <a:r>
              <a:rPr lang="en-US" sz="2000" dirty="0" err="1">
                <a:latin typeface="Monaco" charset="0"/>
                <a:cs typeface="Monaco" charset="0"/>
              </a:rPr>
              <a:t>title"</a:t>
            </a:r>
            <a:r>
              <a:rPr lang="en-US" sz="2000" dirty="0" err="1" smtClean="0">
                <a:latin typeface="Monaco" charset="0"/>
                <a:cs typeface="Monaco" charset="0"/>
              </a:rPr>
              <a:t>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 charset="0"/>
                <a:cs typeface="Monaco" charset="0"/>
              </a:rPr>
              <a:t>Mary</a:t>
            </a:r>
            <a:r>
              <a:rPr lang="en-US" sz="2000" dirty="0" smtClean="0">
                <a:latin typeface="Monaco" charset="0"/>
                <a:cs typeface="Monaco" charset="0"/>
              </a:rPr>
              <a:t> Poppins"</a:t>
            </a:r>
            <a:r>
              <a:rPr lang="en-US" sz="2000" dirty="0">
                <a:latin typeface="Monaco" charset="0"/>
                <a:cs typeface="Monaco" charset="0"/>
              </a:rPr>
              <a:t>,</a:t>
            </a:r>
          </a:p>
          <a:p>
            <a:pPr lvl="3" eaLnBrk="1" hangingPunct="1"/>
            <a:r>
              <a:rPr lang="en-US" sz="2000" dirty="0">
                <a:latin typeface="Monaco" charset="0"/>
                <a:cs typeface="Monaco" charset="0"/>
              </a:rPr>
              <a:t> </a:t>
            </a:r>
            <a:r>
              <a:rPr lang="en-US" sz="2000" dirty="0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 charset="0"/>
                <a:cs typeface="Monaco" charset="0"/>
              </a:rPr>
              <a:t>genre":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 charset="0"/>
                <a:cs typeface="Monaco" charset="0"/>
              </a:rPr>
              <a:t>Family</a:t>
            </a:r>
            <a:r>
              <a:rPr lang="en-US" sz="2000" dirty="0" smtClean="0">
                <a:latin typeface="Monaco" charset="0"/>
                <a:cs typeface="Monaco" charset="0"/>
              </a:rPr>
              <a:t>"</a:t>
            </a:r>
            <a:r>
              <a:rPr lang="en-US" sz="2000" dirty="0">
                <a:latin typeface="Monaco" charset="0"/>
                <a:cs typeface="Monaco" charset="0"/>
              </a:rPr>
              <a:t>,</a:t>
            </a:r>
          </a:p>
          <a:p>
            <a:pPr lvl="3" eaLnBrk="1" hangingPunct="1"/>
            <a:r>
              <a:rPr lang="en-US" sz="2000" dirty="0">
                <a:latin typeface="Monaco" charset="0"/>
                <a:cs typeface="Monaco" charset="0"/>
              </a:rPr>
              <a:t> </a:t>
            </a:r>
            <a:r>
              <a:rPr lang="en-US" sz="2000" dirty="0">
                <a:latin typeface="Monaco"/>
                <a:cs typeface="Monaco"/>
              </a:rPr>
              <a:t>"</a:t>
            </a:r>
            <a:r>
              <a:rPr lang="en-US" altLang="ja-JP" sz="2000" dirty="0" err="1" smtClean="0">
                <a:latin typeface="Monaco" charset="0"/>
                <a:cs typeface="Monaco" charset="0"/>
              </a:rPr>
              <a:t>release-</a:t>
            </a:r>
            <a:r>
              <a:rPr lang="en-US" altLang="ja-JP" sz="2000" dirty="0" err="1">
                <a:latin typeface="Monaco" charset="0"/>
                <a:cs typeface="Monaco" charset="0"/>
              </a:rPr>
              <a:t>date"</a:t>
            </a:r>
            <a:r>
              <a:rPr lang="en-US" altLang="ja-JP" sz="2000" dirty="0" err="1" smtClean="0">
                <a:latin typeface="Monaco" charset="0"/>
                <a:cs typeface="Monaco" charset="0"/>
              </a:rPr>
              <a:t>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altLang="ja-JP" sz="2000" dirty="0" err="1" smtClean="0">
                <a:latin typeface="Monaco" charset="0"/>
                <a:cs typeface="Monaco" charset="0"/>
              </a:rPr>
              <a:t>August</a:t>
            </a:r>
            <a:r>
              <a:rPr lang="en-US" altLang="ja-JP" sz="2000" dirty="0" smtClean="0">
                <a:latin typeface="Monaco" charset="0"/>
                <a:cs typeface="Monaco" charset="0"/>
              </a:rPr>
              <a:t>, 1964"</a:t>
            </a:r>
            <a:r>
              <a:rPr lang="en-US" altLang="ja-JP" sz="2000" dirty="0">
                <a:latin typeface="Monaco" charset="0"/>
                <a:cs typeface="Monaco" charset="0"/>
              </a:rPr>
              <a:t>,</a:t>
            </a:r>
          </a:p>
          <a:p>
            <a:pPr lvl="3" eaLnBrk="1" hangingPunct="1"/>
            <a:r>
              <a:rPr lang="en-US" sz="2000" dirty="0">
                <a:latin typeface="Monaco" charset="0"/>
                <a:cs typeface="Monaco" charset="0"/>
              </a:rPr>
              <a:t> "</a:t>
            </a:r>
            <a:r>
              <a:rPr lang="en-US" sz="2000" dirty="0" err="1" smtClean="0">
                <a:latin typeface="Monaco" charset="0"/>
                <a:cs typeface="Monaco" charset="0"/>
              </a:rPr>
              <a:t>notes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 charset="0"/>
                <a:cs typeface="Monaco" charset="0"/>
              </a:rPr>
              <a:t>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 charset="0"/>
                <a:cs typeface="Monaco" charset="0"/>
              </a:rPr>
              <a:t>Carson</a:t>
            </a:r>
            <a:r>
              <a:rPr lang="en-US" sz="2000" dirty="0" smtClean="0">
                <a:latin typeface="Monaco" charset="0"/>
                <a:cs typeface="Monaco" charset="0"/>
              </a:rPr>
              <a:t> will </a:t>
            </a:r>
            <a:r>
              <a:rPr lang="en-US" sz="2000" dirty="0">
                <a:latin typeface="Monaco" charset="0"/>
                <a:cs typeface="Monaco" charset="0"/>
              </a:rPr>
              <a:t>sing </a:t>
            </a:r>
            <a:r>
              <a:rPr lang="en-US" sz="2000" dirty="0" err="1">
                <a:latin typeface="Monaco" charset="0"/>
                <a:cs typeface="Monaco" charset="0"/>
              </a:rPr>
              <a:t>Chim</a:t>
            </a:r>
            <a:r>
              <a:rPr lang="en-US" sz="2000" dirty="0">
                <a:latin typeface="Monaco" charset="0"/>
                <a:cs typeface="Monaco" charset="0"/>
              </a:rPr>
              <a:t> </a:t>
            </a:r>
            <a:r>
              <a:rPr lang="en-US" sz="2000" dirty="0" err="1">
                <a:latin typeface="Monaco" charset="0"/>
                <a:cs typeface="Monaco" charset="0"/>
              </a:rPr>
              <a:t>Chim</a:t>
            </a:r>
            <a:r>
              <a:rPr lang="en-US" sz="2000" dirty="0">
                <a:latin typeface="Monaco" charset="0"/>
                <a:cs typeface="Monaco" charset="0"/>
              </a:rPr>
              <a:t> Cher-</a:t>
            </a:r>
            <a:r>
              <a:rPr lang="en-US" sz="2000" dirty="0" err="1">
                <a:latin typeface="Monaco" charset="0"/>
                <a:cs typeface="Monaco" charset="0"/>
              </a:rPr>
              <a:t>ee</a:t>
            </a:r>
            <a:r>
              <a:rPr lang="en-US" sz="2000" dirty="0">
                <a:latin typeface="Monaco" charset="0"/>
                <a:cs typeface="Monaco" charset="0"/>
              </a:rPr>
              <a:t> for </a:t>
            </a:r>
            <a:r>
              <a:rPr lang="en-US" sz="2000" dirty="0" smtClean="0">
                <a:latin typeface="Monaco" charset="0"/>
                <a:cs typeface="Monaco" charset="0"/>
              </a:rPr>
              <a:t>a week after watching"</a:t>
            </a:r>
            <a:r>
              <a:rPr lang="en-US" sz="2000" dirty="0">
                <a:latin typeface="Monaco" charset="0"/>
                <a:cs typeface="Monaco" charset="0"/>
              </a:rPr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 encode this data into an HTML form and POST it to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latin typeface="Monaco" charset="0"/>
                <a:cs typeface="Monaco" charset="0"/>
              </a:rPr>
              <a:t>http:/</a:t>
            </a:r>
            <a:r>
              <a:rPr lang="en-US" sz="2000" dirty="0" smtClean="0">
                <a:latin typeface="Monaco" charset="0"/>
                <a:cs typeface="Monaco" charset="0"/>
              </a:rPr>
              <a:t>/</a:t>
            </a:r>
            <a:r>
              <a:rPr lang="en-US" sz="2000" dirty="0" err="1" smtClean="0">
                <a:latin typeface="Monaco" charset="0"/>
                <a:cs typeface="Monaco" charset="0"/>
              </a:rPr>
              <a:t>fonner.org</a:t>
            </a:r>
            <a:r>
              <a:rPr lang="en-US" sz="2000" dirty="0">
                <a:latin typeface="Monaco" charset="0"/>
                <a:cs typeface="Monaco" charset="0"/>
              </a:rPr>
              <a:t>/library</a:t>
            </a:r>
            <a:r>
              <a:rPr lang="en-US" sz="2000" dirty="0" smtClean="0">
                <a:latin typeface="Monaco" charset="0"/>
                <a:cs typeface="Monaco" charset="0"/>
              </a:rPr>
              <a:t>/</a:t>
            </a:r>
            <a:r>
              <a:rPr lang="en-US" sz="2000" dirty="0" err="1" smtClean="0">
                <a:latin typeface="Monaco" charset="0"/>
                <a:cs typeface="Monaco" charset="0"/>
              </a:rPr>
              <a:t>dvds</a:t>
            </a:r>
            <a:endParaRPr lang="en-US" sz="2000" dirty="0">
              <a:latin typeface="Monaco" charset="0"/>
              <a:cs typeface="Monaco" charset="0"/>
            </a:endParaRPr>
          </a:p>
          <a:p>
            <a:pPr eaLnBrk="1" hangingPunct="1"/>
            <a:endParaRPr lang="en-US" sz="2000" dirty="0">
              <a:latin typeface="Monaco" charset="0"/>
              <a:cs typeface="Monaco" charset="0"/>
            </a:endParaRPr>
          </a:p>
          <a:p>
            <a:pPr eaLnBrk="1" hangingPunct="1"/>
            <a:r>
              <a:rPr lang="en-US" sz="2000" dirty="0">
                <a:latin typeface="Monaco" charset="0"/>
                <a:cs typeface="Monaco" charset="0"/>
              </a:rPr>
              <a:t>And then…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1234584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54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REST Example (3)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0051F-3634-3944-99E1-44919807B4D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150" y="1404938"/>
            <a:ext cx="767715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I get back the following: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alibri"/>
              <a:ea typeface="+mn-ea"/>
              <a:cs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An HTTP status code of 200 OK, which means that the operation succeeded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A message body (in JSON format due to my preference)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{"id":101,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 "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date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May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 18, </a:t>
            </a:r>
            <a:r>
              <a:rPr lang="en-US" sz="2000" dirty="0">
                <a:latin typeface="Monaco"/>
                <a:ea typeface="+mn-ea"/>
                <a:cs typeface="Monaco"/>
              </a:rPr>
              <a:t>2012",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 "</a:t>
            </a:r>
            <a:r>
              <a:rPr lang="en-US" sz="2000" dirty="0" err="1">
                <a:latin typeface="Monaco"/>
                <a:ea typeface="+mn-ea"/>
                <a:cs typeface="Monaco"/>
              </a:rPr>
              <a:t>uri</a:t>
            </a:r>
            <a:r>
              <a:rPr lang="en-US" sz="2000" dirty="0">
                <a:latin typeface="Monaco"/>
                <a:ea typeface="+mn-ea"/>
                <a:cs typeface="Monaco"/>
              </a:rPr>
              <a:t>":"http:/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fonner.org</a:t>
            </a:r>
            <a:r>
              <a:rPr lang="en-US" sz="2000" dirty="0">
                <a:latin typeface="Monaco"/>
                <a:ea typeface="+mn-ea"/>
                <a:cs typeface="Monaco"/>
              </a:rPr>
              <a:t>/library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dvds</a:t>
            </a:r>
            <a:r>
              <a:rPr lang="en-US" sz="2000" dirty="0">
                <a:latin typeface="Monaco"/>
                <a:ea typeface="+mn-ea"/>
                <a:cs typeface="Monaco"/>
              </a:rPr>
              <a:t>/101"}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Now let’s say I want to retrieve that new record because I have a short memory and can’t recall what I just </a:t>
            </a:r>
            <a:r>
              <a:rPr lang="en-US" sz="2400" dirty="0" err="1">
                <a:latin typeface="Calibri"/>
                <a:ea typeface="+mn-ea"/>
                <a:cs typeface="Calibri"/>
              </a:rPr>
              <a:t>POSTed</a:t>
            </a:r>
            <a:r>
              <a:rPr lang="en-US" sz="240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07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REST Example (4)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B0855-9C05-A247-891A-D7F8D9C4FF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150" y="1212850"/>
            <a:ext cx="767715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I perform an HTTP GET operation </a:t>
            </a:r>
            <a:r>
              <a:rPr lang="en-US" sz="2400" dirty="0" smtClean="0">
                <a:latin typeface="Calibri"/>
                <a:ea typeface="+mn-ea"/>
                <a:cs typeface="Calibri"/>
              </a:rPr>
              <a:t>on</a:t>
            </a:r>
            <a:endParaRPr lang="en-US" sz="2400" dirty="0">
              <a:latin typeface="Calibri"/>
              <a:ea typeface="+mn-ea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http:/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fonner.org</a:t>
            </a:r>
            <a:r>
              <a:rPr lang="en-US" sz="2000" dirty="0">
                <a:latin typeface="Monaco"/>
                <a:ea typeface="+mn-ea"/>
                <a:cs typeface="Monaco"/>
              </a:rPr>
              <a:t>/library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dvds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/</a:t>
            </a:r>
            <a:r>
              <a:rPr lang="en-US" sz="2000" dirty="0">
                <a:latin typeface="Monaco"/>
                <a:ea typeface="+mn-ea"/>
                <a:cs typeface="Monaco"/>
              </a:rPr>
              <a:t>101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alibri"/>
              <a:ea typeface="+mn-ea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I get back</a:t>
            </a:r>
            <a:r>
              <a:rPr lang="en-US" sz="2400" dirty="0" smtClean="0">
                <a:latin typeface="Calibri"/>
                <a:ea typeface="+mn-ea"/>
                <a:cs typeface="Calibri"/>
              </a:rPr>
              <a:t>:</a:t>
            </a:r>
            <a:endParaRPr lang="en-US" sz="2400" dirty="0">
              <a:latin typeface="Calibri"/>
              <a:ea typeface="+mn-ea"/>
              <a:cs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An HTTP status code of 200 OK, which means that the operation succeeded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A message body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{"id":101,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 "</a:t>
            </a:r>
            <a:r>
              <a:rPr lang="en-US" sz="2000" dirty="0" err="1">
                <a:latin typeface="Monaco"/>
                <a:ea typeface="+mn-ea"/>
                <a:cs typeface="Monaco"/>
              </a:rPr>
              <a:t>date"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May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 18, </a:t>
            </a:r>
            <a:r>
              <a:rPr lang="en-US" sz="2000" dirty="0">
                <a:latin typeface="Monaco"/>
                <a:ea typeface="+mn-ea"/>
                <a:cs typeface="Monaco"/>
              </a:rPr>
              <a:t>2012",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Monaco"/>
                <a:ea typeface="+mn-ea"/>
                <a:cs typeface="Monaco"/>
              </a:rPr>
              <a:t> "</a:t>
            </a:r>
            <a:r>
              <a:rPr lang="en-US" sz="2000" dirty="0" err="1">
                <a:latin typeface="Monaco"/>
                <a:ea typeface="+mn-ea"/>
                <a:cs typeface="Monaco"/>
              </a:rPr>
              <a:t>title"</a:t>
            </a:r>
            <a:r>
              <a:rPr lang="en-US" sz="2000" dirty="0" err="1" smtClean="0">
                <a:latin typeface="Monaco"/>
                <a:ea typeface="+mn-ea"/>
                <a:cs typeface="Monaco"/>
              </a:rPr>
              <a:t>:”Mary</a:t>
            </a:r>
            <a:r>
              <a:rPr lang="en-US" sz="2000" dirty="0" smtClean="0">
                <a:latin typeface="Monaco"/>
                <a:ea typeface="+mn-ea"/>
                <a:cs typeface="Monaco"/>
              </a:rPr>
              <a:t> Poppins”,</a:t>
            </a:r>
          </a:p>
          <a:p>
            <a:pPr>
              <a:defRPr/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"</a:t>
            </a:r>
            <a:r>
              <a:rPr lang="en-US" sz="2000" dirty="0" err="1">
                <a:latin typeface="Monaco" charset="0"/>
                <a:cs typeface="Monaco" charset="0"/>
              </a:rPr>
              <a:t>genre":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 smtClean="0">
                <a:latin typeface="Monaco" charset="0"/>
                <a:cs typeface="Monaco" charset="0"/>
              </a:rPr>
              <a:t>Family</a:t>
            </a:r>
            <a:r>
              <a:rPr lang="en-US" sz="2000" dirty="0" smtClean="0">
                <a:latin typeface="Monaco" charset="0"/>
                <a:cs typeface="Monaco" charset="0"/>
              </a:rPr>
              <a:t>”,</a:t>
            </a:r>
            <a:br>
              <a:rPr lang="en-US" sz="2000" dirty="0" smtClean="0">
                <a:latin typeface="Monaco" charset="0"/>
                <a:cs typeface="Monaco" charset="0"/>
              </a:rPr>
            </a:br>
            <a:r>
              <a:rPr lang="en-US" sz="2000" dirty="0" smtClean="0">
                <a:latin typeface="Monaco" charset="0"/>
                <a:cs typeface="Monaco" charset="0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"</a:t>
            </a:r>
            <a:r>
              <a:rPr lang="en-US" altLang="ja-JP" sz="2000" dirty="0" err="1">
                <a:latin typeface="Monaco" charset="0"/>
                <a:cs typeface="Monaco" charset="0"/>
              </a:rPr>
              <a:t>release-date":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altLang="ja-JP" sz="2000" dirty="0" err="1">
                <a:latin typeface="Monaco" charset="0"/>
                <a:cs typeface="Monaco" charset="0"/>
              </a:rPr>
              <a:t>August</a:t>
            </a:r>
            <a:r>
              <a:rPr lang="en-US" altLang="ja-JP" sz="2000" dirty="0">
                <a:latin typeface="Monaco" charset="0"/>
                <a:cs typeface="Monaco" charset="0"/>
              </a:rPr>
              <a:t>, </a:t>
            </a:r>
            <a:r>
              <a:rPr lang="en-US" altLang="ja-JP" sz="2000" dirty="0" smtClean="0">
                <a:latin typeface="Monaco" charset="0"/>
                <a:cs typeface="Monaco" charset="0"/>
              </a:rPr>
              <a:t>1964”,</a:t>
            </a:r>
            <a:br>
              <a:rPr lang="en-US" altLang="ja-JP" sz="2000" dirty="0" smtClean="0">
                <a:latin typeface="Monaco" charset="0"/>
                <a:cs typeface="Monaco" charset="0"/>
              </a:rPr>
            </a:br>
            <a:r>
              <a:rPr lang="en-US" altLang="ja-JP" sz="2000" dirty="0" smtClean="0">
                <a:latin typeface="Monaco" charset="0"/>
                <a:cs typeface="Monaco" charset="0"/>
              </a:rPr>
              <a:t> </a:t>
            </a:r>
            <a:r>
              <a:rPr lang="en-US" sz="2000" dirty="0" smtClean="0">
                <a:latin typeface="Monaco" charset="0"/>
                <a:cs typeface="Monaco" charset="0"/>
              </a:rPr>
              <a:t>"</a:t>
            </a:r>
            <a:r>
              <a:rPr lang="en-US" sz="2000" dirty="0" err="1">
                <a:latin typeface="Monaco" charset="0"/>
                <a:cs typeface="Monaco" charset="0"/>
              </a:rPr>
              <a:t>notes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>
                <a:latin typeface="Monaco" charset="0"/>
                <a:cs typeface="Monaco" charset="0"/>
              </a:rPr>
              <a:t>:</a:t>
            </a:r>
            <a:r>
              <a:rPr lang="en-US" sz="2000" dirty="0" err="1">
                <a:latin typeface="Monaco"/>
                <a:cs typeface="Monaco"/>
              </a:rPr>
              <a:t>"</a:t>
            </a:r>
            <a:r>
              <a:rPr lang="en-US" sz="2000" dirty="0" err="1">
                <a:latin typeface="Monaco" charset="0"/>
                <a:cs typeface="Monaco" charset="0"/>
              </a:rPr>
              <a:t>Carson</a:t>
            </a:r>
            <a:r>
              <a:rPr lang="en-US" sz="2000" dirty="0">
                <a:latin typeface="Monaco" charset="0"/>
                <a:cs typeface="Monaco" charset="0"/>
              </a:rPr>
              <a:t> will sing </a:t>
            </a:r>
            <a:r>
              <a:rPr lang="en-US" sz="2000" dirty="0" err="1">
                <a:latin typeface="Monaco" charset="0"/>
                <a:cs typeface="Monaco" charset="0"/>
              </a:rPr>
              <a:t>Chim</a:t>
            </a:r>
            <a:r>
              <a:rPr lang="en-US" sz="2000" dirty="0">
                <a:latin typeface="Monaco" charset="0"/>
                <a:cs typeface="Monaco" charset="0"/>
              </a:rPr>
              <a:t> </a:t>
            </a:r>
            <a:r>
              <a:rPr lang="en-US" sz="2000" dirty="0" err="1">
                <a:latin typeface="Monaco" charset="0"/>
                <a:cs typeface="Monaco" charset="0"/>
              </a:rPr>
              <a:t>Chim</a:t>
            </a:r>
            <a:r>
              <a:rPr lang="en-US" sz="2000" dirty="0">
                <a:latin typeface="Monaco" charset="0"/>
                <a:cs typeface="Monaco" charset="0"/>
              </a:rPr>
              <a:t> Cher-</a:t>
            </a:r>
            <a:r>
              <a:rPr lang="en-US" sz="2000" dirty="0" err="1" smtClean="0">
                <a:latin typeface="Monaco" charset="0"/>
                <a:cs typeface="Monaco" charset="0"/>
              </a:rPr>
              <a:t>ee</a:t>
            </a:r>
            <a:r>
              <a:rPr lang="en-US" sz="2000" dirty="0" smtClean="0">
                <a:latin typeface="Monaco" charset="0"/>
                <a:cs typeface="Monaco" charset="0"/>
              </a:rPr>
              <a:t> </a:t>
            </a:r>
            <a:r>
              <a:rPr lang="en-US" sz="2000" dirty="0">
                <a:latin typeface="Monaco" charset="0"/>
                <a:cs typeface="Monaco" charset="0"/>
              </a:rPr>
              <a:t>for </a:t>
            </a:r>
            <a:r>
              <a:rPr lang="en-US" sz="2000" dirty="0" smtClean="0">
                <a:latin typeface="Monaco" charset="0"/>
                <a:cs typeface="Monaco" charset="0"/>
              </a:rPr>
              <a:t>	a week </a:t>
            </a:r>
            <a:r>
              <a:rPr lang="en-US" sz="2000" dirty="0">
                <a:latin typeface="Monaco" charset="0"/>
                <a:cs typeface="Monaco" charset="0"/>
              </a:rPr>
              <a:t>after </a:t>
            </a:r>
            <a:r>
              <a:rPr lang="en-US" sz="2000" dirty="0" smtClean="0">
                <a:latin typeface="Monaco" charset="0"/>
                <a:cs typeface="Monaco" charset="0"/>
              </a:rPr>
              <a:t>watching”}</a:t>
            </a:r>
            <a:endParaRPr lang="en-US" sz="2000" dirty="0">
              <a:latin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REST Example (5)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B7BC3-D4A0-E146-856D-98E77A6F27D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92150" y="1674813"/>
            <a:ext cx="76771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  <a:cs typeface="Calibri"/>
              </a:rPr>
              <a:t>To update the record, say to change the notes to something less silly, I send an updated version of the original data object via HTTP PUT to http:/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fonner.org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>
                <a:latin typeface="Calibri"/>
                <a:cs typeface="Calibri"/>
              </a:rPr>
              <a:t>library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dvds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>
                <a:latin typeface="Calibri"/>
                <a:cs typeface="Calibri"/>
              </a:rPr>
              <a:t>101</a:t>
            </a:r>
          </a:p>
          <a:p>
            <a:pPr eaLnBrk="1" hangingPunct="1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To delete the record entirely, I perform an HTTP DELETE on http:/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fonner.org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>
                <a:latin typeface="Calibri"/>
                <a:cs typeface="Calibri"/>
              </a:rPr>
              <a:t>library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dvds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>
                <a:latin typeface="Calibri"/>
                <a:cs typeface="Calibri"/>
              </a:rPr>
              <a:t>101</a:t>
            </a:r>
          </a:p>
          <a:p>
            <a:pPr eaLnBrk="1" hangingPunct="1"/>
            <a:endParaRPr lang="en-US" sz="1600" dirty="0">
              <a:latin typeface="Calibri"/>
              <a:cs typeface="Calibri"/>
            </a:endParaRPr>
          </a:p>
          <a:p>
            <a:pPr algn="ctr" eaLnBrk="1" hangingPunct="1"/>
            <a:r>
              <a:rPr lang="en-US" b="1" dirty="0">
                <a:latin typeface="Calibri"/>
                <a:cs typeface="Calibri"/>
              </a:rPr>
              <a:t>That’s a nutshell example of a simple REST API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4761263"/>
            <a:ext cx="7620000" cy="1371600"/>
            <a:chOff x="381000" y="4761263"/>
            <a:chExt cx="7620000" cy="1371600"/>
          </a:xfrm>
        </p:grpSpPr>
        <p:sp>
          <p:nvSpPr>
            <p:cNvPr id="6" name="Rectangle 5"/>
            <p:cNvSpPr/>
            <p:nvPr/>
          </p:nvSpPr>
          <p:spPr>
            <a:xfrm>
              <a:off x="2286000" y="4761263"/>
              <a:ext cx="5715000" cy="1371600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dirty="0">
                  <a:latin typeface="Calibri"/>
                  <a:cs typeface="Calibri"/>
                </a:rPr>
                <a:t>Importantly, the paradigm can be extended to accommodate more than just database records! We can move beyond documenting </a:t>
              </a:r>
              <a:r>
                <a:rPr lang="en-US" sz="1900" dirty="0" smtClean="0">
                  <a:latin typeface="Calibri"/>
                  <a:cs typeface="Calibri"/>
                </a:rPr>
                <a:t>a children’s book </a:t>
              </a:r>
              <a:r>
                <a:rPr lang="en-US" sz="1900" dirty="0">
                  <a:latin typeface="Calibri"/>
                  <a:cs typeface="Calibri"/>
                </a:rPr>
                <a:t>collection to driving a national-</a:t>
              </a:r>
              <a:r>
                <a:rPr lang="en-US" sz="1900" dirty="0" smtClean="0">
                  <a:latin typeface="Calibri"/>
                  <a:cs typeface="Calibri"/>
                </a:rPr>
                <a:t>scale </a:t>
              </a:r>
              <a:r>
                <a:rPr lang="en-US" sz="1900" dirty="0" err="1" smtClean="0">
                  <a:latin typeface="Calibri"/>
                  <a:cs typeface="Calibri"/>
                </a:rPr>
                <a:t>cyberinfrastructure</a:t>
              </a:r>
              <a:r>
                <a:rPr lang="en-US" sz="1900" dirty="0">
                  <a:latin typeface="Calibri"/>
                  <a:cs typeface="Calibri"/>
                </a:rPr>
                <a:t>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4761263"/>
              <a:ext cx="1828800" cy="1371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330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910</Words>
  <Application>Microsoft Macintosh PowerPoint</Application>
  <PresentationFormat>On-screen Show (4:3)</PresentationFormat>
  <Paragraphs>157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Vaughn_iPlant</vt:lpstr>
      <vt:lpstr>PowerPoint Presentation</vt:lpstr>
      <vt:lpstr>What is an API?</vt:lpstr>
      <vt:lpstr>What is an API?</vt:lpstr>
      <vt:lpstr>REST (REpresentational State Transfer) </vt:lpstr>
      <vt:lpstr>A REST Example (1)</vt:lpstr>
      <vt:lpstr>A REST Example (2)</vt:lpstr>
      <vt:lpstr>A REST Example (3)</vt:lpstr>
      <vt:lpstr>A REST Example (4)</vt:lpstr>
      <vt:lpstr>A REST Example (5)</vt:lpstr>
      <vt:lpstr>PowerPoint Presentation</vt:lpstr>
      <vt:lpstr>Foundation API Overview</vt:lpstr>
      <vt:lpstr>Foundation API Overview</vt:lpstr>
      <vt:lpstr>Real World Example: MUSCLE</vt:lpstr>
      <vt:lpstr>The apigee API console</vt:lpstr>
      <vt:lpstr>Working with cURL</vt:lpstr>
      <vt:lpstr>Working with cURL</vt:lpstr>
      <vt:lpstr>PowerPoint Presentation</vt:lpstr>
      <vt:lpstr>Additional topics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John Fonner</cp:lastModifiedBy>
  <cp:revision>55</cp:revision>
  <dcterms:created xsi:type="dcterms:W3CDTF">2012-03-11T15:00:41Z</dcterms:created>
  <dcterms:modified xsi:type="dcterms:W3CDTF">2012-07-19T14:04:38Z</dcterms:modified>
</cp:coreProperties>
</file>