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sldIdLst>
    <p:sldId id="256" r:id="rId3"/>
    <p:sldId id="257" r:id="rId4"/>
    <p:sldId id="260" r:id="rId5"/>
    <p:sldId id="261" r:id="rId6"/>
    <p:sldId id="263" r:id="rId7"/>
    <p:sldId id="265" r:id="rId8"/>
    <p:sldId id="264" r:id="rId9"/>
    <p:sldId id="266" r:id="rId10"/>
    <p:sldId id="267" r:id="rId11"/>
    <p:sldId id="259" r:id="rId12"/>
    <p:sldId id="273" r:id="rId13"/>
    <p:sldId id="270" r:id="rId14"/>
    <p:sldId id="269" r:id="rId15"/>
    <p:sldId id="271" r:id="rId16"/>
    <p:sldId id="268" r:id="rId17"/>
    <p:sldId id="274" r:id="rId18"/>
    <p:sldId id="275" r:id="rId19"/>
    <p:sldId id="276" r:id="rId20"/>
    <p:sldId id="281" r:id="rId21"/>
    <p:sldId id="277" r:id="rId22"/>
    <p:sldId id="278" r:id="rId23"/>
    <p:sldId id="280" r:id="rId24"/>
    <p:sldId id="279" r:id="rId25"/>
    <p:sldId id="282" r:id="rId26"/>
    <p:sldId id="284" r:id="rId27"/>
    <p:sldId id="283"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91511" autoAdjust="0"/>
  </p:normalViewPr>
  <p:slideViewPr>
    <p:cSldViewPr>
      <p:cViewPr>
        <p:scale>
          <a:sx n="77" d="100"/>
          <a:sy n="77" d="100"/>
        </p:scale>
        <p:origin x="-1842"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D295B-99E0-425D-83A7-D8058AE04B0D}" type="datetimeFigureOut">
              <a:rPr lang="en-US" smtClean="0"/>
              <a:t>8/20/2012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FC498-9F99-4683-9D27-5BFC8978D993}" type="slidenum">
              <a:rPr lang="en-US" smtClean="0"/>
              <a:t>‹#›</a:t>
            </a:fld>
            <a:endParaRPr lang="en-US"/>
          </a:p>
        </p:txBody>
      </p:sp>
    </p:spTree>
    <p:extLst>
      <p:ext uri="{BB962C8B-B14F-4D97-AF65-F5344CB8AC3E}">
        <p14:creationId xmlns:p14="http://schemas.microsoft.com/office/powerpoint/2010/main" val="173797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BFC498-9F99-4683-9D27-5BFC8978D993}" type="slidenum">
              <a:rPr lang="en-US" smtClean="0"/>
              <a:t>1</a:t>
            </a:fld>
            <a:endParaRPr lang="en-US"/>
          </a:p>
        </p:txBody>
      </p:sp>
    </p:spTree>
    <p:extLst>
      <p:ext uri="{BB962C8B-B14F-4D97-AF65-F5344CB8AC3E}">
        <p14:creationId xmlns:p14="http://schemas.microsoft.com/office/powerpoint/2010/main" val="400963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good</a:t>
            </a:r>
            <a:r>
              <a:rPr lang="en-US" baseline="0" dirty="0" smtClean="0"/>
              <a:t> “selling points” but rather than discuss them in detail, we will demonstrate them throughout the workshop. </a:t>
            </a:r>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15</a:t>
            </a:fld>
            <a:endParaRPr lang="en-US"/>
          </a:p>
        </p:txBody>
      </p:sp>
    </p:spTree>
    <p:extLst>
      <p:ext uri="{BB962C8B-B14F-4D97-AF65-F5344CB8AC3E}">
        <p14:creationId xmlns:p14="http://schemas.microsoft.com/office/powerpoint/2010/main" val="155691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spcBef>
                <a:spcPts val="425"/>
              </a:spcBef>
            </a:pPr>
            <a:r>
              <a:rPr lang="en-US" dirty="0">
                <a:solidFill>
                  <a:srgbClr val="000000"/>
                </a:solidFill>
                <a:latin typeface="Arial" charset="0"/>
                <a:cs typeface="Arial" charset="0"/>
                <a:sym typeface="Arial" charset="0"/>
              </a:rPr>
              <a:t>DE Tool </a:t>
            </a:r>
            <a:r>
              <a:rPr lang="en-US" dirty="0" smtClean="0">
                <a:solidFill>
                  <a:srgbClr val="000000"/>
                </a:solidFill>
                <a:latin typeface="Arial" charset="0"/>
                <a:cs typeface="Arial" charset="0"/>
                <a:sym typeface="Arial" charset="0"/>
              </a:rPr>
              <a:t>integration; critical for reproducibility. Also key for evolving</a:t>
            </a:r>
            <a:r>
              <a:rPr lang="en-US" baseline="0" dirty="0" smtClean="0">
                <a:solidFill>
                  <a:srgbClr val="000000"/>
                </a:solidFill>
                <a:latin typeface="Arial" charset="0"/>
                <a:cs typeface="Arial" charset="0"/>
                <a:sym typeface="Arial" charset="0"/>
              </a:rPr>
              <a:t> (democratizing) </a:t>
            </a:r>
            <a:r>
              <a:rPr lang="en-US" baseline="0" dirty="0" err="1" smtClean="0">
                <a:solidFill>
                  <a:srgbClr val="000000"/>
                </a:solidFill>
                <a:latin typeface="Arial" charset="0"/>
                <a:cs typeface="Arial" charset="0"/>
                <a:sym typeface="Arial" charset="0"/>
              </a:rPr>
              <a:t>cmd</a:t>
            </a:r>
            <a:r>
              <a:rPr lang="en-US" baseline="0" dirty="0" smtClean="0">
                <a:solidFill>
                  <a:srgbClr val="000000"/>
                </a:solidFill>
                <a:latin typeface="Arial" charset="0"/>
                <a:cs typeface="Arial" charset="0"/>
                <a:sym typeface="Arial" charset="0"/>
              </a:rPr>
              <a:t> </a:t>
            </a:r>
            <a:r>
              <a:rPr lang="en-US" baseline="0" smtClean="0">
                <a:solidFill>
                  <a:srgbClr val="000000"/>
                </a:solidFill>
                <a:latin typeface="Arial" charset="0"/>
                <a:cs typeface="Arial" charset="0"/>
                <a:sym typeface="Arial" charset="0"/>
              </a:rPr>
              <a:t>line applications </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 TB disk for now. Expanding to </a:t>
            </a:r>
            <a:r>
              <a:rPr lang="en-US" dirty="0" err="1" smtClean="0"/>
              <a:t>petascale</a:t>
            </a:r>
            <a:r>
              <a:rPr lang="en-US" dirty="0" smtClean="0"/>
              <a:t> storage</a:t>
            </a:r>
            <a:r>
              <a:rPr lang="en-US" baseline="0" dirty="0" smtClean="0"/>
              <a:t> ~ year’s end</a:t>
            </a:r>
          </a:p>
          <a:p>
            <a:r>
              <a:rPr lang="en-US" baseline="0" dirty="0" err="1" smtClean="0"/>
              <a:t>Georeplicated</a:t>
            </a:r>
            <a:r>
              <a:rPr lang="en-US" baseline="0" dirty="0" smtClean="0"/>
              <a:t>. This is half your NSF data management plan!</a:t>
            </a:r>
            <a:endParaRPr lang="en-US" dirty="0"/>
          </a:p>
        </p:txBody>
      </p:sp>
      <p:sp>
        <p:nvSpPr>
          <p:cNvPr id="4" name="Slide Number Placeholder 3"/>
          <p:cNvSpPr>
            <a:spLocks noGrp="1"/>
          </p:cNvSpPr>
          <p:nvPr>
            <p:ph type="sldNum" sz="quarter" idx="10"/>
          </p:nvPr>
        </p:nvSpPr>
        <p:spPr/>
        <p:txBody>
          <a:bodyPr/>
          <a:lstStyle/>
          <a:p>
            <a:pPr>
              <a:defRPr/>
            </a:pPr>
            <a:fld id="{0A6DB564-AC30-6244-9665-8DDEA025D132}"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66291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1600">
                <a:latin typeface="Helvetica" charset="0"/>
                <a:cs typeface="Helvetica" charset="0"/>
                <a:sym typeface="Helvetica" charset="0"/>
              </a:rPr>
              <a:t>powered by iPlant:  building an ecosystem of platforms so that developers can focus on delivering scientific solutions and not maintaining hardware, data, and common services (authorization)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27</a:t>
            </a:fld>
            <a:endParaRPr lang="en-US"/>
          </a:p>
        </p:txBody>
      </p:sp>
    </p:spTree>
    <p:extLst>
      <p:ext uri="{BB962C8B-B14F-4D97-AF65-F5344CB8AC3E}">
        <p14:creationId xmlns:p14="http://schemas.microsoft.com/office/powerpoint/2010/main" val="424303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iPlant is</a:t>
            </a:r>
            <a:r>
              <a:rPr lang="en-US" baseline="0" dirty="0" smtClean="0"/>
              <a:t> by and for the plant science community.</a:t>
            </a:r>
          </a:p>
          <a:p>
            <a:r>
              <a:rPr lang="en-US" baseline="0" dirty="0" smtClean="0"/>
              <a:t>We are developing a saleable extensible platform that delivers community scale solutions. </a:t>
            </a:r>
          </a:p>
        </p:txBody>
      </p:sp>
      <p:sp>
        <p:nvSpPr>
          <p:cNvPr id="4" name="Slide Number Placeholder 3"/>
          <p:cNvSpPr>
            <a:spLocks noGrp="1"/>
          </p:cNvSpPr>
          <p:nvPr>
            <p:ph type="sldNum" sz="quarter" idx="10"/>
          </p:nvPr>
        </p:nvSpPr>
        <p:spPr/>
        <p:txBody>
          <a:bodyPr/>
          <a:lstStyle/>
          <a:p>
            <a:fld id="{CDBFC498-9F99-4683-9D27-5BFC8978D993}" type="slidenum">
              <a:rPr lang="en-US" smtClean="0"/>
              <a:t>2</a:t>
            </a:fld>
            <a:endParaRPr lang="en-US"/>
          </a:p>
        </p:txBody>
      </p:sp>
    </p:spTree>
    <p:extLst>
      <p:ext uri="{BB962C8B-B14F-4D97-AF65-F5344CB8AC3E}">
        <p14:creationId xmlns:p14="http://schemas.microsoft.com/office/powerpoint/2010/main" val="10307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3</a:t>
            </a:fld>
            <a:endParaRPr lang="en-US"/>
          </a:p>
        </p:txBody>
      </p:sp>
    </p:spTree>
    <p:extLst>
      <p:ext uri="{BB962C8B-B14F-4D97-AF65-F5344CB8AC3E}">
        <p14:creationId xmlns:p14="http://schemas.microsoft.com/office/powerpoint/2010/main" val="141575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nicely contrasts the developing conflict between computational power (The domain of computer sciences)</a:t>
            </a:r>
          </a:p>
          <a:p>
            <a:r>
              <a:rPr lang="en-US" dirty="0" smtClean="0"/>
              <a:t>With biological data (biologists).</a:t>
            </a:r>
          </a:p>
          <a:p>
            <a:r>
              <a:rPr lang="en-US" dirty="0" smtClean="0"/>
              <a:t>The problems</a:t>
            </a:r>
            <a:r>
              <a:rPr lang="en-US" baseline="0" dirty="0" smtClean="0"/>
              <a:t> (and also promises!) of “Big Data” biology are only going to increase for the foreseeable future.</a:t>
            </a:r>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5</a:t>
            </a:fld>
            <a:endParaRPr lang="en-US"/>
          </a:p>
        </p:txBody>
      </p:sp>
    </p:spTree>
    <p:extLst>
      <p:ext uri="{BB962C8B-B14F-4D97-AF65-F5344CB8AC3E}">
        <p14:creationId xmlns:p14="http://schemas.microsoft.com/office/powerpoint/2010/main" val="161069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from Nate Miller (Edgar Spalding’s Group), Univ. Wisconsin</a:t>
            </a:r>
          </a:p>
          <a:p>
            <a:r>
              <a:rPr lang="en-US" baseline="0" dirty="0" smtClean="0"/>
              <a:t>They use iPlant’s Atmosphere is scale their data processing solution so that</a:t>
            </a:r>
          </a:p>
          <a:p>
            <a:r>
              <a:rPr lang="en-US" baseline="0" dirty="0" smtClean="0"/>
              <a:t>Several groups can now analyze and collaborate these data-intensive projects. </a:t>
            </a:r>
          </a:p>
          <a:p>
            <a:r>
              <a:rPr lang="en-US" baseline="0" dirty="0" smtClean="0"/>
              <a:t>“</a:t>
            </a:r>
            <a:r>
              <a:rPr lang="en-US" baseline="0" dirty="0" err="1" smtClean="0"/>
              <a:t>Shovelomics</a:t>
            </a:r>
            <a:r>
              <a:rPr lang="en-US" baseline="0" dirty="0" smtClean="0"/>
              <a:t> (Lynch lab – Penn State University)</a:t>
            </a:r>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6</a:t>
            </a:fld>
            <a:endParaRPr lang="en-US"/>
          </a:p>
        </p:txBody>
      </p:sp>
    </p:spTree>
    <p:extLst>
      <p:ext uri="{BB962C8B-B14F-4D97-AF65-F5344CB8AC3E}">
        <p14:creationId xmlns:p14="http://schemas.microsoft.com/office/powerpoint/2010/main" val="314218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a time where a</a:t>
            </a:r>
            <a:r>
              <a:rPr lang="en-US" baseline="0" dirty="0" smtClean="0"/>
              <a:t> great deal of molecular biology was dependent on ultracentrifugation.</a:t>
            </a:r>
          </a:p>
          <a:p>
            <a:r>
              <a:rPr lang="en-US" baseline="0" dirty="0" smtClean="0"/>
              <a:t>Much of the protocol was made obsolete by gel electrophoresis. </a:t>
            </a:r>
          </a:p>
          <a:p>
            <a:r>
              <a:rPr lang="en-US" baseline="0" dirty="0" smtClean="0"/>
              <a:t>Democratizing access to and creation of knowledge accelerates progress. </a:t>
            </a:r>
          </a:p>
        </p:txBody>
      </p:sp>
      <p:sp>
        <p:nvSpPr>
          <p:cNvPr id="4" name="Slide Number Placeholder 3"/>
          <p:cNvSpPr>
            <a:spLocks noGrp="1"/>
          </p:cNvSpPr>
          <p:nvPr>
            <p:ph type="sldNum" sz="quarter" idx="10"/>
          </p:nvPr>
        </p:nvSpPr>
        <p:spPr/>
        <p:txBody>
          <a:bodyPr/>
          <a:lstStyle/>
          <a:p>
            <a:fld id="{CDBFC498-9F99-4683-9D27-5BFC8978D993}" type="slidenum">
              <a:rPr lang="en-US" smtClean="0"/>
              <a:t>9</a:t>
            </a:fld>
            <a:endParaRPr lang="en-US"/>
          </a:p>
        </p:txBody>
      </p:sp>
    </p:spTree>
    <p:extLst>
      <p:ext uri="{BB962C8B-B14F-4D97-AF65-F5344CB8AC3E}">
        <p14:creationId xmlns:p14="http://schemas.microsoft.com/office/powerpoint/2010/main" val="282363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iPlant’s contribution to the problems of Big Data?</a:t>
            </a:r>
          </a:p>
          <a:p>
            <a:r>
              <a:rPr lang="en-US" dirty="0" smtClean="0"/>
              <a:t>iPlant</a:t>
            </a:r>
            <a:r>
              <a:rPr lang="en-US" baseline="0" dirty="0" smtClean="0"/>
              <a:t> is not “Take it or leave it” there are many component that you can customize for your own research. </a:t>
            </a:r>
          </a:p>
          <a:p>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10</a:t>
            </a:fld>
            <a:endParaRPr lang="en-US"/>
          </a:p>
        </p:txBody>
      </p:sp>
    </p:spTree>
    <p:extLst>
      <p:ext uri="{BB962C8B-B14F-4D97-AF65-F5344CB8AC3E}">
        <p14:creationId xmlns:p14="http://schemas.microsoft.com/office/powerpoint/2010/main" val="2941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having this workshop</a:t>
            </a:r>
            <a:r>
              <a:rPr lang="en-US" baseline="0" dirty="0" smtClean="0"/>
              <a:t> is important. Learning how to use iPlant as a platform is knowledge that will exceed the lifetime of its component pieces.</a:t>
            </a:r>
          </a:p>
          <a:p>
            <a:r>
              <a:rPr lang="en-US" baseline="0" dirty="0" err="1" smtClean="0"/>
              <a:t>Trunnel</a:t>
            </a:r>
            <a:r>
              <a:rPr lang="en-US" baseline="0" dirty="0" smtClean="0"/>
              <a:t> is IT director at Broad</a:t>
            </a:r>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t>11</a:t>
            </a:fld>
            <a:endParaRPr lang="en-US"/>
          </a:p>
        </p:txBody>
      </p:sp>
    </p:spTree>
    <p:extLst>
      <p:ext uri="{BB962C8B-B14F-4D97-AF65-F5344CB8AC3E}">
        <p14:creationId xmlns:p14="http://schemas.microsoft.com/office/powerpoint/2010/main" val="248170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spcBef>
                <a:spcPts val="425"/>
              </a:spcBef>
            </a:pPr>
            <a:r>
              <a:rPr lang="en-US">
                <a:solidFill>
                  <a:srgbClr val="000000"/>
                </a:solidFill>
                <a:latin typeface="Arial" charset="0"/>
                <a:cs typeface="Arial" charset="0"/>
                <a:sym typeface="Arial" charset="0"/>
              </a:rPr>
              <a:t>iPlant layer cake of resources and services.  </a:t>
            </a:r>
          </a:p>
          <a:p>
            <a:pPr>
              <a:spcBef>
                <a:spcPts val="425"/>
              </a:spcBef>
            </a:pPr>
            <a:r>
              <a:rPr lang="en-US">
                <a:solidFill>
                  <a:srgbClr val="000000"/>
                </a:solidFill>
                <a:latin typeface="Arial" charset="0"/>
                <a:cs typeface="Arial" charset="0"/>
                <a:sym typeface="Arial" charset="0"/>
              </a:rPr>
              <a:t>Bottom-&gt;Up: Hardware-&gt;low-services/middleware-&gt;APIs</a:t>
            </a: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362413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303123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115889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297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09043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957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7625627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3931" y="1640830"/>
            <a:ext cx="4058543" cy="521717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9631" y="1640830"/>
            <a:ext cx="4059659" cy="521717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2205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6410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9664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0999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422864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6638175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7198073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2396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50844"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331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80327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106495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17052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89486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40397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34277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15728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240233"/>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pic>
          <p:nvPicPr>
            <p:cNvPr id="1033" name="Picture 8"/>
            <p:cNvPicPr>
              <a:picLocks noChangeAspect="1" noChangeArrowheads="1"/>
            </p:cNvPicPr>
            <p:nvPr/>
          </p:nvPicPr>
          <p:blipFill>
            <a:blip r:embed="rId14"/>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5"/>
          <a:stretch>
            <a:fillRect/>
          </a:stretch>
        </p:blipFill>
        <p:spPr>
          <a:xfrm>
            <a:off x="7446900" y="6391893"/>
            <a:ext cx="1658418" cy="427619"/>
          </a:xfrm>
          <a:prstGeom prst="rect">
            <a:avLst/>
          </a:prstGeom>
        </p:spPr>
      </p:pic>
    </p:spTree>
    <p:extLst>
      <p:ext uri="{BB962C8B-B14F-4D97-AF65-F5344CB8AC3E}">
        <p14:creationId xmlns:p14="http://schemas.microsoft.com/office/powerpoint/2010/main" val="362111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7F5F7"/>
            </a:gs>
            <a:gs pos="100000">
              <a:srgbClr val="FFFFFF"/>
            </a:gs>
          </a:gsLst>
          <a:lin ang="5400000" scaled="1"/>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0" y="0"/>
            <a:ext cx="9144000" cy="1150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6788" tIns="26788" rIns="26788" bIns="26788" numCol="1" anchor="ctr" anchorCtr="0" compatLnSpc="1">
            <a:prstTxWarp prst="textNoShape">
              <a:avLst/>
            </a:prstTxWarp>
          </a:bodyPr>
          <a:lstStyle/>
          <a:p>
            <a:pPr lvl="0"/>
            <a:r>
              <a:rPr lang="en-US" smtClean="0">
                <a:sym typeface="Helvetica" charset="0"/>
              </a:rPr>
              <a:t>Click to edit Master title style</a:t>
            </a:r>
          </a:p>
        </p:txBody>
      </p:sp>
      <p:sp>
        <p:nvSpPr>
          <p:cNvPr id="2050" name="Rectangle 2"/>
          <p:cNvSpPr>
            <a:spLocks noGrp="1" noChangeArrowheads="1"/>
          </p:cNvSpPr>
          <p:nvPr>
            <p:ph type="body" idx="1"/>
          </p:nvPr>
        </p:nvSpPr>
        <p:spPr bwMode="auto">
          <a:xfrm>
            <a:off x="373931" y="1640830"/>
            <a:ext cx="8225358" cy="5217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6788" tIns="26788" rIns="26788" bIns="26788" numCol="1" anchor="t" anchorCtr="0" compatLnSpc="1">
            <a:prstTxWarp prst="textNoShape">
              <a:avLst/>
            </a:prstTxWarp>
          </a:bodyPr>
          <a:lstStyle/>
          <a:p>
            <a:pPr lvl="0"/>
            <a:r>
              <a:rPr lang="en-US" smtClean="0">
                <a:sym typeface="Helvetica" charset="0"/>
              </a:rPr>
              <a:t>Click to edit Master text styles</a:t>
            </a:r>
          </a:p>
          <a:p>
            <a:pPr lvl="1"/>
            <a:r>
              <a:rPr lang="en-US" smtClean="0">
                <a:sym typeface="Helvetica" charset="0"/>
              </a:rPr>
              <a:t>Second level</a:t>
            </a:r>
          </a:p>
          <a:p>
            <a:pPr lvl="2"/>
            <a:r>
              <a:rPr lang="en-US" smtClean="0">
                <a:sym typeface="Helvetica" charset="0"/>
              </a:rPr>
              <a:t>Third level</a:t>
            </a:r>
          </a:p>
          <a:p>
            <a:pPr lvl="3"/>
            <a:r>
              <a:rPr lang="en-US" smtClean="0">
                <a:sym typeface="Helvetica" charset="0"/>
              </a:rPr>
              <a:t>Fourth level</a:t>
            </a:r>
          </a:p>
          <a:p>
            <a:pPr lvl="4"/>
            <a:r>
              <a:rPr lang="en-US" smtClean="0">
                <a:sym typeface="Helvetica" charset="0"/>
              </a:rPr>
              <a:t>Fifth level</a:t>
            </a:r>
          </a:p>
        </p:txBody>
      </p:sp>
    </p:spTree>
    <p:extLst>
      <p:ext uri="{BB962C8B-B14F-4D97-AF65-F5344CB8AC3E}">
        <p14:creationId xmlns:p14="http://schemas.microsoft.com/office/powerpoint/2010/main" val="26355426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sldNum="0" hdr="0" ftr="0" dt="0"/>
  <p:txStyles>
    <p:titleStyle>
      <a:lvl1pPr algn="ctr" rtl="0" fontAlgn="base">
        <a:spcBef>
          <a:spcPct val="0"/>
        </a:spcBef>
        <a:spcAft>
          <a:spcPct val="0"/>
        </a:spcAft>
        <a:defRPr sz="3500">
          <a:solidFill>
            <a:srgbClr val="000080"/>
          </a:solidFill>
          <a:latin typeface="+mj-lt"/>
          <a:ea typeface="+mj-ea"/>
          <a:cs typeface="+mj-cs"/>
          <a:sym typeface="Helvetica" charset="0"/>
        </a:defRPr>
      </a:lvl1pPr>
      <a:lvl2pPr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2pPr>
      <a:lvl3pPr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3pPr>
      <a:lvl4pPr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4pPr>
      <a:lvl5pPr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5pPr>
      <a:lvl6pPr marL="321457"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6pPr>
      <a:lvl7pPr marL="642915"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7pPr>
      <a:lvl8pPr marL="964372"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8pPr>
      <a:lvl9pPr marL="1285829" algn="ctr" rtl="0" fontAlgn="base">
        <a:spcBef>
          <a:spcPct val="0"/>
        </a:spcBef>
        <a:spcAft>
          <a:spcPct val="0"/>
        </a:spcAft>
        <a:defRPr sz="3500">
          <a:solidFill>
            <a:srgbClr val="000080"/>
          </a:solidFill>
          <a:latin typeface="Helvetica" charset="0"/>
          <a:ea typeface="ヒラギノ角ゴ ProN W3" charset="0"/>
          <a:cs typeface="ヒラギノ角ゴ ProN W3" charset="0"/>
          <a:sym typeface="Helvetica" charset="0"/>
        </a:defRPr>
      </a:lvl9pPr>
    </p:titleStyle>
    <p:bodyStyle>
      <a:lvl1pPr marL="241093" indent="-241093" algn="l" rtl="0" fontAlgn="base">
        <a:spcBef>
          <a:spcPts val="773"/>
        </a:spcBef>
        <a:spcAft>
          <a:spcPct val="0"/>
        </a:spcAft>
        <a:buClr>
          <a:srgbClr val="000000"/>
        </a:buClr>
        <a:buSzPct val="100000"/>
        <a:buFont typeface="Times New Roman" charset="0"/>
        <a:buChar char="•"/>
        <a:defRPr sz="3100">
          <a:solidFill>
            <a:schemeClr val="tx1"/>
          </a:solidFill>
          <a:latin typeface="+mn-lt"/>
          <a:ea typeface="+mn-ea"/>
          <a:cs typeface="+mn-cs"/>
          <a:sym typeface="Helvetica" charset="0"/>
        </a:defRPr>
      </a:lvl1pPr>
      <a:lvl2pPr marL="495580" indent="-200911" algn="l" rtl="0" fontAlgn="base">
        <a:spcBef>
          <a:spcPts val="703"/>
        </a:spcBef>
        <a:spcAft>
          <a:spcPct val="0"/>
        </a:spcAft>
        <a:buClr>
          <a:srgbClr val="000000"/>
        </a:buClr>
        <a:buSzPct val="100000"/>
        <a:buFont typeface="Helvetica" charset="0"/>
        <a:buChar char="•"/>
        <a:defRPr sz="2700">
          <a:solidFill>
            <a:schemeClr val="tx1"/>
          </a:solidFill>
          <a:latin typeface="+mn-lt"/>
          <a:ea typeface="+mn-ea"/>
          <a:cs typeface="+mn-cs"/>
          <a:sym typeface="Helvetica" charset="0"/>
        </a:defRPr>
      </a:lvl2pPr>
      <a:lvl3pPr marL="884008" algn="l" rtl="0" fontAlgn="base">
        <a:spcBef>
          <a:spcPts val="633"/>
        </a:spcBef>
        <a:spcAft>
          <a:spcPct val="0"/>
        </a:spcAft>
        <a:buClr>
          <a:srgbClr val="000000"/>
        </a:buClr>
        <a:buSzPct val="100000"/>
        <a:buFont typeface="Helvetica" charset="0"/>
        <a:defRPr sz="2400">
          <a:solidFill>
            <a:schemeClr val="tx1"/>
          </a:solidFill>
          <a:latin typeface="+mn-lt"/>
          <a:ea typeface="+mn-ea"/>
          <a:cs typeface="+mn-cs"/>
          <a:sym typeface="Helvetica" charset="0"/>
        </a:defRPr>
      </a:lvl3pPr>
      <a:lvl4pPr marL="1348335" algn="l" rtl="0" fontAlgn="base">
        <a:spcBef>
          <a:spcPts val="492"/>
        </a:spcBef>
        <a:spcAft>
          <a:spcPct val="0"/>
        </a:spcAft>
        <a:buClr>
          <a:srgbClr val="000000"/>
        </a:buClr>
        <a:buSzPct val="100000"/>
        <a:buFont typeface="Helvetica" charset="0"/>
        <a:defRPr sz="2000">
          <a:solidFill>
            <a:schemeClr val="tx1"/>
          </a:solidFill>
          <a:latin typeface="+mn-lt"/>
          <a:ea typeface="+mn-ea"/>
          <a:cs typeface="+mn-cs"/>
          <a:sym typeface="Helvetica" charset="0"/>
        </a:defRPr>
      </a:lvl4pPr>
      <a:lvl5pPr marL="1803733" algn="l" rtl="0" fontAlgn="base">
        <a:spcBef>
          <a:spcPts val="492"/>
        </a:spcBef>
        <a:spcAft>
          <a:spcPct val="0"/>
        </a:spcAft>
        <a:buClr>
          <a:srgbClr val="000000"/>
        </a:buClr>
        <a:buSzPct val="100000"/>
        <a:buFont typeface="Helvetica" charset="0"/>
        <a:defRPr sz="2000">
          <a:solidFill>
            <a:schemeClr val="tx1"/>
          </a:solidFill>
          <a:latin typeface="+mn-lt"/>
          <a:ea typeface="+mn-ea"/>
          <a:cs typeface="+mn-cs"/>
          <a:sym typeface="Helvetica" charset="0"/>
        </a:defRPr>
      </a:lvl5pPr>
      <a:lvl6pPr marL="2125190" algn="l" rtl="0" fontAlgn="base">
        <a:spcBef>
          <a:spcPts val="492"/>
        </a:spcBef>
        <a:spcAft>
          <a:spcPct val="0"/>
        </a:spcAft>
        <a:buClr>
          <a:srgbClr val="000000"/>
        </a:buClr>
        <a:buSzPct val="100000"/>
        <a:buFont typeface="Helvetica" charset="0"/>
        <a:defRPr sz="2000">
          <a:solidFill>
            <a:schemeClr val="tx1"/>
          </a:solidFill>
          <a:latin typeface="+mn-lt"/>
          <a:ea typeface="+mn-ea"/>
          <a:cs typeface="+mn-cs"/>
          <a:sym typeface="Helvetica" charset="0"/>
        </a:defRPr>
      </a:lvl6pPr>
      <a:lvl7pPr marL="2446647" algn="l" rtl="0" fontAlgn="base">
        <a:spcBef>
          <a:spcPts val="492"/>
        </a:spcBef>
        <a:spcAft>
          <a:spcPct val="0"/>
        </a:spcAft>
        <a:buClr>
          <a:srgbClr val="000000"/>
        </a:buClr>
        <a:buSzPct val="100000"/>
        <a:buFont typeface="Helvetica" charset="0"/>
        <a:defRPr sz="2000">
          <a:solidFill>
            <a:schemeClr val="tx1"/>
          </a:solidFill>
          <a:latin typeface="+mn-lt"/>
          <a:ea typeface="+mn-ea"/>
          <a:cs typeface="+mn-cs"/>
          <a:sym typeface="Helvetica" charset="0"/>
        </a:defRPr>
      </a:lvl7pPr>
      <a:lvl8pPr marL="2768105" algn="l" rtl="0" fontAlgn="base">
        <a:spcBef>
          <a:spcPts val="492"/>
        </a:spcBef>
        <a:spcAft>
          <a:spcPct val="0"/>
        </a:spcAft>
        <a:buClr>
          <a:srgbClr val="000000"/>
        </a:buClr>
        <a:buSzPct val="100000"/>
        <a:buFont typeface="Helvetica" charset="0"/>
        <a:defRPr sz="2000">
          <a:solidFill>
            <a:schemeClr val="tx1"/>
          </a:solidFill>
          <a:latin typeface="+mn-lt"/>
          <a:ea typeface="+mn-ea"/>
          <a:cs typeface="+mn-cs"/>
          <a:sym typeface="Helvetica" charset="0"/>
        </a:defRPr>
      </a:lvl8pPr>
      <a:lvl9pPr marL="3089562" algn="l" rtl="0" fontAlgn="base">
        <a:spcBef>
          <a:spcPts val="492"/>
        </a:spcBef>
        <a:spcAft>
          <a:spcPct val="0"/>
        </a:spcAft>
        <a:buClr>
          <a:srgbClr val="000000"/>
        </a:buClr>
        <a:buSzPct val="100000"/>
        <a:buFont typeface="Helvetica" charset="0"/>
        <a:defRPr sz="2000">
          <a:solidFill>
            <a:schemeClr val="tx1"/>
          </a:solidFill>
          <a:latin typeface="+mn-lt"/>
          <a:ea typeface="+mn-ea"/>
          <a:cs typeface="+mn-cs"/>
          <a:sym typeface="Helvetica"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2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74370"/>
            <a:ext cx="6340197" cy="1323439"/>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en-US" sz="4000" b="1" dirty="0" smtClean="0">
                <a:solidFill>
                  <a:srgbClr val="055C6B"/>
                </a:solidFill>
                <a:latin typeface="Calibri" pitchFamily="34" charset="0"/>
                <a:cs typeface="Calibri" pitchFamily="34" charset="0"/>
              </a:rPr>
              <a:t>iPlant Collaborative </a:t>
            </a:r>
          </a:p>
          <a:p>
            <a:pPr algn="ctr"/>
            <a:r>
              <a:rPr lang="en-US" sz="4000" b="1" dirty="0" smtClean="0">
                <a:solidFill>
                  <a:srgbClr val="055C6B"/>
                </a:solidFill>
                <a:latin typeface="Calibri" pitchFamily="34" charset="0"/>
                <a:cs typeface="Calibri" pitchFamily="34" charset="0"/>
              </a:rPr>
              <a:t>Tools and Services Workshop</a:t>
            </a:r>
            <a:endParaRPr lang="en-US" sz="4000" b="1" dirty="0">
              <a:solidFill>
                <a:srgbClr val="055C6B"/>
              </a:solidFill>
              <a:latin typeface="Calibri" pitchFamily="34" charset="0"/>
              <a:cs typeface="Calibri" pitchFamily="34"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434" l="1895" r="100000">
                        <a14:foregroundMark x1="20842" y1="14318" x2="20842" y2="14318"/>
                        <a14:foregroundMark x1="18526" y1="31767" x2="18526" y2="31767"/>
                        <a14:foregroundMark x1="21895" y1="51678" x2="21895" y2="51678"/>
                        <a14:foregroundMark x1="46947" y1="25503" x2="46947" y2="25503"/>
                        <a14:foregroundMark x1="63789" y1="21029" x2="63789" y2="21029"/>
                        <a14:foregroundMark x1="85684" y1="39150" x2="85684" y2="39150"/>
                        <a14:foregroundMark x1="65895" y1="57271" x2="65895" y2="57271"/>
                        <a14:foregroundMark x1="58526" y1="79418" x2="58526" y2="79418"/>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236923" y="3028950"/>
            <a:ext cx="2935277" cy="2762250"/>
          </a:xfrm>
          <a:prstGeom prst="rect">
            <a:avLst/>
          </a:prstGeom>
          <a:ln>
            <a:noFill/>
          </a:ln>
          <a:effectLst>
            <a:outerShdw blurRad="292100" dist="139700" dir="2700000" algn="tl" rotWithShape="0">
              <a:srgbClr val="333333">
                <a:alpha val="65000"/>
              </a:srgbClr>
            </a:outerShdw>
          </a:effectLst>
        </p:spPr>
      </p:pic>
      <p:sp>
        <p:nvSpPr>
          <p:cNvPr id="7" name="PB"/>
          <p:cNvSpPr/>
          <p:nvPr/>
        </p:nvSpPr>
        <p:spPr bwMode="auto">
          <a:xfrm>
            <a:off x="0" y="6705600"/>
            <a:ext cx="338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 name="TextBox 1"/>
          <p:cNvSpPr txBox="1"/>
          <p:nvPr/>
        </p:nvSpPr>
        <p:spPr>
          <a:xfrm>
            <a:off x="685800" y="2129135"/>
            <a:ext cx="78486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University of Wisconsin – Madison; August 20-21, 2012</a:t>
            </a:r>
            <a:endParaRPr lang="en-US" sz="2400" b="1" dirty="0">
              <a:latin typeface="Calibri" pitchFamily="34" charset="0"/>
              <a:cs typeface="Calibri" pitchFamily="34" charset="0"/>
            </a:endParaRPr>
          </a:p>
        </p:txBody>
      </p:sp>
    </p:spTree>
    <p:extLst>
      <p:ext uri="{BB962C8B-B14F-4D97-AF65-F5344CB8AC3E}">
        <p14:creationId xmlns:p14="http://schemas.microsoft.com/office/powerpoint/2010/main" val="195791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592" y="228600"/>
            <a:ext cx="6240490"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Cyberinfrastructure for the Plant Sciences</a:t>
            </a:r>
            <a:endParaRPr lang="en-US" sz="2800" dirty="0">
              <a:latin typeface="Calibri" pitchFamily="34" charset="0"/>
              <a:cs typeface="Calibri" pitchFamily="34" charset="0"/>
            </a:endParaRPr>
          </a:p>
        </p:txBody>
      </p:sp>
      <p:sp>
        <p:nvSpPr>
          <p:cNvPr id="4" name="TextBox 3"/>
          <p:cNvSpPr txBox="1"/>
          <p:nvPr/>
        </p:nvSpPr>
        <p:spPr>
          <a:xfrm>
            <a:off x="228600" y="1676400"/>
            <a:ext cx="8763000" cy="4431983"/>
          </a:xfrm>
          <a:prstGeom prst="rect">
            <a:avLst/>
          </a:prstGeom>
          <a:noFill/>
        </p:spPr>
        <p:txBody>
          <a:bodyPr wrap="square" rtlCol="0">
            <a:spAutoFit/>
          </a:bodyPr>
          <a:lstStyle/>
          <a:p>
            <a:pPr marL="457200" indent="-457200">
              <a:buFont typeface="Arial" pitchFamily="34" charset="0"/>
              <a:buChar char="•"/>
            </a:pPr>
            <a:r>
              <a:rPr lang="en-US" sz="2400" dirty="0">
                <a:latin typeface="Calibri" pitchFamily="34" charset="0"/>
                <a:cs typeface="Calibri" pitchFamily="34" charset="0"/>
              </a:rPr>
              <a:t>The iPlant CI is designed as infrastructure. </a:t>
            </a:r>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pPr marL="457200" indent="-457200">
              <a:buFont typeface="Arial" pitchFamily="34" charset="0"/>
              <a:buChar char="•"/>
            </a:pPr>
            <a:r>
              <a:rPr lang="en-US" sz="2400" dirty="0" smtClean="0">
                <a:latin typeface="Calibri" pitchFamily="34" charset="0"/>
                <a:cs typeface="Calibri" pitchFamily="34" charset="0"/>
              </a:rPr>
              <a:t>This </a:t>
            </a:r>
            <a:r>
              <a:rPr lang="en-US" sz="2400" dirty="0">
                <a:latin typeface="Calibri" pitchFamily="34" charset="0"/>
                <a:cs typeface="Calibri" pitchFamily="34" charset="0"/>
              </a:rPr>
              <a:t>means it is a platform upon which other projects can build</a:t>
            </a:r>
            <a:r>
              <a:rPr lang="en-US" sz="2400" dirty="0" smtClean="0">
                <a:latin typeface="Calibri" pitchFamily="34" charset="0"/>
                <a:cs typeface="Calibri" pitchFamily="34" charset="0"/>
              </a:rPr>
              <a:t>.</a:t>
            </a:r>
          </a:p>
          <a:p>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a:p>
            <a:pPr marL="457200" indent="-457200">
              <a:buFont typeface="Arial" pitchFamily="34" charset="0"/>
              <a:buChar char="•"/>
            </a:pPr>
            <a:r>
              <a:rPr lang="en-US" sz="2400" dirty="0">
                <a:latin typeface="Calibri" pitchFamily="34" charset="0"/>
                <a:cs typeface="Calibri" pitchFamily="34" charset="0"/>
              </a:rPr>
              <a:t>Use of the iPlant infrastructure can take one of several forms</a:t>
            </a:r>
            <a:r>
              <a:rPr lang="en-US" sz="2400" dirty="0" smtClean="0">
                <a:latin typeface="Calibri" pitchFamily="34" charset="0"/>
                <a:cs typeface="Calibri" pitchFamily="34" charset="0"/>
              </a:rPr>
              <a:t>:</a:t>
            </a:r>
          </a:p>
          <a:p>
            <a:endParaRPr lang="en-US" sz="2400" dirty="0">
              <a:latin typeface="Calibri" pitchFamily="34" charset="0"/>
              <a:cs typeface="Calibri" pitchFamily="34" charset="0"/>
            </a:endParaRPr>
          </a:p>
          <a:p>
            <a:pPr marL="1371600" lvl="2" indent="-457200">
              <a:buFont typeface="Wingdings" pitchFamily="2" charset="2"/>
              <a:buChar char="ü"/>
            </a:pPr>
            <a:r>
              <a:rPr lang="en-US" sz="2400" dirty="0">
                <a:latin typeface="Calibri" pitchFamily="34" charset="0"/>
                <a:cs typeface="Calibri" pitchFamily="34" charset="0"/>
              </a:rPr>
              <a:t>Storage</a:t>
            </a:r>
          </a:p>
          <a:p>
            <a:pPr marL="1371600" lvl="2" indent="-457200">
              <a:buFont typeface="Wingdings" pitchFamily="2" charset="2"/>
              <a:buChar char="ü"/>
            </a:pPr>
            <a:r>
              <a:rPr lang="en-US" sz="2400" dirty="0">
                <a:latin typeface="Calibri" pitchFamily="34" charset="0"/>
                <a:cs typeface="Calibri" pitchFamily="34" charset="0"/>
              </a:rPr>
              <a:t>Computation</a:t>
            </a:r>
          </a:p>
          <a:p>
            <a:pPr marL="1371600" lvl="2" indent="-457200">
              <a:buFont typeface="Wingdings" pitchFamily="2" charset="2"/>
              <a:buChar char="ü"/>
            </a:pPr>
            <a:r>
              <a:rPr lang="en-US" sz="2400" dirty="0">
                <a:latin typeface="Calibri" pitchFamily="34" charset="0"/>
                <a:cs typeface="Calibri" pitchFamily="34" charset="0"/>
              </a:rPr>
              <a:t>Hosting</a:t>
            </a:r>
          </a:p>
          <a:p>
            <a:pPr marL="1371600" lvl="2" indent="-457200">
              <a:buFont typeface="Wingdings" pitchFamily="2" charset="2"/>
              <a:buChar char="ü"/>
            </a:pPr>
            <a:r>
              <a:rPr lang="en-US" sz="2400" dirty="0">
                <a:latin typeface="Calibri" pitchFamily="34" charset="0"/>
                <a:cs typeface="Calibri" pitchFamily="34" charset="0"/>
              </a:rPr>
              <a:t>Web Services</a:t>
            </a:r>
          </a:p>
          <a:p>
            <a:pPr marL="1371600" lvl="2" indent="-457200">
              <a:buFont typeface="Wingdings" pitchFamily="2" charset="2"/>
              <a:buChar char="ü"/>
            </a:pPr>
            <a:r>
              <a:rPr lang="en-US" sz="2400" dirty="0">
                <a:latin typeface="Calibri" pitchFamily="34" charset="0"/>
                <a:cs typeface="Calibri" pitchFamily="34" charset="0"/>
              </a:rPr>
              <a:t>Scalability</a:t>
            </a:r>
          </a:p>
          <a:p>
            <a:endParaRPr lang="en-US" dirty="0"/>
          </a:p>
        </p:txBody>
      </p:sp>
      <p:sp>
        <p:nvSpPr>
          <p:cNvPr id="6" name="PB"/>
          <p:cNvSpPr/>
          <p:nvPr/>
        </p:nvSpPr>
        <p:spPr bwMode="auto">
          <a:xfrm>
            <a:off x="0" y="6705600"/>
            <a:ext cx="3386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87805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493837"/>
            <a:ext cx="8224838" cy="4525963"/>
          </a:xfrm>
        </p:spPr>
        <p:txBody>
          <a:bodyPr/>
          <a:lstStyle/>
          <a:p>
            <a:r>
              <a:rPr lang="en-US" sz="2400" dirty="0" smtClean="0">
                <a:latin typeface="Calibri" pitchFamily="34" charset="0"/>
                <a:cs typeface="Calibri" pitchFamily="34" charset="0"/>
              </a:rPr>
              <a:t>For a challenge as broad as “plant science,” focus on specific applications/tools is a moving target, and never enough.</a:t>
            </a:r>
          </a:p>
          <a:p>
            <a:pPr marL="0" indent="0">
              <a:buNone/>
            </a:pP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Most important to build a *platform* that can support diverse and constantly evolving needs.  “</a:t>
            </a:r>
            <a:r>
              <a:rPr lang="en-US" sz="2400" dirty="0" err="1" smtClean="0">
                <a:latin typeface="Calibri" pitchFamily="34" charset="0"/>
                <a:cs typeface="Calibri" pitchFamily="34" charset="0"/>
              </a:rPr>
              <a:t>Cyberinfrastructure</a:t>
            </a:r>
            <a:r>
              <a:rPr lang="en-US" sz="2400" dirty="0" smtClean="0">
                <a:latin typeface="Calibri" pitchFamily="34" charset="0"/>
                <a:cs typeface="Calibri" pitchFamily="34" charset="0"/>
              </a:rPr>
              <a:t>” is, in fact, infrastructure. The platform </a:t>
            </a:r>
            <a:r>
              <a:rPr lang="en-US" sz="2400" dirty="0" smtClean="0">
                <a:latin typeface="Calibri" pitchFamily="34" charset="0"/>
                <a:cs typeface="Calibri" pitchFamily="34" charset="0"/>
              </a:rPr>
              <a:t>can </a:t>
            </a:r>
            <a:r>
              <a:rPr lang="en-US" sz="2400" dirty="0" smtClean="0">
                <a:latin typeface="Calibri" pitchFamily="34" charset="0"/>
                <a:cs typeface="Calibri" pitchFamily="34" charset="0"/>
              </a:rPr>
              <a:t>lift all the apps, not select winners and losers. </a:t>
            </a:r>
          </a:p>
          <a:p>
            <a:pPr marL="0" indent="0">
              <a:buNone/>
            </a:pPr>
            <a:endParaRPr lang="en-US" sz="2800" dirty="0"/>
          </a:p>
          <a:p>
            <a:pPr marL="0" indent="0" algn="ctr">
              <a:buNone/>
            </a:pPr>
            <a:r>
              <a:rPr lang="en-US" sz="2400" dirty="0" smtClean="0">
                <a:latin typeface="Calibri" pitchFamily="34" charset="0"/>
                <a:cs typeface="Calibri" pitchFamily="34" charset="0"/>
              </a:rPr>
              <a:t>“</a:t>
            </a:r>
            <a:r>
              <a:rPr lang="en-US" sz="2400" i="1" dirty="0" smtClean="0">
                <a:latin typeface="Calibri" pitchFamily="34" charset="0"/>
                <a:cs typeface="Calibri" pitchFamily="34" charset="0"/>
              </a:rPr>
              <a:t>The useful lifetime of our analysis tool chains is now 6 months”</a:t>
            </a:r>
          </a:p>
          <a:p>
            <a:pPr marL="0" indent="0" algn="ctr">
              <a:buNone/>
            </a:pPr>
            <a:r>
              <a:rPr lang="en-US" sz="2400" i="1" dirty="0" smtClean="0">
                <a:latin typeface="Calibri" pitchFamily="34" charset="0"/>
                <a:cs typeface="Calibri" pitchFamily="34" charset="0"/>
              </a:rPr>
              <a:t>-Matthew </a:t>
            </a:r>
            <a:r>
              <a:rPr lang="en-US" sz="2400" i="1" dirty="0" err="1" smtClean="0">
                <a:latin typeface="Calibri" pitchFamily="34" charset="0"/>
                <a:cs typeface="Calibri" pitchFamily="34" charset="0"/>
              </a:rPr>
              <a:t>Trunnel</a:t>
            </a:r>
            <a:r>
              <a:rPr lang="en-US" sz="2400" i="1" dirty="0" smtClean="0">
                <a:latin typeface="Calibri" pitchFamily="34" charset="0"/>
                <a:cs typeface="Calibri" pitchFamily="34" charset="0"/>
              </a:rPr>
              <a:t>,  Broad Institute </a:t>
            </a:r>
            <a:endParaRPr lang="en-US" sz="2400" dirty="0" smtClean="0">
              <a:latin typeface="Calibri" pitchFamily="34" charset="0"/>
              <a:cs typeface="Calibri" pitchFamily="34" charset="0"/>
            </a:endParaRPr>
          </a:p>
        </p:txBody>
      </p:sp>
      <p:sp>
        <p:nvSpPr>
          <p:cNvPr id="6" name="TextBox 5"/>
          <p:cNvSpPr txBox="1"/>
          <p:nvPr/>
        </p:nvSpPr>
        <p:spPr>
          <a:xfrm>
            <a:off x="1436592" y="228600"/>
            <a:ext cx="6240490"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Cyberinfrastructure for the Plant Sciences</a:t>
            </a:r>
            <a:endParaRPr lang="en-US" sz="2800" dirty="0">
              <a:latin typeface="Calibri" pitchFamily="34" charset="0"/>
              <a:cs typeface="Calibri" pitchFamily="34" charset="0"/>
            </a:endParaRPr>
          </a:p>
        </p:txBody>
      </p:sp>
      <p:sp>
        <p:nvSpPr>
          <p:cNvPr id="5" name="PB"/>
          <p:cNvSpPr/>
          <p:nvPr/>
        </p:nvSpPr>
        <p:spPr bwMode="auto">
          <a:xfrm>
            <a:off x="0" y="6705600"/>
            <a:ext cx="3725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08573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930" y="2027237"/>
            <a:ext cx="4980870" cy="4525963"/>
          </a:xfrm>
        </p:spPr>
        <p:txBody>
          <a:bodyPr/>
          <a:lstStyle/>
          <a:p>
            <a:pPr marL="0" indent="0" algn="ctr">
              <a:buNone/>
            </a:pPr>
            <a:r>
              <a:rPr lang="en-US" sz="2400" dirty="0" smtClean="0">
                <a:latin typeface="Calibri" pitchFamily="34" charset="0"/>
                <a:cs typeface="Calibri" pitchFamily="34" charset="0"/>
              </a:rPr>
              <a:t>We have designed iPlant to be consistent with the pillars of CIF21</a:t>
            </a:r>
          </a:p>
          <a:p>
            <a:pPr marL="0" indent="0">
              <a:buNone/>
            </a:pPr>
            <a:endParaRPr lang="en-US" sz="2400" dirty="0" smtClean="0">
              <a:latin typeface="Calibri" pitchFamily="34" charset="0"/>
              <a:cs typeface="Calibri" pitchFamily="34" charset="0"/>
            </a:endParaRPr>
          </a:p>
          <a:p>
            <a:pPr lvl="1">
              <a:buFont typeface="Wingdings" pitchFamily="2" charset="2"/>
              <a:buChar char="ü"/>
            </a:pPr>
            <a:r>
              <a:rPr lang="en-US" sz="2400" dirty="0" smtClean="0">
                <a:latin typeface="Calibri" pitchFamily="34" charset="0"/>
                <a:cs typeface="Calibri" pitchFamily="34" charset="0"/>
              </a:rPr>
              <a:t>High Performance Computing</a:t>
            </a:r>
          </a:p>
          <a:p>
            <a:pPr lvl="1">
              <a:buFont typeface="Wingdings" pitchFamily="2" charset="2"/>
              <a:buChar char="ü"/>
            </a:pPr>
            <a:r>
              <a:rPr lang="en-US" sz="2400" dirty="0" smtClean="0">
                <a:latin typeface="Calibri" pitchFamily="34" charset="0"/>
                <a:cs typeface="Calibri" pitchFamily="34" charset="0"/>
              </a:rPr>
              <a:t>Data and Data Analysis</a:t>
            </a:r>
          </a:p>
          <a:p>
            <a:pPr lvl="1">
              <a:buFont typeface="Wingdings" pitchFamily="2" charset="2"/>
              <a:buChar char="ü"/>
            </a:pPr>
            <a:r>
              <a:rPr lang="en-US" sz="2400" dirty="0" smtClean="0">
                <a:latin typeface="Calibri" pitchFamily="34" charset="0"/>
                <a:cs typeface="Calibri" pitchFamily="34" charset="0"/>
              </a:rPr>
              <a:t>Virtual Organization</a:t>
            </a:r>
          </a:p>
          <a:p>
            <a:pPr lvl="1">
              <a:buFont typeface="Wingdings" pitchFamily="2" charset="2"/>
              <a:buChar char="ü"/>
            </a:pPr>
            <a:r>
              <a:rPr lang="en-US" sz="2400" dirty="0" smtClean="0">
                <a:latin typeface="Calibri" pitchFamily="34" charset="0"/>
                <a:cs typeface="Calibri" pitchFamily="34" charset="0"/>
              </a:rPr>
              <a:t>Learning and Workforce</a:t>
            </a:r>
          </a:p>
        </p:txBody>
      </p:sp>
      <p:pic>
        <p:nvPicPr>
          <p:cNvPr id="5" name="Picture 5"/>
          <p:cNvPicPr>
            <a:picLocks noChangeAspect="1"/>
          </p:cNvPicPr>
          <p:nvPr/>
        </p:nvPicPr>
        <p:blipFill>
          <a:blip r:embed="rId2"/>
          <a:srcRect/>
          <a:stretch>
            <a:fillRect/>
          </a:stretch>
        </p:blipFill>
        <p:spPr bwMode="auto">
          <a:xfrm>
            <a:off x="5439508" y="1563356"/>
            <a:ext cx="3345292" cy="445202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82116" y="228600"/>
            <a:ext cx="4749442"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Cyberinfrastructure Philosophy</a:t>
            </a:r>
            <a:endParaRPr lang="en-US" sz="2800" dirty="0">
              <a:latin typeface="Calibri" pitchFamily="34" charset="0"/>
              <a:cs typeface="Calibri" pitchFamily="34" charset="0"/>
            </a:endParaRPr>
          </a:p>
        </p:txBody>
      </p:sp>
      <p:sp>
        <p:nvSpPr>
          <p:cNvPr id="6" name="PB"/>
          <p:cNvSpPr/>
          <p:nvPr/>
        </p:nvSpPr>
        <p:spPr bwMode="auto">
          <a:xfrm>
            <a:off x="0" y="6705600"/>
            <a:ext cx="4064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17347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oup 3"/>
          <p:cNvGrpSpPr>
            <a:grpSpLocks/>
          </p:cNvGrpSpPr>
          <p:nvPr/>
        </p:nvGrpSpPr>
        <p:grpSpPr bwMode="auto">
          <a:xfrm>
            <a:off x="0" y="6448127"/>
            <a:ext cx="645170" cy="638473"/>
            <a:chOff x="0" y="0"/>
            <a:chExt cx="578" cy="571"/>
          </a:xfrm>
        </p:grpSpPr>
        <p:sp>
          <p:nvSpPr>
            <p:cNvPr id="32769" name="Oval 1"/>
            <p:cNvSpPr>
              <a:spLocks/>
            </p:cNvSpPr>
            <p:nvPr/>
          </p:nvSpPr>
          <p:spPr bwMode="auto">
            <a:xfrm>
              <a:off x="167" y="192"/>
              <a:ext cx="225" cy="220"/>
            </a:xfrm>
            <a:prstGeom prst="ellipse">
              <a:avLst/>
            </a:prstGeom>
            <a:solidFill>
              <a:schemeClr val="accent1"/>
            </a:solidFill>
            <a:ln w="12600" cap="flat">
              <a:solidFill>
                <a:srgbClr val="FFC000"/>
              </a:solidFill>
              <a:prstDash val="solid"/>
              <a:miter lim="800000"/>
              <a:headEnd type="none" w="med" len="med"/>
              <a:tailEnd type="none" w="med" len="med"/>
            </a:ln>
          </p:spPr>
          <p:txBody>
            <a:bodyPr lIns="0" tIns="0" rIns="0" bIns="0"/>
            <a:lstStyle/>
            <a:p>
              <a:endParaRPr lang="en-US"/>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8"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307" y="1514326"/>
            <a:ext cx="5272552" cy="4797918"/>
          </a:xfrm>
          <a:prstGeom prst="rect">
            <a:avLst/>
          </a:prstGeom>
          <a:noFill/>
          <a:ln>
            <a:noFill/>
          </a:ln>
          <a:effectLst>
            <a:outerShdw blurRad="292100" dist="139699" dir="2700000" algn="ctr" rotWithShape="0">
              <a:schemeClr val="bg2">
                <a:alpha val="6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774" name="Rectangle 6"/>
          <p:cNvSpPr>
            <a:spLocks/>
          </p:cNvSpPr>
          <p:nvPr/>
        </p:nvSpPr>
        <p:spPr bwMode="auto">
          <a:xfrm>
            <a:off x="7333339" y="1884908"/>
            <a:ext cx="8097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ctr"/>
            <a:r>
              <a:rPr lang="en-US" sz="2800" dirty="0">
                <a:latin typeface="Calibri" pitchFamily="34" charset="0"/>
                <a:cs typeface="Calibri" pitchFamily="34" charset="0"/>
                <a:sym typeface="Arial" charset="0"/>
              </a:rPr>
              <a:t>End</a:t>
            </a:r>
          </a:p>
          <a:p>
            <a:pPr algn="ctr"/>
            <a:r>
              <a:rPr lang="en-US" sz="2800" dirty="0">
                <a:latin typeface="Calibri" pitchFamily="34" charset="0"/>
                <a:cs typeface="Calibri" pitchFamily="34" charset="0"/>
                <a:sym typeface="Arial" charset="0"/>
              </a:rPr>
              <a:t>Users</a:t>
            </a:r>
          </a:p>
        </p:txBody>
      </p:sp>
      <p:sp>
        <p:nvSpPr>
          <p:cNvPr id="32775" name="Rectangle 7"/>
          <p:cNvSpPr>
            <a:spLocks/>
          </p:cNvSpPr>
          <p:nvPr/>
        </p:nvSpPr>
        <p:spPr bwMode="auto">
          <a:xfrm>
            <a:off x="6703021" y="3926573"/>
            <a:ext cx="216277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ctr"/>
            <a:r>
              <a:rPr lang="en-US" sz="2800" dirty="0">
                <a:latin typeface="Calibri" pitchFamily="34" charset="0"/>
                <a:cs typeface="Calibri" pitchFamily="34" charset="0"/>
                <a:sym typeface="Arial" charset="0"/>
              </a:rPr>
              <a:t>Computational</a:t>
            </a:r>
            <a:endParaRPr lang="en-US" sz="2400" dirty="0">
              <a:latin typeface="Calibri" pitchFamily="34" charset="0"/>
              <a:cs typeface="Calibri" pitchFamily="34" charset="0"/>
              <a:sym typeface="Arial" charset="0"/>
            </a:endParaRPr>
          </a:p>
          <a:p>
            <a:pPr algn="ctr"/>
            <a:r>
              <a:rPr lang="en-US" sz="2400" dirty="0">
                <a:latin typeface="Calibri" pitchFamily="34" charset="0"/>
                <a:cs typeface="Calibri" pitchFamily="34" charset="0"/>
                <a:sym typeface="Arial" charset="0"/>
              </a:rPr>
              <a:t>Users</a:t>
            </a:r>
          </a:p>
        </p:txBody>
      </p:sp>
      <p:sp>
        <p:nvSpPr>
          <p:cNvPr id="32778" name="Rectangle 10"/>
          <p:cNvSpPr>
            <a:spLocks/>
          </p:cNvSpPr>
          <p:nvPr/>
        </p:nvSpPr>
        <p:spPr bwMode="auto">
          <a:xfrm>
            <a:off x="5638800" y="3886200"/>
            <a:ext cx="557845" cy="307777"/>
          </a:xfrm>
          <a:prstGeom prst="rect">
            <a:avLst/>
          </a:pr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algn="ctr"/>
            <a:r>
              <a:rPr lang="en-US" sz="1000" b="1" dirty="0" err="1" smtClean="0">
                <a:latin typeface="Vrinda" pitchFamily="34" charset="0"/>
                <a:ea typeface="Arial Unicode MS" pitchFamily="34" charset="-128"/>
                <a:cs typeface="Vrinda" pitchFamily="34" charset="0"/>
                <a:sym typeface="Arial" charset="0"/>
              </a:rPr>
              <a:t>Teragrid</a:t>
            </a:r>
            <a:endParaRPr lang="en-US" sz="1000" b="1" dirty="0" smtClean="0">
              <a:latin typeface="Vrinda" pitchFamily="34" charset="0"/>
              <a:ea typeface="Arial Unicode MS" pitchFamily="34" charset="-128"/>
              <a:cs typeface="Vrinda" pitchFamily="34" charset="0"/>
              <a:sym typeface="Arial" charset="0"/>
            </a:endParaRPr>
          </a:p>
          <a:p>
            <a:pPr algn="ctr"/>
            <a:r>
              <a:rPr lang="en-US" sz="1000" b="1" dirty="0" smtClean="0">
                <a:latin typeface="Vrinda" pitchFamily="34" charset="0"/>
                <a:ea typeface="Arial Unicode MS" pitchFamily="34" charset="-128"/>
                <a:cs typeface="Vrinda" pitchFamily="34" charset="0"/>
                <a:sym typeface="Arial" charset="0"/>
              </a:rPr>
              <a:t>XSEDE</a:t>
            </a:r>
            <a:endParaRPr lang="en-US" sz="1000" b="1" dirty="0">
              <a:latin typeface="Vrinda" pitchFamily="34" charset="0"/>
              <a:ea typeface="Arial Unicode MS" pitchFamily="34" charset="-128"/>
              <a:cs typeface="Vrinda" pitchFamily="34" charset="0"/>
              <a:sym typeface="Arial" charset="0"/>
            </a:endParaRPr>
          </a:p>
        </p:txBody>
      </p:sp>
      <p:sp>
        <p:nvSpPr>
          <p:cNvPr id="16" name="TextBox 15"/>
          <p:cNvSpPr txBox="1"/>
          <p:nvPr/>
        </p:nvSpPr>
        <p:spPr>
          <a:xfrm>
            <a:off x="1436592" y="228600"/>
            <a:ext cx="6240490"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Cyberinfrastructure for the Plant Sciences</a:t>
            </a:r>
            <a:endParaRPr lang="en-US" sz="2800" dirty="0">
              <a:latin typeface="Calibri" pitchFamily="34" charset="0"/>
              <a:cs typeface="Calibri" pitchFamily="34" charset="0"/>
            </a:endParaRPr>
          </a:p>
        </p:txBody>
      </p:sp>
      <p:sp>
        <p:nvSpPr>
          <p:cNvPr id="4" name="PB"/>
          <p:cNvSpPr/>
          <p:nvPr/>
        </p:nvSpPr>
        <p:spPr bwMode="auto">
          <a:xfrm>
            <a:off x="0" y="6705600"/>
            <a:ext cx="4402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97452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2116" y="228600"/>
            <a:ext cx="4749442"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Ways to access iPlant</a:t>
            </a:r>
            <a:endParaRPr lang="en-US" sz="2800" dirty="0">
              <a:latin typeface="Calibri" pitchFamily="34" charset="0"/>
              <a:cs typeface="Calibri" pitchFamily="34" charset="0"/>
            </a:endParaRPr>
          </a:p>
        </p:txBody>
      </p:sp>
      <p:sp>
        <p:nvSpPr>
          <p:cNvPr id="4" name="Content Placeholder 3"/>
          <p:cNvSpPr txBox="1">
            <a:spLocks/>
          </p:cNvSpPr>
          <p:nvPr/>
        </p:nvSpPr>
        <p:spPr>
          <a:xfrm>
            <a:off x="76200" y="1722437"/>
            <a:ext cx="8908304" cy="4525963"/>
          </a:xfrm>
          <a:prstGeom prst="rect">
            <a:avLst/>
          </a:prstGeom>
        </p:spPr>
        <p:txBody>
          <a:bodyPr/>
          <a:lst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a:lstStyle>
          <a:p>
            <a:r>
              <a:rPr lang="en-US" sz="2400" dirty="0" smtClean="0">
                <a:latin typeface="Calibri" pitchFamily="34" charset="0"/>
                <a:cs typeface="Calibri" pitchFamily="34" charset="0"/>
              </a:rPr>
              <a:t>Atmosphere: For virtual hosting of web apps, sites, databases. </a:t>
            </a:r>
          </a:p>
          <a:p>
            <a:r>
              <a:rPr lang="en-US" sz="2400" dirty="0" smtClean="0">
                <a:latin typeface="Calibri" pitchFamily="34" charset="0"/>
                <a:cs typeface="Calibri" pitchFamily="34" charset="0"/>
              </a:rPr>
              <a:t>iPlant Data Storage: All data large and small</a:t>
            </a:r>
          </a:p>
          <a:p>
            <a:r>
              <a:rPr lang="en-US" sz="2400" dirty="0" smtClean="0">
                <a:latin typeface="Calibri" pitchFamily="34" charset="0"/>
                <a:cs typeface="Calibri" pitchFamily="34" charset="0"/>
              </a:rPr>
              <a:t>The Discovery Environment: Integrated Web apps. </a:t>
            </a:r>
          </a:p>
          <a:p>
            <a:r>
              <a:rPr lang="en-US" sz="2400" dirty="0" err="1" smtClean="0">
                <a:latin typeface="Calibri" pitchFamily="34" charset="0"/>
                <a:cs typeface="Calibri" pitchFamily="34" charset="0"/>
              </a:rPr>
              <a:t>MyPlant</a:t>
            </a:r>
            <a:r>
              <a:rPr lang="en-US" sz="2400" dirty="0" smtClean="0">
                <a:latin typeface="Calibri" pitchFamily="34" charset="0"/>
                <a:cs typeface="Calibri" pitchFamily="34" charset="0"/>
              </a:rPr>
              <a:t>: Social Networking. </a:t>
            </a:r>
          </a:p>
          <a:p>
            <a:r>
              <a:rPr lang="en-US" sz="2400" dirty="0" err="1" smtClean="0">
                <a:latin typeface="Calibri" pitchFamily="34" charset="0"/>
                <a:cs typeface="Calibri" pitchFamily="34" charset="0"/>
              </a:rPr>
              <a:t>DNASubway</a:t>
            </a:r>
            <a:r>
              <a:rPr lang="en-US" sz="2400" dirty="0" smtClean="0">
                <a:latin typeface="Calibri" pitchFamily="34" charset="0"/>
                <a:cs typeface="Calibri" pitchFamily="34" charset="0"/>
              </a:rPr>
              <a:t>: Annotation and more</a:t>
            </a:r>
          </a:p>
          <a:p>
            <a:r>
              <a:rPr lang="en-US" sz="2400" dirty="0" smtClean="0">
                <a:latin typeface="Calibri" pitchFamily="34" charset="0"/>
                <a:cs typeface="Calibri" pitchFamily="34" charset="0"/>
              </a:rPr>
              <a:t>Standalone Apps:  TNRS, </a:t>
            </a:r>
            <a:r>
              <a:rPr lang="en-US" sz="2400" dirty="0" err="1" smtClean="0">
                <a:latin typeface="Calibri" pitchFamily="34" charset="0"/>
                <a:cs typeface="Calibri" pitchFamily="34" charset="0"/>
              </a:rPr>
              <a:t>TreeViewer</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PhytoBisque</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etc</a:t>
            </a: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The API: For programmers embedding iPlant CI capabilities</a:t>
            </a:r>
          </a:p>
          <a:p>
            <a:r>
              <a:rPr lang="en-US" sz="2400" dirty="0" smtClean="0">
                <a:latin typeface="Calibri" pitchFamily="34" charset="0"/>
                <a:cs typeface="Calibri" pitchFamily="34" charset="0"/>
              </a:rPr>
              <a:t>Command line for experts (thru </a:t>
            </a:r>
            <a:r>
              <a:rPr lang="en-US" sz="2400" dirty="0" err="1" smtClean="0">
                <a:latin typeface="Calibri" pitchFamily="34" charset="0"/>
                <a:cs typeface="Calibri" pitchFamily="34" charset="0"/>
              </a:rPr>
              <a:t>TeraGrid</a:t>
            </a:r>
            <a:r>
              <a:rPr lang="en-US" sz="2400" dirty="0" smtClean="0">
                <a:latin typeface="Calibri" pitchFamily="34" charset="0"/>
                <a:cs typeface="Calibri" pitchFamily="34" charset="0"/>
              </a:rPr>
              <a:t>/XSEDE)</a:t>
            </a:r>
            <a:endParaRPr lang="en-US" dirty="0"/>
          </a:p>
        </p:txBody>
      </p:sp>
      <p:sp>
        <p:nvSpPr>
          <p:cNvPr id="6" name="PB"/>
          <p:cNvSpPr/>
          <p:nvPr/>
        </p:nvSpPr>
        <p:spPr bwMode="auto">
          <a:xfrm>
            <a:off x="0" y="6705600"/>
            <a:ext cx="4741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600859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2116" y="228600"/>
            <a:ext cx="4749442"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Practical Benefits</a:t>
            </a:r>
            <a:endParaRPr lang="en-US" sz="2800" dirty="0">
              <a:latin typeface="Calibri" pitchFamily="34" charset="0"/>
              <a:cs typeface="Calibri" pitchFamily="34" charset="0"/>
            </a:endParaRPr>
          </a:p>
        </p:txBody>
      </p:sp>
      <p:sp>
        <p:nvSpPr>
          <p:cNvPr id="4" name="TextBox 3"/>
          <p:cNvSpPr txBox="1"/>
          <p:nvPr/>
        </p:nvSpPr>
        <p:spPr>
          <a:xfrm>
            <a:off x="304800" y="1676400"/>
            <a:ext cx="8164607" cy="3416320"/>
          </a:xfrm>
          <a:prstGeom prst="rect">
            <a:avLst/>
          </a:prstGeom>
          <a:noFill/>
        </p:spPr>
        <p:txBody>
          <a:bodyPr wrap="none" rtlCol="0">
            <a:spAutoFit/>
          </a:bodyPr>
          <a:lstStyle/>
          <a:p>
            <a:pPr marL="285750" indent="-285750">
              <a:buFont typeface="Arial" pitchFamily="34" charset="0"/>
              <a:buChar char="•"/>
            </a:pPr>
            <a:r>
              <a:rPr lang="en-US" sz="2400" dirty="0" smtClean="0">
                <a:latin typeface="Calibri" pitchFamily="34" charset="0"/>
                <a:cs typeface="Calibri" pitchFamily="34" charset="0"/>
              </a:rPr>
              <a:t>Powerful computational resources (Data analysis and storage)</a:t>
            </a:r>
          </a:p>
          <a:p>
            <a:endParaRPr lang="en-US" sz="2400" dirty="0" smtClean="0">
              <a:latin typeface="Calibri" pitchFamily="34" charset="0"/>
              <a:cs typeface="Calibri" pitchFamily="34" charset="0"/>
            </a:endParaRPr>
          </a:p>
          <a:p>
            <a:pPr marL="285750" indent="-285750">
              <a:buFont typeface="Arial" pitchFamily="34" charset="0"/>
              <a:buChar char="•"/>
            </a:pPr>
            <a:r>
              <a:rPr lang="en-US" sz="2400" dirty="0" smtClean="0">
                <a:latin typeface="Calibri" pitchFamily="34" charset="0"/>
                <a:cs typeface="Calibri" pitchFamily="34" charset="0"/>
              </a:rPr>
              <a:t>Experimental verifiability, reproducibility, provenance</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smtClean="0">
                <a:latin typeface="Calibri" pitchFamily="34" charset="0"/>
                <a:cs typeface="Calibri" pitchFamily="34" charset="0"/>
              </a:rPr>
              <a:t>Interconnected resources / multiple levels of access</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smtClean="0">
                <a:latin typeface="Calibri" pitchFamily="34" charset="0"/>
                <a:cs typeface="Calibri" pitchFamily="34" charset="0"/>
              </a:rPr>
              <a:t>Facilitation of collaboration</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smtClean="0">
                <a:latin typeface="Calibri" pitchFamily="34" charset="0"/>
                <a:cs typeface="Calibri" pitchFamily="34" charset="0"/>
              </a:rPr>
              <a:t>Scalability/extensibility</a:t>
            </a:r>
            <a:endParaRPr lang="en-US" sz="2400" dirty="0">
              <a:latin typeface="Calibri" pitchFamily="34" charset="0"/>
              <a:cs typeface="Calibri" pitchFamily="34" charset="0"/>
            </a:endParaRPr>
          </a:p>
        </p:txBody>
      </p:sp>
      <p:sp>
        <p:nvSpPr>
          <p:cNvPr id="6" name="PB"/>
          <p:cNvSpPr/>
          <p:nvPr/>
        </p:nvSpPr>
        <p:spPr bwMode="auto">
          <a:xfrm>
            <a:off x="0" y="6705600"/>
            <a:ext cx="5080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53940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11" y="2249456"/>
            <a:ext cx="2447611" cy="3453717"/>
          </a:xfrm>
        </p:spPr>
        <p:txBody>
          <a:bodyPr/>
          <a:lstStyle/>
          <a:p>
            <a:r>
              <a:rPr lang="en-US" sz="2400" dirty="0" smtClean="0">
                <a:latin typeface="Calibri" pitchFamily="34" charset="0"/>
                <a:cs typeface="Calibri" pitchFamily="34" charset="0"/>
              </a:rPr>
              <a:t>90,000 Compute Cores</a:t>
            </a:r>
          </a:p>
          <a:p>
            <a:r>
              <a:rPr lang="en-US" sz="2400" dirty="0" smtClean="0">
                <a:latin typeface="Calibri" pitchFamily="34" charset="0"/>
                <a:cs typeface="Calibri" pitchFamily="34" charset="0"/>
              </a:rPr>
              <a:t>Up to 1TB shared memory</a:t>
            </a:r>
          </a:p>
          <a:p>
            <a:r>
              <a:rPr lang="en-US" sz="2400" dirty="0" smtClean="0">
                <a:latin typeface="Calibri" pitchFamily="34" charset="0"/>
                <a:cs typeface="Calibri" pitchFamily="34" charset="0"/>
              </a:rPr>
              <a:t>Growing to ~500,000 cores by end of 2012</a:t>
            </a:r>
            <a:endParaRPr lang="en-US" sz="2400" dirty="0">
              <a:latin typeface="Calibri" pitchFamily="34" charset="0"/>
              <a:cs typeface="Calibri" pitchFamily="34" charset="0"/>
            </a:endParaRPr>
          </a:p>
        </p:txBody>
      </p:sp>
      <p:pic>
        <p:nvPicPr>
          <p:cNvPr id="7" name="Picture 6" descr="BasicWorkflow.pdf"/>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2291486" y="1584093"/>
            <a:ext cx="5779562" cy="4119080"/>
          </a:xfrm>
          <a:prstGeom prst="rect">
            <a:avLst/>
          </a:prstGeom>
        </p:spPr>
      </p:pic>
      <p:pic>
        <p:nvPicPr>
          <p:cNvPr id="8" name="Picture 7" descr="corral2.jpg"/>
          <p:cNvPicPr>
            <a:picLocks noChangeAspect="1"/>
          </p:cNvPicPr>
          <p:nvPr/>
        </p:nvPicPr>
        <p:blipFill>
          <a:blip r:embed="rId3" cstate="print">
            <a:duotone>
              <a:prstClr val="black"/>
              <a:srgbClr val="D9C3A5">
                <a:tint val="50000"/>
                <a:satMod val="180000"/>
              </a:srgbClr>
            </a:duotone>
            <a:alphaModFix amt="70000"/>
            <a:extLst>
              <a:ext uri="{28A0092B-C50C-407E-A947-70E740481C1C}">
                <a14:useLocalDpi xmlns:a14="http://schemas.microsoft.com/office/drawing/2010/main" val="0"/>
              </a:ext>
            </a:extLst>
          </a:blip>
          <a:stretch>
            <a:fillRect/>
          </a:stretch>
        </p:blipFill>
        <p:spPr>
          <a:xfrm>
            <a:off x="5410200" y="4572000"/>
            <a:ext cx="901088" cy="1335210"/>
          </a:xfrm>
          <a:prstGeom prst="rect">
            <a:avLst/>
          </a:prstGeom>
          <a:ln>
            <a:solidFill>
              <a:schemeClr val="accent6">
                <a:lumMod val="75000"/>
              </a:schemeClr>
            </a:solidFill>
          </a:ln>
          <a:effectLst>
            <a:outerShdw blurRad="50800" dist="38100" dir="2700000" algn="tl" rotWithShape="0">
              <a:prstClr val="black">
                <a:alpha val="40000"/>
              </a:prstClr>
            </a:outerShdw>
          </a:effectLst>
        </p:spPr>
      </p:pic>
      <p:pic>
        <p:nvPicPr>
          <p:cNvPr id="9" name="Picture 8" descr="ranger.jpg"/>
          <p:cNvPicPr>
            <a:picLocks noChangeAspect="1"/>
          </p:cNvPicPr>
          <p:nvPr/>
        </p:nvPicPr>
        <p:blipFill>
          <a:blip r:embed="rId4" cstate="print">
            <a:alphaModFix amt="63000"/>
            <a:extLst>
              <a:ext uri="{28A0092B-C50C-407E-A947-70E740481C1C}">
                <a14:useLocalDpi xmlns:a14="http://schemas.microsoft.com/office/drawing/2010/main" val="0"/>
              </a:ext>
            </a:extLst>
          </a:blip>
          <a:stretch>
            <a:fillRect/>
          </a:stretch>
        </p:blipFill>
        <p:spPr>
          <a:xfrm>
            <a:off x="6985817" y="2043719"/>
            <a:ext cx="1624783" cy="1080481"/>
          </a:xfrm>
          <a:prstGeom prst="rect">
            <a:avLst/>
          </a:prstGeom>
          <a:ln>
            <a:solidFill>
              <a:schemeClr val="accent6">
                <a:lumMod val="75000"/>
              </a:schemeClr>
            </a:solidFill>
          </a:ln>
          <a:effectLst>
            <a:outerShdw blurRad="50800" dist="38100" dir="2700000" algn="tl" rotWithShape="0">
              <a:prstClr val="black">
                <a:alpha val="40000"/>
              </a:prstClr>
            </a:outerShdw>
          </a:effectLst>
        </p:spPr>
      </p:pic>
      <p:pic>
        <p:nvPicPr>
          <p:cNvPr id="10" name="Picture 9" descr="lonestar2-470.jpg"/>
          <p:cNvPicPr>
            <a:picLocks noChangeAspect="1"/>
          </p:cNvPicPr>
          <p:nvPr/>
        </p:nvPicPr>
        <p:blipFill>
          <a:blip r:embed="rId5">
            <a:alphaModFix amt="63000"/>
            <a:extLst>
              <a:ext uri="{28A0092B-C50C-407E-A947-70E740481C1C}">
                <a14:useLocalDpi xmlns:a14="http://schemas.microsoft.com/office/drawing/2010/main" val="0"/>
              </a:ext>
            </a:extLst>
          </a:blip>
          <a:stretch>
            <a:fillRect/>
          </a:stretch>
        </p:blipFill>
        <p:spPr>
          <a:xfrm>
            <a:off x="2569593" y="2046431"/>
            <a:ext cx="2231007" cy="1153969"/>
          </a:xfrm>
          <a:prstGeom prst="rect">
            <a:avLst/>
          </a:prstGeom>
          <a:ln>
            <a:solidFill>
              <a:schemeClr val="accent6">
                <a:lumMod val="75000"/>
              </a:schemeClr>
            </a:solidFill>
          </a:ln>
          <a:effectLst>
            <a:outerShdw blurRad="50800" dist="38100" dir="2700000" algn="tl" rotWithShape="0">
              <a:prstClr val="black">
                <a:alpha val="40000"/>
              </a:prstClr>
            </a:outerShdw>
          </a:effectLst>
        </p:spPr>
      </p:pic>
      <p:pic>
        <p:nvPicPr>
          <p:cNvPr id="11" name="Picture 10" descr="blacklight_crpd.jpg"/>
          <p:cNvPicPr>
            <a:picLocks noChangeAspect="1"/>
          </p:cNvPicPr>
          <p:nvPr/>
        </p:nvPicPr>
        <p:blipFill>
          <a:blip r:embed="rId6" cstate="print">
            <a:alphaModFix amt="63000"/>
            <a:extLst>
              <a:ext uri="{28A0092B-C50C-407E-A947-70E740481C1C}">
                <a14:useLocalDpi xmlns:a14="http://schemas.microsoft.com/office/drawing/2010/main" val="0"/>
              </a:ext>
            </a:extLst>
          </a:blip>
          <a:stretch>
            <a:fillRect/>
          </a:stretch>
        </p:blipFill>
        <p:spPr>
          <a:xfrm>
            <a:off x="3122135" y="4607859"/>
            <a:ext cx="1678465" cy="1335741"/>
          </a:xfrm>
          <a:prstGeom prst="rect">
            <a:avLst/>
          </a:prstGeom>
          <a:ln>
            <a:solidFill>
              <a:schemeClr val="accent6">
                <a:lumMod val="75000"/>
              </a:schemeClr>
            </a:solidFill>
          </a:ln>
          <a:effectLst>
            <a:outerShdw blurRad="50800" dist="38100" dir="2700000" algn="tl" rotWithShape="0">
              <a:prstClr val="black">
                <a:alpha val="40000"/>
              </a:prstClr>
            </a:outerShdw>
          </a:effectLst>
        </p:spPr>
      </p:pic>
      <p:pic>
        <p:nvPicPr>
          <p:cNvPr id="12" name="Picture 11" descr="EBI.jpg"/>
          <p:cNvPicPr>
            <a:picLocks noChangeAspect="1"/>
          </p:cNvPicPr>
          <p:nvPr/>
        </p:nvPicPr>
        <p:blipFill>
          <a:blip r:embed="rId7" cstate="print">
            <a:alphaModFix amt="63000"/>
            <a:extLst>
              <a:ext uri="{28A0092B-C50C-407E-A947-70E740481C1C}">
                <a14:useLocalDpi xmlns:a14="http://schemas.microsoft.com/office/drawing/2010/main" val="0"/>
              </a:ext>
            </a:extLst>
          </a:blip>
          <a:stretch>
            <a:fillRect/>
          </a:stretch>
        </p:blipFill>
        <p:spPr>
          <a:xfrm>
            <a:off x="6858000" y="4611277"/>
            <a:ext cx="1780987" cy="1335740"/>
          </a:xfrm>
          <a:prstGeom prst="rect">
            <a:avLst/>
          </a:prstGeom>
          <a:ln>
            <a:solidFill>
              <a:schemeClr val="accent6">
                <a:lumMod val="75000"/>
              </a:schemeClr>
            </a:solidFill>
          </a:ln>
          <a:effectLst>
            <a:outerShdw blurRad="50800" dist="38100" dir="2700000" algn="tl" rotWithShape="0">
              <a:prstClr val="black">
                <a:alpha val="40000"/>
              </a:prstClr>
            </a:outerShdw>
          </a:effectLst>
        </p:spPr>
      </p:pic>
      <p:pic>
        <p:nvPicPr>
          <p:cNvPr id="13" name="Picture 12" descr="Screen Shot 2012-01-25 at 2.52.49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8600" y="2565947"/>
            <a:ext cx="3200400" cy="2310853"/>
          </a:xfrm>
          <a:prstGeom prst="rect">
            <a:avLst/>
          </a:prstGeom>
        </p:spPr>
      </p:pic>
      <p:sp>
        <p:nvSpPr>
          <p:cNvPr id="14" name="TextBox 13"/>
          <p:cNvSpPr txBox="1"/>
          <p:nvPr/>
        </p:nvSpPr>
        <p:spPr>
          <a:xfrm>
            <a:off x="7136991" y="3167488"/>
            <a:ext cx="1473609" cy="369332"/>
          </a:xfrm>
          <a:prstGeom prst="rect">
            <a:avLst/>
          </a:prstGeom>
          <a:noFill/>
        </p:spPr>
        <p:txBody>
          <a:bodyPr wrap="square" rtlCol="0">
            <a:spAutoFit/>
          </a:bodyPr>
          <a:lstStyle/>
          <a:p>
            <a:r>
              <a:rPr lang="en-US" b="1" dirty="0" smtClean="0">
                <a:latin typeface="Calibri" pitchFamily="34" charset="0"/>
                <a:cs typeface="Calibri" pitchFamily="34" charset="0"/>
              </a:rPr>
              <a:t>TACC Ranger</a:t>
            </a:r>
            <a:endParaRPr lang="en-US" b="1" dirty="0">
              <a:latin typeface="Calibri" pitchFamily="34" charset="0"/>
              <a:cs typeface="Calibri" pitchFamily="34" charset="0"/>
            </a:endParaRPr>
          </a:p>
        </p:txBody>
      </p:sp>
      <p:sp>
        <p:nvSpPr>
          <p:cNvPr id="15" name="TextBox 14"/>
          <p:cNvSpPr txBox="1"/>
          <p:nvPr/>
        </p:nvSpPr>
        <p:spPr>
          <a:xfrm>
            <a:off x="3115567" y="5943600"/>
            <a:ext cx="1685033" cy="369332"/>
          </a:xfrm>
          <a:prstGeom prst="rect">
            <a:avLst/>
          </a:prstGeom>
          <a:noFill/>
        </p:spPr>
        <p:txBody>
          <a:bodyPr wrap="square" rtlCol="0">
            <a:spAutoFit/>
          </a:bodyPr>
          <a:lstStyle/>
          <a:p>
            <a:pPr algn="ctr"/>
            <a:r>
              <a:rPr lang="en-US" b="1" dirty="0" smtClean="0">
                <a:latin typeface="Calibri" pitchFamily="34" charset="0"/>
                <a:cs typeface="Calibri" pitchFamily="34" charset="0"/>
              </a:rPr>
              <a:t>PSC </a:t>
            </a:r>
            <a:r>
              <a:rPr lang="en-US" b="1" dirty="0" err="1" smtClean="0">
                <a:latin typeface="Calibri" pitchFamily="34" charset="0"/>
                <a:cs typeface="Calibri" pitchFamily="34" charset="0"/>
              </a:rPr>
              <a:t>Blacklight</a:t>
            </a:r>
            <a:endParaRPr lang="en-US" b="1" dirty="0">
              <a:latin typeface="Calibri" pitchFamily="34" charset="0"/>
              <a:cs typeface="Calibri" pitchFamily="34" charset="0"/>
            </a:endParaRPr>
          </a:p>
        </p:txBody>
      </p:sp>
      <p:sp>
        <p:nvSpPr>
          <p:cNvPr id="16" name="TextBox 15"/>
          <p:cNvSpPr txBox="1"/>
          <p:nvPr/>
        </p:nvSpPr>
        <p:spPr>
          <a:xfrm>
            <a:off x="5176831" y="5960475"/>
            <a:ext cx="1528769" cy="369332"/>
          </a:xfrm>
          <a:prstGeom prst="rect">
            <a:avLst/>
          </a:prstGeom>
          <a:noFill/>
        </p:spPr>
        <p:txBody>
          <a:bodyPr wrap="square" rtlCol="0">
            <a:spAutoFit/>
          </a:bodyPr>
          <a:lstStyle/>
          <a:p>
            <a:pPr algn="ctr"/>
            <a:r>
              <a:rPr lang="en-US" b="1" dirty="0" smtClean="0">
                <a:latin typeface="Calibri" pitchFamily="34" charset="0"/>
                <a:cs typeface="Calibri" pitchFamily="34" charset="0"/>
              </a:rPr>
              <a:t>TACC Corral</a:t>
            </a:r>
            <a:endParaRPr lang="en-US" b="1" dirty="0">
              <a:latin typeface="Calibri" pitchFamily="34" charset="0"/>
              <a:cs typeface="Calibri" pitchFamily="34" charset="0"/>
            </a:endParaRPr>
          </a:p>
        </p:txBody>
      </p:sp>
      <p:sp>
        <p:nvSpPr>
          <p:cNvPr id="17" name="TextBox 16"/>
          <p:cNvSpPr txBox="1"/>
          <p:nvPr/>
        </p:nvSpPr>
        <p:spPr>
          <a:xfrm>
            <a:off x="6705600" y="5943600"/>
            <a:ext cx="2096394" cy="369332"/>
          </a:xfrm>
          <a:prstGeom prst="rect">
            <a:avLst/>
          </a:prstGeom>
          <a:noFill/>
        </p:spPr>
        <p:txBody>
          <a:bodyPr wrap="square" rtlCol="0">
            <a:spAutoFit/>
          </a:bodyPr>
          <a:lstStyle/>
          <a:p>
            <a:pPr algn="ctr"/>
            <a:r>
              <a:rPr lang="en-US" b="1" dirty="0" smtClean="0">
                <a:latin typeface="Calibri" pitchFamily="34" charset="0"/>
                <a:cs typeface="Calibri" pitchFamily="34" charset="0"/>
              </a:rPr>
              <a:t>EBI Web Services</a:t>
            </a:r>
            <a:endParaRPr lang="en-US" b="1" dirty="0">
              <a:latin typeface="Calibri" pitchFamily="34" charset="0"/>
              <a:cs typeface="Calibri" pitchFamily="34" charset="0"/>
            </a:endParaRPr>
          </a:p>
        </p:txBody>
      </p:sp>
      <p:sp>
        <p:nvSpPr>
          <p:cNvPr id="18" name="TextBox 17"/>
          <p:cNvSpPr txBox="1"/>
          <p:nvPr/>
        </p:nvSpPr>
        <p:spPr>
          <a:xfrm>
            <a:off x="2590800" y="3140943"/>
            <a:ext cx="1669881" cy="369332"/>
          </a:xfrm>
          <a:prstGeom prst="rect">
            <a:avLst/>
          </a:prstGeom>
          <a:noFill/>
        </p:spPr>
        <p:txBody>
          <a:bodyPr wrap="square" rtlCol="0">
            <a:spAutoFit/>
          </a:bodyPr>
          <a:lstStyle/>
          <a:p>
            <a:r>
              <a:rPr lang="en-US" b="1" dirty="0" smtClean="0">
                <a:latin typeface="Calibri" pitchFamily="34" charset="0"/>
                <a:cs typeface="Calibri" pitchFamily="34" charset="0"/>
              </a:rPr>
              <a:t>TACC </a:t>
            </a:r>
            <a:r>
              <a:rPr lang="en-US" b="1" dirty="0" err="1" smtClean="0">
                <a:latin typeface="Calibri" pitchFamily="34" charset="0"/>
                <a:cs typeface="Calibri" pitchFamily="34" charset="0"/>
              </a:rPr>
              <a:t>Lonestar</a:t>
            </a:r>
            <a:endParaRPr lang="en-US" b="1" dirty="0">
              <a:latin typeface="Calibri" pitchFamily="34" charset="0"/>
              <a:cs typeface="Calibri" pitchFamily="34" charset="0"/>
            </a:endParaRPr>
          </a:p>
        </p:txBody>
      </p:sp>
      <p:sp>
        <p:nvSpPr>
          <p:cNvPr id="20" name="TextBox 19"/>
          <p:cNvSpPr txBox="1"/>
          <p:nvPr/>
        </p:nvSpPr>
        <p:spPr>
          <a:xfrm>
            <a:off x="799147" y="228600"/>
            <a:ext cx="7515391"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Scalable Computation for High Throughput Inquiry</a:t>
            </a:r>
            <a:endParaRPr lang="en-US" sz="2800" dirty="0">
              <a:latin typeface="Calibri" pitchFamily="34" charset="0"/>
              <a:cs typeface="Calibri" pitchFamily="34" charset="0"/>
            </a:endParaRPr>
          </a:p>
        </p:txBody>
      </p:sp>
      <p:sp>
        <p:nvSpPr>
          <p:cNvPr id="5" name="PB"/>
          <p:cNvSpPr/>
          <p:nvPr/>
        </p:nvSpPr>
        <p:spPr bwMode="auto">
          <a:xfrm>
            <a:off x="0" y="6705600"/>
            <a:ext cx="5418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876606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99" y="1722437"/>
            <a:ext cx="3902645" cy="4525963"/>
          </a:xfrm>
        </p:spPr>
        <p:txBody>
          <a:bodyPr/>
          <a:lstStyle/>
          <a:p>
            <a:r>
              <a:rPr lang="en-US" sz="2400" dirty="0" smtClean="0">
                <a:latin typeface="Calibri" pitchFamily="34" charset="0"/>
                <a:cs typeface="Calibri" pitchFamily="34" charset="0"/>
              </a:rPr>
              <a:t>Chris </a:t>
            </a:r>
            <a:r>
              <a:rPr lang="en-US" sz="2400" dirty="0" err="1" smtClean="0">
                <a:latin typeface="Calibri" pitchFamily="34" charset="0"/>
                <a:cs typeface="Calibri" pitchFamily="34" charset="0"/>
              </a:rPr>
              <a:t>Pires</a:t>
            </a:r>
            <a:r>
              <a:rPr lang="en-US" sz="2400" dirty="0" smtClean="0">
                <a:latin typeface="Calibri" pitchFamily="34" charset="0"/>
                <a:cs typeface="Calibri" pitchFamily="34" charset="0"/>
              </a:rPr>
              <a:t>,  U. of Missouri</a:t>
            </a:r>
          </a:p>
          <a:p>
            <a:pPr lvl="1"/>
            <a:r>
              <a:rPr lang="en-US" sz="2400" dirty="0" smtClean="0">
                <a:latin typeface="Calibri" pitchFamily="34" charset="0"/>
                <a:cs typeface="Calibri" pitchFamily="34" charset="0"/>
              </a:rPr>
              <a:t>Assembly of Brassica Genomes on shared memory systems</a:t>
            </a:r>
          </a:p>
          <a:p>
            <a:r>
              <a:rPr lang="en-US" sz="2400" dirty="0" err="1" smtClean="0">
                <a:latin typeface="Calibri" pitchFamily="34" charset="0"/>
                <a:cs typeface="Calibri" pitchFamily="34" charset="0"/>
              </a:rPr>
              <a:t>Haibo</a:t>
            </a:r>
            <a:r>
              <a:rPr lang="en-US" sz="2400" dirty="0" smtClean="0">
                <a:latin typeface="Calibri" pitchFamily="34" charset="0"/>
                <a:cs typeface="Calibri" pitchFamily="34" charset="0"/>
              </a:rPr>
              <a:t> Tang, JCVI</a:t>
            </a:r>
          </a:p>
        </p:txBody>
      </p:sp>
      <p:pic>
        <p:nvPicPr>
          <p:cNvPr id="5" name="Picture 4"/>
          <p:cNvPicPr>
            <a:picLocks noChangeAspect="1"/>
          </p:cNvPicPr>
          <p:nvPr/>
        </p:nvPicPr>
        <p:blipFill>
          <a:blip r:embed="rId2"/>
          <a:stretch>
            <a:fillRect/>
          </a:stretch>
        </p:blipFill>
        <p:spPr>
          <a:xfrm>
            <a:off x="4070658" y="2133600"/>
            <a:ext cx="4552640" cy="273158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5599" y="4008436"/>
            <a:ext cx="3565401" cy="2215991"/>
          </a:xfrm>
          <a:prstGeom prst="rect">
            <a:avLst/>
          </a:prstGeom>
          <a:noFill/>
        </p:spPr>
        <p:txBody>
          <a:bodyPr wrap="square" rtlCol="0">
            <a:spAutoFit/>
          </a:bodyPr>
          <a:lstStyle/>
          <a:p>
            <a:pPr marL="0" lvl="1" defTabSz="457200"/>
            <a:r>
              <a:rPr lang="en-US" sz="2400" i="1" dirty="0">
                <a:solidFill>
                  <a:srgbClr val="000000"/>
                </a:solidFill>
              </a:rPr>
              <a:t>“</a:t>
            </a:r>
            <a:r>
              <a:rPr lang="en-US" sz="2400" i="1" dirty="0">
                <a:solidFill>
                  <a:srgbClr val="000000"/>
                </a:solidFill>
                <a:latin typeface="Calibri" pitchFamily="34" charset="0"/>
                <a:cs typeface="Calibri" pitchFamily="34" charset="0"/>
              </a:rPr>
              <a:t>The resources available change your research landscape –the amounts and types of analyses that you </a:t>
            </a:r>
            <a:r>
              <a:rPr lang="en-US" sz="2400" i="1" dirty="0" smtClean="0">
                <a:solidFill>
                  <a:srgbClr val="000000"/>
                </a:solidFill>
                <a:latin typeface="Calibri" pitchFamily="34" charset="0"/>
                <a:cs typeface="Calibri" pitchFamily="34" charset="0"/>
              </a:rPr>
              <a:t>do.” </a:t>
            </a:r>
            <a:endParaRPr lang="en-US" sz="2400" i="1" dirty="0">
              <a:solidFill>
                <a:srgbClr val="000000"/>
              </a:solidFill>
              <a:latin typeface="Calibri" pitchFamily="34" charset="0"/>
              <a:cs typeface="Calibri" pitchFamily="34" charset="0"/>
            </a:endParaRPr>
          </a:p>
          <a:p>
            <a:pPr defTabSz="457200"/>
            <a:endParaRPr lang="en-US" dirty="0">
              <a:solidFill>
                <a:srgbClr val="000000"/>
              </a:solidFill>
              <a:latin typeface="Calibri" pitchFamily="34" charset="0"/>
              <a:cs typeface="Calibri" pitchFamily="34" charset="0"/>
            </a:endParaRPr>
          </a:p>
        </p:txBody>
      </p:sp>
      <p:sp>
        <p:nvSpPr>
          <p:cNvPr id="8" name="TextBox 7"/>
          <p:cNvSpPr txBox="1"/>
          <p:nvPr/>
        </p:nvSpPr>
        <p:spPr>
          <a:xfrm>
            <a:off x="799147" y="228600"/>
            <a:ext cx="7515391"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Scalable Computation for High Throughput Inquiry</a:t>
            </a:r>
            <a:endParaRPr lang="en-US" sz="2800" dirty="0">
              <a:latin typeface="Calibri" pitchFamily="34" charset="0"/>
              <a:cs typeface="Calibri" pitchFamily="34" charset="0"/>
            </a:endParaRPr>
          </a:p>
        </p:txBody>
      </p:sp>
      <p:sp>
        <p:nvSpPr>
          <p:cNvPr id="7" name="PB"/>
          <p:cNvSpPr/>
          <p:nvPr/>
        </p:nvSpPr>
        <p:spPr bwMode="auto">
          <a:xfrm>
            <a:off x="0" y="6705600"/>
            <a:ext cx="5757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948509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33" y="1408277"/>
            <a:ext cx="4312132" cy="3392323"/>
          </a:xfrm>
        </p:spPr>
        <p:txBody>
          <a:bodyPr/>
          <a:lstStyle/>
          <a:p>
            <a:r>
              <a:rPr lang="en-US" sz="2400" dirty="0" smtClean="0">
                <a:latin typeface="Calibri" pitchFamily="34" charset="0"/>
                <a:cs typeface="Calibri" pitchFamily="34" charset="0"/>
              </a:rPr>
              <a:t>A rich web client</a:t>
            </a:r>
          </a:p>
          <a:p>
            <a:pPr lvl="1"/>
            <a:r>
              <a:rPr lang="en-US" sz="2400" dirty="0" smtClean="0">
                <a:latin typeface="Calibri" pitchFamily="34" charset="0"/>
                <a:cs typeface="Calibri" pitchFamily="34" charset="0"/>
              </a:rPr>
              <a:t>Consistent interface to bioinformatics tools</a:t>
            </a:r>
          </a:p>
          <a:p>
            <a:pPr lvl="1"/>
            <a:r>
              <a:rPr lang="en-US" sz="2400" dirty="0" smtClean="0">
                <a:latin typeface="Calibri" pitchFamily="34" charset="0"/>
                <a:cs typeface="Calibri" pitchFamily="34" charset="0"/>
              </a:rPr>
              <a:t>Portal for users who won’t want to interact with lower level infrastructure</a:t>
            </a:r>
          </a:p>
          <a:p>
            <a:r>
              <a:rPr lang="en-US" sz="2400" dirty="0" smtClean="0">
                <a:latin typeface="Calibri" pitchFamily="34" charset="0"/>
                <a:cs typeface="Calibri" pitchFamily="34" charset="0"/>
              </a:rPr>
              <a:t>An integrated, extensible system of applications and services </a:t>
            </a:r>
          </a:p>
          <a:p>
            <a:pPr lvl="1"/>
            <a:r>
              <a:rPr lang="en-US" sz="2400" dirty="0" smtClean="0">
                <a:latin typeface="Calibri" pitchFamily="34" charset="0"/>
                <a:cs typeface="Calibri" pitchFamily="34" charset="0"/>
              </a:rPr>
              <a:t>Additional intelligence above low level APIs – Provenance, Collaboration, etc.</a:t>
            </a:r>
          </a:p>
          <a:p>
            <a:pPr lvl="1"/>
            <a:endParaRPr lang="en-US" sz="2000" dirty="0" smtClean="0"/>
          </a:p>
          <a:p>
            <a:endParaRPr lang="en-US" dirty="0"/>
          </a:p>
        </p:txBody>
      </p:sp>
      <p:pic>
        <p:nvPicPr>
          <p:cNvPr id="5" name="Picture 4"/>
          <p:cNvPicPr>
            <a:picLocks noChangeAspect="1"/>
          </p:cNvPicPr>
          <p:nvPr/>
        </p:nvPicPr>
        <p:blipFill>
          <a:blip r:embed="rId2"/>
          <a:stretch>
            <a:fillRect/>
          </a:stretch>
        </p:blipFill>
        <p:spPr>
          <a:xfrm>
            <a:off x="4184492" y="1885890"/>
            <a:ext cx="4882548" cy="355821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182122" y="228600"/>
            <a:ext cx="4749441"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iPlant Discovery Environment</a:t>
            </a:r>
            <a:endParaRPr lang="en-US" sz="2800" dirty="0">
              <a:latin typeface="Calibri" pitchFamily="34" charset="0"/>
              <a:cs typeface="Calibri" pitchFamily="34" charset="0"/>
            </a:endParaRPr>
          </a:p>
        </p:txBody>
      </p:sp>
      <p:sp>
        <p:nvSpPr>
          <p:cNvPr id="2" name="PB"/>
          <p:cNvSpPr/>
          <p:nvPr/>
        </p:nvSpPr>
        <p:spPr bwMode="auto">
          <a:xfrm>
            <a:off x="0" y="6705600"/>
            <a:ext cx="6096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547288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8" y="1547068"/>
            <a:ext cx="4912445" cy="442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274" y="1547068"/>
            <a:ext cx="3922365" cy="442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6869" name="Group 5"/>
          <p:cNvGrpSpPr>
            <a:grpSpLocks/>
          </p:cNvGrpSpPr>
          <p:nvPr/>
        </p:nvGrpSpPr>
        <p:grpSpPr bwMode="auto">
          <a:xfrm>
            <a:off x="0" y="6239619"/>
            <a:ext cx="645170" cy="638473"/>
            <a:chOff x="0" y="0"/>
            <a:chExt cx="578" cy="571"/>
          </a:xfrm>
        </p:grpSpPr>
        <p:sp>
          <p:nvSpPr>
            <p:cNvPr id="36867" name="Oval 3"/>
            <p:cNvSpPr>
              <a:spLocks/>
            </p:cNvSpPr>
            <p:nvPr/>
          </p:nvSpPr>
          <p:spPr bwMode="auto">
            <a:xfrm>
              <a:off x="167" y="192"/>
              <a:ext cx="225" cy="220"/>
            </a:xfrm>
            <a:prstGeom prst="ellipse">
              <a:avLst/>
            </a:prstGeom>
            <a:solidFill>
              <a:schemeClr val="accent1"/>
            </a:solidFill>
            <a:ln w="12600" cap="flat">
              <a:solidFill>
                <a:srgbClr val="FFC000"/>
              </a:solidFill>
              <a:prstDash val="solid"/>
              <a:miter lim="800000"/>
              <a:headEnd type="none" w="med" len="med"/>
              <a:tailEnd type="none" w="med" len="med"/>
            </a:ln>
          </p:spPr>
          <p:txBody>
            <a:bodyPr lIns="0" tIns="0" rIns="0" bIns="0"/>
            <a:lstStyle/>
            <a:p>
              <a:endParaRPr lang="en-US"/>
            </a:p>
          </p:txBody>
        </p:sp>
        <p:pic>
          <p:nvPicPr>
            <p:cNvPr id="368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78"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pic>
        <p:nvPicPr>
          <p:cNvPr id="3687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6244" y="6390308"/>
            <a:ext cx="165868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6872" name="Line 8"/>
          <p:cNvSpPr>
            <a:spLocks noChangeShapeType="1"/>
          </p:cNvSpPr>
          <p:nvPr/>
        </p:nvSpPr>
        <p:spPr bwMode="auto">
          <a:xfrm flipH="1">
            <a:off x="3205758" y="2778250"/>
            <a:ext cx="3580805" cy="149572"/>
          </a:xfrm>
          <a:prstGeom prst="line">
            <a:avLst/>
          </a:prstGeom>
          <a:noFill/>
          <a:ln w="762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TextBox 10"/>
          <p:cNvSpPr txBox="1"/>
          <p:nvPr/>
        </p:nvSpPr>
        <p:spPr>
          <a:xfrm>
            <a:off x="2182122" y="228600"/>
            <a:ext cx="4749441"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iPlant Discovery Environment</a:t>
            </a:r>
            <a:endParaRPr lang="en-US" sz="2800" dirty="0">
              <a:latin typeface="Calibri" pitchFamily="34" charset="0"/>
              <a:cs typeface="Calibri" pitchFamily="34" charset="0"/>
            </a:endParaRPr>
          </a:p>
        </p:txBody>
      </p:sp>
      <p:sp>
        <p:nvSpPr>
          <p:cNvPr id="4" name="PB"/>
          <p:cNvSpPr/>
          <p:nvPr/>
        </p:nvSpPr>
        <p:spPr bwMode="auto">
          <a:xfrm>
            <a:off x="0" y="6705600"/>
            <a:ext cx="6434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20054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8016" y="228600"/>
            <a:ext cx="6377643"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Cyberinfrastructure for the Plant Sciences</a:t>
            </a:r>
            <a:endParaRPr lang="en-US" sz="2800" dirty="0">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776" y="1524000"/>
            <a:ext cx="5878122" cy="453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B"/>
          <p:cNvSpPr/>
          <p:nvPr/>
        </p:nvSpPr>
        <p:spPr bwMode="auto">
          <a:xfrm>
            <a:off x="0" y="6705600"/>
            <a:ext cx="677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52136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70037"/>
            <a:ext cx="5551393" cy="4525963"/>
          </a:xfrm>
        </p:spPr>
        <p:txBody>
          <a:bodyPr>
            <a:normAutofit/>
          </a:bodyPr>
          <a:lstStyle/>
          <a:p>
            <a:r>
              <a:rPr lang="en-US" sz="2400" dirty="0" smtClean="0">
                <a:latin typeface="Calibri" pitchFamily="34" charset="0"/>
                <a:cs typeface="Calibri" pitchFamily="34" charset="0"/>
              </a:rPr>
              <a:t>API-compatible implementation of Amazon EC2/S3 interfaces</a:t>
            </a:r>
          </a:p>
          <a:p>
            <a:r>
              <a:rPr lang="en-US" sz="2400" dirty="0" smtClean="0">
                <a:latin typeface="Calibri" pitchFamily="34" charset="0"/>
                <a:cs typeface="Calibri" pitchFamily="34" charset="0"/>
              </a:rPr>
              <a:t>Virtualize the execution environment for applications and services</a:t>
            </a:r>
          </a:p>
          <a:p>
            <a:r>
              <a:rPr lang="en-US" sz="2400" dirty="0" smtClean="0">
                <a:latin typeface="Calibri" pitchFamily="34" charset="0"/>
                <a:cs typeface="Calibri" pitchFamily="34" charset="0"/>
              </a:rPr>
              <a:t>Up to 12 core / 48 GB instances</a:t>
            </a:r>
          </a:p>
          <a:p>
            <a:r>
              <a:rPr lang="en-US" sz="2400" dirty="0" smtClean="0">
                <a:latin typeface="Calibri" pitchFamily="34" charset="0"/>
                <a:cs typeface="Calibri" pitchFamily="34" charset="0"/>
              </a:rPr>
              <a:t>Access to Cloud Storage + EBS</a:t>
            </a:r>
          </a:p>
          <a:p>
            <a:r>
              <a:rPr lang="en-US" sz="2400" dirty="0" smtClean="0">
                <a:latin typeface="Calibri" pitchFamily="34" charset="0"/>
                <a:cs typeface="Calibri" pitchFamily="34" charset="0"/>
              </a:rPr>
              <a:t>Run servers, </a:t>
            </a:r>
            <a:r>
              <a:rPr lang="en-US" sz="2400" dirty="0" err="1" smtClean="0">
                <a:latin typeface="Calibri" pitchFamily="34" charset="0"/>
                <a:cs typeface="Calibri" pitchFamily="34" charset="0"/>
              </a:rPr>
              <a:t>CloudBurst</a:t>
            </a:r>
            <a:r>
              <a:rPr lang="en-US" sz="2400" dirty="0" smtClean="0">
                <a:latin typeface="Calibri" pitchFamily="34" charset="0"/>
                <a:cs typeface="Calibri" pitchFamily="34" charset="0"/>
              </a:rPr>
              <a:t> desktop use cases. Big data and the desktop are co-local again!</a:t>
            </a:r>
            <a:endParaRPr lang="en-US" sz="2400" dirty="0">
              <a:latin typeface="Calibri" pitchFamily="34" charset="0"/>
              <a:cs typeface="Calibri" pitchFamily="34" charset="0"/>
            </a:endParaRPr>
          </a:p>
        </p:txBody>
      </p:sp>
      <p:pic>
        <p:nvPicPr>
          <p:cNvPr id="6" name="Picture 5" descr="login_mainimag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36996" y="1672213"/>
            <a:ext cx="3516584" cy="1380204"/>
          </a:xfrm>
          <a:prstGeom prst="rect">
            <a:avLst/>
          </a:prstGeom>
          <a:ln>
            <a:solidFill>
              <a:srgbClr val="808080"/>
            </a:solidFill>
          </a:ln>
          <a:effectLst>
            <a:outerShdw blurRad="50800" dist="38100" dir="2700000" algn="tl" rotWithShape="0">
              <a:prstClr val="black">
                <a:alpha val="40000"/>
              </a:prstClr>
            </a:outerShdw>
          </a:effectLst>
        </p:spPr>
      </p:pic>
      <p:pic>
        <p:nvPicPr>
          <p:cNvPr id="7" name="Picture 6" descr="eucalyptus_logo_awh.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6354" y="3367619"/>
            <a:ext cx="1393342" cy="567987"/>
          </a:xfrm>
          <a:prstGeom prst="rect">
            <a:avLst/>
          </a:prstGeom>
        </p:spPr>
      </p:pic>
      <p:sp>
        <p:nvSpPr>
          <p:cNvPr id="3" name="TextBox 2"/>
          <p:cNvSpPr txBox="1"/>
          <p:nvPr/>
        </p:nvSpPr>
        <p:spPr>
          <a:xfrm>
            <a:off x="5926042" y="4020649"/>
            <a:ext cx="2924541" cy="2585323"/>
          </a:xfrm>
          <a:prstGeom prst="rect">
            <a:avLst/>
          </a:prstGeom>
          <a:noFill/>
        </p:spPr>
        <p:txBody>
          <a:bodyPr wrap="square" rtlCol="0">
            <a:spAutoFit/>
          </a:bodyPr>
          <a:lstStyle/>
          <a:p>
            <a:pPr algn="just" defTabSz="457200"/>
            <a:r>
              <a:rPr lang="en-US" dirty="0" smtClean="0">
                <a:solidFill>
                  <a:srgbClr val="000000"/>
                </a:solidFill>
                <a:latin typeface="Calibri" pitchFamily="34" charset="0"/>
                <a:cs typeface="Calibri" pitchFamily="34" charset="0"/>
              </a:rPr>
              <a:t>&gt;60 hosted applications in Atmosphere today, including users from USDA, Forest Service, database providers, etc.</a:t>
            </a:r>
          </a:p>
          <a:p>
            <a:pPr algn="just" defTabSz="457200"/>
            <a:endParaRPr lang="en-US" dirty="0">
              <a:solidFill>
                <a:srgbClr val="000000"/>
              </a:solidFill>
              <a:latin typeface="Calibri" pitchFamily="34" charset="0"/>
              <a:cs typeface="Calibri" pitchFamily="34" charset="0"/>
            </a:endParaRPr>
          </a:p>
          <a:p>
            <a:pPr algn="just" defTabSz="457200"/>
            <a:r>
              <a:rPr lang="en-US" dirty="0" smtClean="0">
                <a:solidFill>
                  <a:srgbClr val="000000"/>
                </a:solidFill>
                <a:latin typeface="Calibri" pitchFamily="34" charset="0"/>
                <a:cs typeface="Calibri" pitchFamily="34" charset="0"/>
              </a:rPr>
              <a:t>(30 more for postdocs and grad students for training classes)</a:t>
            </a:r>
            <a:endParaRPr lang="en-US" dirty="0">
              <a:solidFill>
                <a:srgbClr val="000000"/>
              </a:solidFill>
              <a:latin typeface="Calibri" pitchFamily="34" charset="0"/>
              <a:cs typeface="Calibri" pitchFamily="34" charset="0"/>
            </a:endParaRPr>
          </a:p>
        </p:txBody>
      </p:sp>
      <p:sp>
        <p:nvSpPr>
          <p:cNvPr id="9" name="TextBox 8"/>
          <p:cNvSpPr txBox="1"/>
          <p:nvPr/>
        </p:nvSpPr>
        <p:spPr>
          <a:xfrm>
            <a:off x="963526" y="228600"/>
            <a:ext cx="7186646"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Project Atmosphere™: Custom Cloud Computing</a:t>
            </a:r>
            <a:endParaRPr lang="en-US" sz="2800" dirty="0">
              <a:latin typeface="Calibri" pitchFamily="34" charset="0"/>
              <a:cs typeface="Calibri" pitchFamily="34" charset="0"/>
            </a:endParaRPr>
          </a:p>
        </p:txBody>
      </p:sp>
      <p:sp>
        <p:nvSpPr>
          <p:cNvPr id="8" name="PB"/>
          <p:cNvSpPr/>
          <p:nvPr/>
        </p:nvSpPr>
        <p:spPr bwMode="auto">
          <a:xfrm>
            <a:off x="0" y="6705600"/>
            <a:ext cx="6773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13846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3-22 at 11.11.3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9569" y="1752600"/>
            <a:ext cx="3038883" cy="3352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77441" y="1466412"/>
            <a:ext cx="3799979" cy="4185761"/>
          </a:xfrm>
          <a:prstGeom prst="rect">
            <a:avLst/>
          </a:prstGeom>
          <a:noFill/>
        </p:spPr>
        <p:txBody>
          <a:bodyPr wrap="square" rtlCol="0">
            <a:spAutoFit/>
          </a:bodyPr>
          <a:lstStyle/>
          <a:p>
            <a:pPr defTabSz="457200"/>
            <a:r>
              <a:rPr lang="en-US" sz="2200" dirty="0" smtClean="0">
                <a:solidFill>
                  <a:srgbClr val="000000"/>
                </a:solidFill>
                <a:latin typeface="Calibri" pitchFamily="34" charset="0"/>
                <a:cs typeface="Calibri" pitchFamily="34" charset="0"/>
              </a:rPr>
              <a:t>Fast data transfers via parallel, non-TCP file transfer</a:t>
            </a:r>
          </a:p>
          <a:p>
            <a:pPr marL="742950" lvl="1" indent="-285750" defTabSz="457200">
              <a:buFont typeface="Arial"/>
              <a:buChar char="•"/>
            </a:pPr>
            <a:r>
              <a:rPr lang="en-US" sz="1600" dirty="0" smtClean="0">
                <a:solidFill>
                  <a:srgbClr val="000000"/>
                </a:solidFill>
                <a:latin typeface="Calibri" pitchFamily="34" charset="0"/>
                <a:cs typeface="Calibri" pitchFamily="34" charset="0"/>
              </a:rPr>
              <a:t>Move large (&gt;2 GB) files with ease</a:t>
            </a:r>
          </a:p>
          <a:p>
            <a:pPr defTabSz="457200"/>
            <a:r>
              <a:rPr lang="en-US" sz="2200" dirty="0" smtClean="0">
                <a:solidFill>
                  <a:srgbClr val="000000"/>
                </a:solidFill>
                <a:latin typeface="Calibri" pitchFamily="34" charset="0"/>
                <a:cs typeface="Calibri" pitchFamily="34" charset="0"/>
              </a:rPr>
              <a:t/>
            </a:r>
            <a:br>
              <a:rPr lang="en-US" sz="2200" dirty="0" smtClean="0">
                <a:solidFill>
                  <a:srgbClr val="000000"/>
                </a:solidFill>
                <a:latin typeface="Calibri" pitchFamily="34" charset="0"/>
                <a:cs typeface="Calibri" pitchFamily="34" charset="0"/>
              </a:rPr>
            </a:br>
            <a:r>
              <a:rPr lang="en-US" sz="2200" dirty="0" smtClean="0">
                <a:solidFill>
                  <a:srgbClr val="000000"/>
                </a:solidFill>
                <a:latin typeface="Calibri" pitchFamily="34" charset="0"/>
                <a:cs typeface="Calibri" pitchFamily="34" charset="0"/>
              </a:rPr>
              <a:t>Multiple, consistent access modes</a:t>
            </a:r>
          </a:p>
          <a:p>
            <a:pPr marL="742950" lvl="1" indent="-285750" defTabSz="457200">
              <a:buFont typeface="Arial"/>
              <a:buChar char="•"/>
            </a:pPr>
            <a:r>
              <a:rPr lang="en-US" sz="1600" dirty="0" smtClean="0">
                <a:solidFill>
                  <a:srgbClr val="000000"/>
                </a:solidFill>
                <a:latin typeface="Calibri" pitchFamily="34" charset="0"/>
                <a:cs typeface="Calibri" pitchFamily="34" charset="0"/>
              </a:rPr>
              <a:t>iPlant API</a:t>
            </a:r>
          </a:p>
          <a:p>
            <a:pPr marL="742950" lvl="1" indent="-285750" defTabSz="457200">
              <a:buFont typeface="Arial"/>
              <a:buChar char="•"/>
            </a:pPr>
            <a:r>
              <a:rPr lang="en-US" sz="1600" dirty="0" smtClean="0">
                <a:solidFill>
                  <a:srgbClr val="000000"/>
                </a:solidFill>
                <a:latin typeface="Calibri" pitchFamily="34" charset="0"/>
                <a:cs typeface="Calibri" pitchFamily="34" charset="0"/>
              </a:rPr>
              <a:t>iPlant web apps</a:t>
            </a:r>
          </a:p>
          <a:p>
            <a:pPr marL="742950" lvl="1" indent="-285750" defTabSz="457200">
              <a:buFont typeface="Arial"/>
              <a:buChar char="•"/>
            </a:pPr>
            <a:r>
              <a:rPr lang="en-US" sz="1600" dirty="0" smtClean="0">
                <a:solidFill>
                  <a:srgbClr val="000000"/>
                </a:solidFill>
                <a:latin typeface="Calibri" pitchFamily="34" charset="0"/>
                <a:cs typeface="Calibri" pitchFamily="34" charset="0"/>
              </a:rPr>
              <a:t>Desktop mount (FUSE/DAV)</a:t>
            </a:r>
          </a:p>
          <a:p>
            <a:pPr marL="742950" lvl="1" indent="-285750" defTabSz="457200">
              <a:buFont typeface="Arial"/>
              <a:buChar char="•"/>
            </a:pPr>
            <a:r>
              <a:rPr lang="en-US" sz="1600" dirty="0" smtClean="0">
                <a:solidFill>
                  <a:srgbClr val="000000"/>
                </a:solidFill>
                <a:latin typeface="Calibri" pitchFamily="34" charset="0"/>
                <a:cs typeface="Calibri" pitchFamily="34" charset="0"/>
              </a:rPr>
              <a:t>Java applet (</a:t>
            </a:r>
            <a:r>
              <a:rPr lang="en-US" sz="1600" dirty="0" err="1" smtClean="0">
                <a:solidFill>
                  <a:srgbClr val="000000"/>
                </a:solidFill>
                <a:latin typeface="Calibri" pitchFamily="34" charset="0"/>
                <a:cs typeface="Calibri" pitchFamily="34" charset="0"/>
              </a:rPr>
              <a:t>iDrop</a:t>
            </a:r>
            <a:r>
              <a:rPr lang="en-US" sz="1600" dirty="0" smtClean="0">
                <a:solidFill>
                  <a:srgbClr val="000000"/>
                </a:solidFill>
                <a:latin typeface="Calibri" pitchFamily="34" charset="0"/>
                <a:cs typeface="Calibri" pitchFamily="34" charset="0"/>
              </a:rPr>
              <a:t>)</a:t>
            </a:r>
          </a:p>
          <a:p>
            <a:pPr marL="742950" lvl="1" indent="-285750" defTabSz="457200">
              <a:buFont typeface="Arial"/>
              <a:buChar char="•"/>
            </a:pPr>
            <a:r>
              <a:rPr lang="en-US" sz="1600" dirty="0" smtClean="0">
                <a:solidFill>
                  <a:srgbClr val="000000"/>
                </a:solidFill>
                <a:latin typeface="Calibri" pitchFamily="34" charset="0"/>
                <a:cs typeface="Calibri" pitchFamily="34" charset="0"/>
              </a:rPr>
              <a:t>Command line</a:t>
            </a:r>
          </a:p>
          <a:p>
            <a:pPr defTabSz="457200"/>
            <a:r>
              <a:rPr lang="en-US" sz="2200" dirty="0" smtClean="0">
                <a:solidFill>
                  <a:srgbClr val="000000"/>
                </a:solidFill>
                <a:latin typeface="Calibri" pitchFamily="34" charset="0"/>
                <a:cs typeface="Calibri" pitchFamily="34" charset="0"/>
              </a:rPr>
              <a:t/>
            </a:r>
            <a:br>
              <a:rPr lang="en-US" sz="2200" dirty="0" smtClean="0">
                <a:solidFill>
                  <a:srgbClr val="000000"/>
                </a:solidFill>
                <a:latin typeface="Calibri" pitchFamily="34" charset="0"/>
                <a:cs typeface="Calibri" pitchFamily="34" charset="0"/>
              </a:rPr>
            </a:br>
            <a:r>
              <a:rPr lang="en-US" sz="2200" dirty="0" smtClean="0">
                <a:solidFill>
                  <a:srgbClr val="000000"/>
                </a:solidFill>
                <a:latin typeface="Calibri" pitchFamily="34" charset="0"/>
                <a:cs typeface="Calibri" pitchFamily="34" charset="0"/>
              </a:rPr>
              <a:t>Fine</a:t>
            </a:r>
            <a:r>
              <a:rPr lang="en-US" sz="2200" dirty="0">
                <a:solidFill>
                  <a:srgbClr val="000000"/>
                </a:solidFill>
                <a:latin typeface="Calibri" pitchFamily="34" charset="0"/>
                <a:cs typeface="Calibri" pitchFamily="34" charset="0"/>
              </a:rPr>
              <a:t>-grained </a:t>
            </a:r>
            <a:r>
              <a:rPr lang="en-US" sz="2200" dirty="0" smtClean="0">
                <a:solidFill>
                  <a:srgbClr val="000000"/>
                </a:solidFill>
                <a:latin typeface="Calibri" pitchFamily="34" charset="0"/>
                <a:cs typeface="Calibri" pitchFamily="34" charset="0"/>
              </a:rPr>
              <a:t>ACL permissions</a:t>
            </a:r>
          </a:p>
          <a:p>
            <a:pPr marL="742950" lvl="1" indent="-285750" defTabSz="457200">
              <a:buFont typeface="Arial"/>
              <a:buChar char="•"/>
            </a:pPr>
            <a:r>
              <a:rPr lang="en-US" sz="1600" dirty="0" smtClean="0">
                <a:solidFill>
                  <a:srgbClr val="000000"/>
                </a:solidFill>
                <a:latin typeface="Calibri" pitchFamily="34" charset="0"/>
                <a:cs typeface="Calibri" pitchFamily="34" charset="0"/>
              </a:rPr>
              <a:t>Sharing made simple</a:t>
            </a:r>
          </a:p>
        </p:txBody>
      </p:sp>
      <p:sp>
        <p:nvSpPr>
          <p:cNvPr id="8" name="TextBox 7"/>
          <p:cNvSpPr txBox="1"/>
          <p:nvPr/>
        </p:nvSpPr>
        <p:spPr>
          <a:xfrm>
            <a:off x="228600" y="5715000"/>
            <a:ext cx="8950655" cy="461665"/>
          </a:xfrm>
          <a:prstGeom prst="rect">
            <a:avLst/>
          </a:prstGeom>
          <a:noFill/>
        </p:spPr>
        <p:txBody>
          <a:bodyPr wrap="none" rtlCol="0">
            <a:spAutoFit/>
          </a:bodyPr>
          <a:lstStyle/>
          <a:p>
            <a:pPr defTabSz="457200"/>
            <a:r>
              <a:rPr lang="en-US" sz="2400" b="1" dirty="0" smtClean="0">
                <a:solidFill>
                  <a:srgbClr val="000000"/>
                </a:solidFill>
                <a:latin typeface="Calibri" pitchFamily="34" charset="0"/>
                <a:cs typeface="Calibri" pitchFamily="34" charset="0"/>
              </a:rPr>
              <a:t>Access and a storage allocation is automatic with your iPlant account</a:t>
            </a:r>
            <a:endParaRPr lang="en-US" sz="2400" b="1" dirty="0">
              <a:solidFill>
                <a:srgbClr val="000000"/>
              </a:solidFill>
              <a:latin typeface="Calibri" pitchFamily="34" charset="0"/>
              <a:cs typeface="Calibri" pitchFamily="34" charset="0"/>
            </a:endParaRPr>
          </a:p>
        </p:txBody>
      </p:sp>
      <p:sp>
        <p:nvSpPr>
          <p:cNvPr id="11" name="TextBox 10"/>
          <p:cNvSpPr txBox="1"/>
          <p:nvPr/>
        </p:nvSpPr>
        <p:spPr>
          <a:xfrm>
            <a:off x="2182128" y="228600"/>
            <a:ext cx="4749442"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Data Store</a:t>
            </a:r>
            <a:endParaRPr lang="en-US" sz="2800" dirty="0">
              <a:latin typeface="Calibri" pitchFamily="34" charset="0"/>
              <a:cs typeface="Calibri" pitchFamily="34" charset="0"/>
            </a:endParaRPr>
          </a:p>
        </p:txBody>
      </p:sp>
      <p:sp>
        <p:nvSpPr>
          <p:cNvPr id="4" name="PB"/>
          <p:cNvSpPr/>
          <p:nvPr/>
        </p:nvSpPr>
        <p:spPr bwMode="auto">
          <a:xfrm>
            <a:off x="0" y="6705600"/>
            <a:ext cx="7112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309001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493837"/>
            <a:ext cx="3672417" cy="4525963"/>
          </a:xfrm>
        </p:spPr>
        <p:txBody>
          <a:bodyPr/>
          <a:lstStyle/>
          <a:p>
            <a:r>
              <a:rPr lang="en-US" sz="2400" dirty="0" smtClean="0">
                <a:latin typeface="Calibri" pitchFamily="34" charset="0"/>
                <a:cs typeface="Calibri" pitchFamily="34" charset="0"/>
              </a:rPr>
              <a:t>A number of other applications are “Powered by </a:t>
            </a:r>
            <a:r>
              <a:rPr lang="en-US" sz="2400" dirty="0" err="1" smtClean="0">
                <a:latin typeface="Calibri" pitchFamily="34" charset="0"/>
                <a:cs typeface="Calibri" pitchFamily="34" charset="0"/>
              </a:rPr>
              <a:t>iPlant</a:t>
            </a:r>
            <a:r>
              <a:rPr lang="en-US" sz="2400" dirty="0" smtClean="0">
                <a:latin typeface="Calibri" pitchFamily="34" charset="0"/>
                <a:cs typeface="Calibri" pitchFamily="34" charset="0"/>
              </a:rPr>
              <a:t>” but developed by our team on top of the infrastructure. </a:t>
            </a:r>
          </a:p>
          <a:p>
            <a:r>
              <a:rPr lang="en-US" sz="2400" dirty="0" smtClean="0">
                <a:latin typeface="Calibri" pitchFamily="34" charset="0"/>
                <a:cs typeface="Calibri" pitchFamily="34" charset="0"/>
              </a:rPr>
              <a:t>In response to specific grand challenge team requests for things that needed their own web presence. </a:t>
            </a:r>
          </a:p>
          <a:p>
            <a:r>
              <a:rPr lang="en-US" sz="2400" dirty="0" smtClean="0">
                <a:latin typeface="Calibri" pitchFamily="34" charset="0"/>
                <a:cs typeface="Calibri" pitchFamily="34" charset="0"/>
              </a:rPr>
              <a:t>TNRS, My-Plant, and more. </a:t>
            </a:r>
            <a:endParaRPr lang="en-US" sz="2400" dirty="0">
              <a:latin typeface="Calibri" pitchFamily="34" charset="0"/>
              <a:cs typeface="Calibri" pitchFamily="34" charset="0"/>
            </a:endParaRPr>
          </a:p>
        </p:txBody>
      </p:sp>
      <p:pic>
        <p:nvPicPr>
          <p:cNvPr id="5" name="Picture 4"/>
          <p:cNvPicPr>
            <a:picLocks noChangeAspect="1"/>
          </p:cNvPicPr>
          <p:nvPr/>
        </p:nvPicPr>
        <p:blipFill>
          <a:blip r:embed="rId2"/>
          <a:stretch>
            <a:fillRect/>
          </a:stretch>
        </p:blipFill>
        <p:spPr>
          <a:xfrm>
            <a:off x="4457056" y="1481600"/>
            <a:ext cx="3920831" cy="2328400"/>
          </a:xfrm>
          <a:prstGeom prst="rect">
            <a:avLst/>
          </a:prstGeom>
          <a:ln>
            <a:noFill/>
          </a:ln>
          <a:effectLst>
            <a:outerShdw blurRad="292100" dist="139700" dir="2700000" algn="tl" rotWithShape="0">
              <a:srgbClr val="333333">
                <a:alpha val="65000"/>
              </a:srgbClr>
            </a:outerShdw>
          </a:effectLst>
        </p:spPr>
      </p:pic>
      <p:pic>
        <p:nvPicPr>
          <p:cNvPr id="6" name="Picture 3" descr="my-plant hom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057" y="4053064"/>
            <a:ext cx="3920832" cy="2042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3234866" y="874931"/>
            <a:ext cx="2632534" cy="70534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182128" y="228600"/>
            <a:ext cx="4749442" cy="646331"/>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p:txBody>
      </p:sp>
      <p:sp>
        <p:nvSpPr>
          <p:cNvPr id="7" name="PB"/>
          <p:cNvSpPr/>
          <p:nvPr/>
        </p:nvSpPr>
        <p:spPr bwMode="auto">
          <a:xfrm>
            <a:off x="0" y="6705600"/>
            <a:ext cx="7450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286152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071" y="1683743"/>
            <a:ext cx="8224838" cy="4525963"/>
          </a:xfrm>
        </p:spPr>
        <p:txBody>
          <a:bodyPr/>
          <a:lstStyle/>
          <a:p>
            <a:r>
              <a:rPr lang="en-US" sz="2400" dirty="0" smtClean="0">
                <a:latin typeface="Calibri" pitchFamily="34" charset="0"/>
                <a:cs typeface="Calibri" pitchFamily="34" charset="0"/>
              </a:rPr>
              <a:t>Other major projects are beginning to adopt the iPlant CI as their underlying infrastructure (some completely, some in limited ways): </a:t>
            </a:r>
          </a:p>
          <a:p>
            <a:pPr lvl="1">
              <a:buFont typeface="Arial" pitchFamily="34" charset="0"/>
              <a:buChar char="•"/>
            </a:pPr>
            <a:r>
              <a:rPr lang="en-US" sz="2400" dirty="0" err="1" smtClean="0">
                <a:latin typeface="Calibri" pitchFamily="34" charset="0"/>
                <a:cs typeface="Calibri" pitchFamily="34" charset="0"/>
              </a:rPr>
              <a:t>CoGe</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auth</a:t>
            </a:r>
            <a:r>
              <a:rPr lang="en-US" sz="2400" dirty="0" smtClean="0">
                <a:latin typeface="Calibri" pitchFamily="34" charset="0"/>
                <a:cs typeface="Calibri" pitchFamily="34" charset="0"/>
              </a:rPr>
              <a:t> service, hosting)</a:t>
            </a:r>
          </a:p>
          <a:p>
            <a:pPr lvl="1">
              <a:buFont typeface="Arial" pitchFamily="34" charset="0"/>
              <a:buChar char="•"/>
            </a:pPr>
            <a:r>
              <a:rPr lang="en-US" sz="2400" dirty="0" err="1" smtClean="0">
                <a:latin typeface="Calibri" pitchFamily="34" charset="0"/>
                <a:cs typeface="Calibri" pitchFamily="34" charset="0"/>
              </a:rPr>
              <a:t>BioExtract</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(web service platform)</a:t>
            </a:r>
          </a:p>
          <a:p>
            <a:pPr lvl="1">
              <a:buFont typeface="Arial" pitchFamily="34" charset="0"/>
              <a:buChar char="•"/>
            </a:pPr>
            <a:r>
              <a:rPr lang="en-US" sz="2400" dirty="0" err="1" smtClean="0">
                <a:latin typeface="Calibri" pitchFamily="34" charset="0"/>
                <a:cs typeface="Calibri" pitchFamily="34" charset="0"/>
              </a:rPr>
              <a:t>CiPRES</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(computation)</a:t>
            </a:r>
          </a:p>
          <a:p>
            <a:pPr lvl="1">
              <a:buFont typeface="Arial" pitchFamily="34" charset="0"/>
              <a:buChar char="•"/>
            </a:pPr>
            <a:r>
              <a:rPr lang="en-US" sz="2400" dirty="0" smtClean="0">
                <a:latin typeface="Calibri" pitchFamily="34" charset="0"/>
                <a:cs typeface="Calibri" pitchFamily="34" charset="0"/>
              </a:rPr>
              <a:t>Gates Integrated Breeding Platform </a:t>
            </a:r>
            <a:r>
              <a:rPr lang="en-US" sz="2400" i="1" dirty="0" smtClean="0">
                <a:latin typeface="Calibri" pitchFamily="34" charset="0"/>
                <a:cs typeface="Calibri" pitchFamily="34" charset="0"/>
              </a:rPr>
              <a:t>(hosting, development)</a:t>
            </a:r>
          </a:p>
          <a:p>
            <a:pPr lvl="1">
              <a:buFont typeface="Arial" pitchFamily="34" charset="0"/>
              <a:buChar char="•"/>
            </a:pPr>
            <a:r>
              <a:rPr lang="en-US" sz="2400" dirty="0" smtClean="0">
                <a:latin typeface="Calibri" pitchFamily="34" charset="0"/>
                <a:cs typeface="Calibri" pitchFamily="34" charset="0"/>
              </a:rPr>
              <a:t>Galaxy (</a:t>
            </a:r>
            <a:r>
              <a:rPr lang="en-US" sz="2400" i="1" dirty="0" smtClean="0">
                <a:latin typeface="Calibri" pitchFamily="34" charset="0"/>
                <a:cs typeface="Calibri" pitchFamily="34" charset="0"/>
              </a:rPr>
              <a:t>storage, for now)</a:t>
            </a:r>
            <a:endParaRPr lang="en-US" sz="2400" dirty="0" smtClean="0">
              <a:latin typeface="Calibri" pitchFamily="34" charset="0"/>
              <a:cs typeface="Calibri" pitchFamily="34" charset="0"/>
            </a:endParaRPr>
          </a:p>
        </p:txBody>
      </p:sp>
      <p:pic>
        <p:nvPicPr>
          <p:cNvPr id="5" name="Picture 4"/>
          <p:cNvPicPr>
            <a:picLocks noChangeAspect="1"/>
          </p:cNvPicPr>
          <p:nvPr/>
        </p:nvPicPr>
        <p:blipFill>
          <a:blip r:embed="rId2"/>
          <a:stretch>
            <a:fillRect/>
          </a:stretch>
        </p:blipFill>
        <p:spPr>
          <a:xfrm>
            <a:off x="3234866" y="874931"/>
            <a:ext cx="2632534" cy="70534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4984750" y="2531940"/>
            <a:ext cx="3898900" cy="47178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5922714" y="5401733"/>
            <a:ext cx="2022972" cy="4741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6815667" y="3124200"/>
            <a:ext cx="1676400" cy="6096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228319" y="3445934"/>
            <a:ext cx="779503" cy="10541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1690918" y="5774797"/>
            <a:ext cx="3594100" cy="6477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82128" y="228600"/>
            <a:ext cx="4749442" cy="646331"/>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p:txBody>
      </p:sp>
      <p:sp>
        <p:nvSpPr>
          <p:cNvPr id="11" name="PB"/>
          <p:cNvSpPr/>
          <p:nvPr/>
        </p:nvSpPr>
        <p:spPr bwMode="auto">
          <a:xfrm>
            <a:off x="0" y="6705600"/>
            <a:ext cx="7789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007326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5758" y="1207963"/>
            <a:ext cx="2562820" cy="20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3254" name="Line 6"/>
          <p:cNvSpPr>
            <a:spLocks noChangeShapeType="1"/>
          </p:cNvSpPr>
          <p:nvPr/>
        </p:nvSpPr>
        <p:spPr bwMode="auto">
          <a:xfrm rot="10800000">
            <a:off x="2911078" y="4082205"/>
            <a:ext cx="1576090" cy="1385218"/>
          </a:xfrm>
          <a:prstGeom prst="line">
            <a:avLst/>
          </a:prstGeom>
          <a:noFill/>
          <a:ln w="9525" cap="flat">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5" name="Line 7"/>
          <p:cNvSpPr>
            <a:spLocks noChangeShapeType="1"/>
          </p:cNvSpPr>
          <p:nvPr/>
        </p:nvSpPr>
        <p:spPr bwMode="auto">
          <a:xfrm rot="10800000" flipH="1">
            <a:off x="4491633" y="4236243"/>
            <a:ext cx="1577206" cy="1250156"/>
          </a:xfrm>
          <a:prstGeom prst="line">
            <a:avLst/>
          </a:prstGeom>
          <a:noFill/>
          <a:ln w="9525" cap="flat">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32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5380" y="1529431"/>
            <a:ext cx="2481337" cy="2732484"/>
          </a:xfrm>
          <a:prstGeom prst="rect">
            <a:avLst/>
          </a:prstGeom>
          <a:noFill/>
          <a:ln w="9525" cap="flat">
            <a:solidFill>
              <a:srgbClr val="808080"/>
            </a:solidFill>
            <a:prstDash val="solid"/>
            <a:round/>
            <a:headEnd/>
            <a:tailEnd/>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sp>
        <p:nvSpPr>
          <p:cNvPr id="53257" name="Line 9"/>
          <p:cNvSpPr>
            <a:spLocks noChangeShapeType="1"/>
          </p:cNvSpPr>
          <p:nvPr/>
        </p:nvSpPr>
        <p:spPr bwMode="auto">
          <a:xfrm rot="10800000">
            <a:off x="2005831" y="4082206"/>
            <a:ext cx="2481337" cy="1404193"/>
          </a:xfrm>
          <a:prstGeom prst="line">
            <a:avLst/>
          </a:prstGeom>
          <a:noFill/>
          <a:ln w="9525" cap="flat">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8" name="Line 10"/>
          <p:cNvSpPr>
            <a:spLocks noChangeShapeType="1"/>
          </p:cNvSpPr>
          <p:nvPr/>
        </p:nvSpPr>
        <p:spPr bwMode="auto">
          <a:xfrm rot="10800000" flipH="1">
            <a:off x="4491633" y="4082205"/>
            <a:ext cx="2375297" cy="1385218"/>
          </a:xfrm>
          <a:prstGeom prst="line">
            <a:avLst/>
          </a:prstGeom>
          <a:noFill/>
          <a:ln w="9525" cap="flat">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32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739" y="1529431"/>
            <a:ext cx="2579564" cy="2138660"/>
          </a:xfrm>
          <a:prstGeom prst="rect">
            <a:avLst/>
          </a:prstGeom>
          <a:noFill/>
          <a:ln w="9525" cap="flat">
            <a:solidFill>
              <a:schemeClr val="tx1"/>
            </a:solidFill>
            <a:prstDash val="solid"/>
            <a:round/>
            <a:headEnd/>
            <a:tailEnd/>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pic>
        <p:nvPicPr>
          <p:cNvPr id="532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46" y="1894432"/>
            <a:ext cx="2606353" cy="2187773"/>
          </a:xfrm>
          <a:prstGeom prst="rect">
            <a:avLst/>
          </a:prstGeom>
          <a:noFill/>
          <a:ln w="9525" cap="flat">
            <a:solidFill>
              <a:schemeClr val="tx1"/>
            </a:solidFill>
            <a:prstDash val="solid"/>
            <a:round/>
            <a:headEnd/>
            <a:tailEnd/>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pic>
        <p:nvPicPr>
          <p:cNvPr id="532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8731" y="1894432"/>
            <a:ext cx="2606353" cy="2187773"/>
          </a:xfrm>
          <a:prstGeom prst="rect">
            <a:avLst/>
          </a:prstGeom>
          <a:noFill/>
          <a:ln w="9525" cap="flat">
            <a:solidFill>
              <a:schemeClr val="tx1"/>
            </a:solidFill>
            <a:prstDash val="solid"/>
            <a:round/>
            <a:headEnd/>
            <a:tailEnd/>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grpSp>
        <p:nvGrpSpPr>
          <p:cNvPr id="53265" name="Group 17"/>
          <p:cNvGrpSpPr>
            <a:grpSpLocks/>
          </p:cNvGrpSpPr>
          <p:nvPr/>
        </p:nvGrpSpPr>
        <p:grpSpPr bwMode="auto">
          <a:xfrm>
            <a:off x="2912195" y="5304012"/>
            <a:ext cx="3152180" cy="1616273"/>
            <a:chOff x="0" y="0"/>
            <a:chExt cx="2824" cy="1448"/>
          </a:xfrm>
        </p:grpSpPr>
        <p:sp>
          <p:nvSpPr>
            <p:cNvPr id="53262" name="AutoShape 14"/>
            <p:cNvSpPr>
              <a:spLocks/>
            </p:cNvSpPr>
            <p:nvPr/>
          </p:nvSpPr>
          <p:spPr bwMode="auto">
            <a:xfrm>
              <a:off x="0" y="0"/>
              <a:ext cx="2824" cy="1247"/>
            </a:xfrm>
            <a:custGeom>
              <a:avLst/>
              <a:gdLst/>
              <a:ahLst/>
              <a:cxnLst/>
              <a:rect l="0" t="0" r="r" b="b"/>
              <a:pathLst>
                <a:path w="21600" h="2160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moveTo>
                    <a:pt x="0" y="2700"/>
                  </a:moveTo>
                </a:path>
              </a:pathLst>
            </a:custGeom>
            <a:gradFill rotWithShape="0">
              <a:gsLst>
                <a:gs pos="0">
                  <a:srgbClr val="BABABA"/>
                </a:gs>
                <a:gs pos="100000">
                  <a:srgbClr val="000000"/>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3" name="AutoShape 15"/>
            <p:cNvSpPr>
              <a:spLocks/>
            </p:cNvSpPr>
            <p:nvPr/>
          </p:nvSpPr>
          <p:spPr bwMode="auto">
            <a:xfrm>
              <a:off x="0" y="0"/>
              <a:ext cx="2824" cy="311"/>
            </a:xfrm>
            <a:custGeom>
              <a:avLst/>
              <a:gdLst/>
              <a:ahLst/>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FFFFFF">
                <a:alpha val="39999"/>
              </a:srgbClr>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4" name="Rectangle 16"/>
            <p:cNvSpPr>
              <a:spLocks/>
            </p:cNvSpPr>
            <p:nvPr/>
          </p:nvSpPr>
          <p:spPr bwMode="auto">
            <a:xfrm>
              <a:off x="2" y="311"/>
              <a:ext cx="2821"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ctr"/>
              <a:r>
                <a:rPr lang="en-US" sz="3100" b="1" dirty="0">
                  <a:solidFill>
                    <a:srgbClr val="00FF00"/>
                  </a:solidFill>
                  <a:latin typeface="Calibri" pitchFamily="34" charset="0"/>
                  <a:ea typeface="Gill Sans" charset="0"/>
                  <a:cs typeface="Calibri" pitchFamily="34" charset="0"/>
                </a:rPr>
                <a:t>iPlant APIs</a:t>
              </a:r>
            </a:p>
            <a:p>
              <a:pPr algn="ctr"/>
              <a:r>
                <a:rPr lang="en-US" sz="3100" b="1" dirty="0">
                  <a:solidFill>
                    <a:srgbClr val="00FF00"/>
                  </a:solidFill>
                  <a:latin typeface="Calibri" pitchFamily="34" charset="0"/>
                  <a:ea typeface="Gill Sans" charset="0"/>
                  <a:cs typeface="Calibri" pitchFamily="34" charset="0"/>
                </a:rPr>
                <a:t>Resources</a:t>
              </a:r>
            </a:p>
          </p:txBody>
        </p:sp>
      </p:grpSp>
      <p:sp>
        <p:nvSpPr>
          <p:cNvPr id="53266" name="Line 18"/>
          <p:cNvSpPr>
            <a:spLocks noChangeShapeType="1"/>
          </p:cNvSpPr>
          <p:nvPr/>
        </p:nvSpPr>
        <p:spPr bwMode="auto">
          <a:xfrm rot="10800000">
            <a:off x="4488285" y="4725143"/>
            <a:ext cx="3348" cy="761256"/>
          </a:xfrm>
          <a:prstGeom prst="line">
            <a:avLst/>
          </a:prstGeom>
          <a:noFill/>
          <a:ln w="9525" cap="flat">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3267"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2148" y="2489373"/>
            <a:ext cx="3178969" cy="2215678"/>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53268"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5510" y="76200"/>
            <a:ext cx="4628927" cy="12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PB"/>
          <p:cNvSpPr/>
          <p:nvPr/>
        </p:nvSpPr>
        <p:spPr bwMode="auto">
          <a:xfrm>
            <a:off x="0" y="6705600"/>
            <a:ext cx="8128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7768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5" descr="Screen shot 2010-11-01 at 8.20.2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39900"/>
            <a:ext cx="8537575"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Oval 7"/>
          <p:cNvSpPr>
            <a:spLocks noChangeArrowheads="1"/>
          </p:cNvSpPr>
          <p:nvPr/>
        </p:nvSpPr>
        <p:spPr bwMode="auto">
          <a:xfrm>
            <a:off x="2363788" y="4278313"/>
            <a:ext cx="177800" cy="1778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61" name="Oval 8"/>
          <p:cNvSpPr>
            <a:spLocks noChangeArrowheads="1"/>
          </p:cNvSpPr>
          <p:nvPr/>
        </p:nvSpPr>
        <p:spPr bwMode="auto">
          <a:xfrm>
            <a:off x="3862388" y="4519613"/>
            <a:ext cx="177800" cy="1778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62" name="Oval 9"/>
          <p:cNvSpPr>
            <a:spLocks noChangeArrowheads="1"/>
          </p:cNvSpPr>
          <p:nvPr/>
        </p:nvSpPr>
        <p:spPr bwMode="auto">
          <a:xfrm>
            <a:off x="6675438" y="3059113"/>
            <a:ext cx="177800" cy="1778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63" name="TextBox 11"/>
          <p:cNvSpPr txBox="1">
            <a:spLocks noChangeArrowheads="1"/>
          </p:cNvSpPr>
          <p:nvPr/>
        </p:nvSpPr>
        <p:spPr bwMode="auto">
          <a:xfrm>
            <a:off x="2225675" y="4003675"/>
            <a:ext cx="522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b="1" i="1">
                <a:solidFill>
                  <a:srgbClr val="FF0000"/>
                </a:solidFill>
              </a:rPr>
              <a:t>UA</a:t>
            </a:r>
          </a:p>
        </p:txBody>
      </p:sp>
      <p:sp>
        <p:nvSpPr>
          <p:cNvPr id="19464" name="TextBox 13"/>
          <p:cNvSpPr txBox="1">
            <a:spLocks noChangeArrowheads="1"/>
          </p:cNvSpPr>
          <p:nvPr/>
        </p:nvSpPr>
        <p:spPr bwMode="auto">
          <a:xfrm>
            <a:off x="3570288" y="4240213"/>
            <a:ext cx="788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b="1" i="1">
                <a:solidFill>
                  <a:srgbClr val="FF0000"/>
                </a:solidFill>
              </a:rPr>
              <a:t>TACC</a:t>
            </a:r>
          </a:p>
        </p:txBody>
      </p:sp>
      <p:sp>
        <p:nvSpPr>
          <p:cNvPr id="19465" name="TextBox 14"/>
          <p:cNvSpPr txBox="1">
            <a:spLocks noChangeArrowheads="1"/>
          </p:cNvSpPr>
          <p:nvPr/>
        </p:nvSpPr>
        <p:spPr bwMode="auto">
          <a:xfrm>
            <a:off x="6477000" y="2720975"/>
            <a:ext cx="788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b="1" i="1">
                <a:solidFill>
                  <a:srgbClr val="FF0000"/>
                </a:solidFill>
              </a:rPr>
              <a:t>CSHL</a:t>
            </a:r>
          </a:p>
        </p:txBody>
      </p:sp>
      <p:sp>
        <p:nvSpPr>
          <p:cNvPr id="19466" name="Oval 15"/>
          <p:cNvSpPr>
            <a:spLocks noChangeArrowheads="1"/>
          </p:cNvSpPr>
          <p:nvPr/>
        </p:nvSpPr>
        <p:spPr bwMode="auto">
          <a:xfrm>
            <a:off x="1082675" y="200501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67" name="Oval 26"/>
          <p:cNvSpPr>
            <a:spLocks noChangeArrowheads="1"/>
          </p:cNvSpPr>
          <p:nvPr/>
        </p:nvSpPr>
        <p:spPr bwMode="auto">
          <a:xfrm>
            <a:off x="5375275" y="405606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68" name="Oval 28"/>
          <p:cNvSpPr>
            <a:spLocks noChangeArrowheads="1"/>
          </p:cNvSpPr>
          <p:nvPr/>
        </p:nvSpPr>
        <p:spPr bwMode="auto">
          <a:xfrm>
            <a:off x="1431925" y="401161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69" name="Oval 29"/>
          <p:cNvSpPr>
            <a:spLocks noChangeArrowheads="1"/>
          </p:cNvSpPr>
          <p:nvPr/>
        </p:nvSpPr>
        <p:spPr bwMode="auto">
          <a:xfrm>
            <a:off x="6554788" y="305911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0" name="Oval 30"/>
          <p:cNvSpPr>
            <a:spLocks noChangeArrowheads="1"/>
          </p:cNvSpPr>
          <p:nvPr/>
        </p:nvSpPr>
        <p:spPr bwMode="auto">
          <a:xfrm>
            <a:off x="5026025" y="2898775"/>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1" name="Oval 31"/>
          <p:cNvSpPr>
            <a:spLocks noChangeArrowheads="1"/>
          </p:cNvSpPr>
          <p:nvPr/>
        </p:nvSpPr>
        <p:spPr bwMode="auto">
          <a:xfrm>
            <a:off x="5605463" y="460851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2" name="Oval 32"/>
          <p:cNvSpPr>
            <a:spLocks noChangeArrowheads="1"/>
          </p:cNvSpPr>
          <p:nvPr/>
        </p:nvSpPr>
        <p:spPr bwMode="auto">
          <a:xfrm>
            <a:off x="5973763" y="380206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3" name="Oval 33"/>
          <p:cNvSpPr>
            <a:spLocks noChangeArrowheads="1"/>
          </p:cNvSpPr>
          <p:nvPr/>
        </p:nvSpPr>
        <p:spPr bwMode="auto">
          <a:xfrm>
            <a:off x="6416675" y="317976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4" name="Oval 34"/>
          <p:cNvSpPr>
            <a:spLocks noChangeArrowheads="1"/>
          </p:cNvSpPr>
          <p:nvPr/>
        </p:nvSpPr>
        <p:spPr bwMode="auto">
          <a:xfrm>
            <a:off x="5146675" y="3800475"/>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5" name="Oval 35"/>
          <p:cNvSpPr>
            <a:spLocks noChangeArrowheads="1"/>
          </p:cNvSpPr>
          <p:nvPr/>
        </p:nvSpPr>
        <p:spPr bwMode="auto">
          <a:xfrm>
            <a:off x="6735763" y="2955925"/>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6" name="Oval 36"/>
          <p:cNvSpPr>
            <a:spLocks noChangeArrowheads="1"/>
          </p:cNvSpPr>
          <p:nvPr/>
        </p:nvSpPr>
        <p:spPr bwMode="auto">
          <a:xfrm>
            <a:off x="2363788" y="4297363"/>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7" name="Oval 37"/>
          <p:cNvSpPr>
            <a:spLocks noChangeArrowheads="1"/>
          </p:cNvSpPr>
          <p:nvPr/>
        </p:nvSpPr>
        <p:spPr bwMode="auto">
          <a:xfrm>
            <a:off x="6315075" y="3381375"/>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8" name="Oval 38"/>
          <p:cNvSpPr>
            <a:spLocks noChangeArrowheads="1"/>
          </p:cNvSpPr>
          <p:nvPr/>
        </p:nvSpPr>
        <p:spPr bwMode="auto">
          <a:xfrm>
            <a:off x="4683125" y="3381375"/>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19479" name="Oval 39"/>
          <p:cNvSpPr>
            <a:spLocks noChangeArrowheads="1"/>
          </p:cNvSpPr>
          <p:nvPr/>
        </p:nvSpPr>
        <p:spPr bwMode="auto">
          <a:xfrm>
            <a:off x="2878138" y="3889375"/>
            <a:ext cx="120650" cy="1143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i="1"/>
          </a:p>
        </p:txBody>
      </p:sp>
      <p:sp>
        <p:nvSpPr>
          <p:cNvPr id="25" name="TextBox 24"/>
          <p:cNvSpPr txBox="1"/>
          <p:nvPr/>
        </p:nvSpPr>
        <p:spPr>
          <a:xfrm>
            <a:off x="2182128" y="228600"/>
            <a:ext cx="4749442" cy="1077218"/>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a:p>
            <a:pPr algn="ctr"/>
            <a:r>
              <a:rPr lang="en-US" sz="2800" dirty="0" smtClean="0">
                <a:latin typeface="Calibri" pitchFamily="34" charset="0"/>
                <a:cs typeface="Calibri" pitchFamily="34" charset="0"/>
              </a:rPr>
              <a:t>A virtual organization</a:t>
            </a:r>
          </a:p>
        </p:txBody>
      </p:sp>
      <p:sp>
        <p:nvSpPr>
          <p:cNvPr id="4" name="PB"/>
          <p:cNvSpPr/>
          <p:nvPr/>
        </p:nvSpPr>
        <p:spPr bwMode="auto">
          <a:xfrm>
            <a:off x="0" y="6705600"/>
            <a:ext cx="8466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814671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p:cNvSpPr>
          <p:nvPr/>
        </p:nvSpPr>
        <p:spPr bwMode="auto">
          <a:xfrm>
            <a:off x="3356446" y="3393281"/>
            <a:ext cx="1553766" cy="32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100">
                <a:solidFill>
                  <a:srgbClr val="008000"/>
                </a:solidFill>
                <a:cs typeface="Helvetica" charset="0"/>
                <a:sym typeface="Helvetica" charset="0"/>
              </a:rPr>
              <a:t>Staff:</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Greg Abram</a:t>
            </a:r>
          </a:p>
          <a:p>
            <a:pPr fontAlgn="base">
              <a:spcBef>
                <a:spcPct val="0"/>
              </a:spcBef>
              <a:spcAft>
                <a:spcPct val="0"/>
              </a:spcAft>
            </a:pPr>
            <a:r>
              <a:rPr lang="en-US" sz="1100">
                <a:solidFill>
                  <a:srgbClr val="000000"/>
                </a:solidFill>
                <a:cs typeface="Helvetica" charset="0"/>
                <a:sym typeface="Helvetica" charset="0"/>
              </a:rPr>
              <a:t>Sonali Aditya</a:t>
            </a:r>
          </a:p>
          <a:p>
            <a:pPr fontAlgn="base">
              <a:spcBef>
                <a:spcPct val="0"/>
              </a:spcBef>
              <a:spcAft>
                <a:spcPct val="0"/>
              </a:spcAft>
            </a:pPr>
            <a:r>
              <a:rPr lang="en-US" sz="1100">
                <a:solidFill>
                  <a:srgbClr val="000000"/>
                </a:solidFill>
                <a:cs typeface="Helvetica" charset="0"/>
                <a:sym typeface="Helvetica" charset="0"/>
              </a:rPr>
              <a:t>Roger Barthelson</a:t>
            </a:r>
          </a:p>
          <a:p>
            <a:pPr fontAlgn="base">
              <a:spcBef>
                <a:spcPct val="0"/>
              </a:spcBef>
              <a:spcAft>
                <a:spcPct val="0"/>
              </a:spcAft>
            </a:pPr>
            <a:r>
              <a:rPr lang="en-US" sz="1100">
                <a:solidFill>
                  <a:srgbClr val="000000"/>
                </a:solidFill>
                <a:cs typeface="Helvetica" charset="0"/>
                <a:sym typeface="Helvetica" charset="0"/>
              </a:rPr>
              <a:t>Brad Boyle</a:t>
            </a:r>
          </a:p>
          <a:p>
            <a:pPr fontAlgn="base">
              <a:spcBef>
                <a:spcPct val="0"/>
              </a:spcBef>
              <a:spcAft>
                <a:spcPct val="0"/>
              </a:spcAft>
            </a:pPr>
            <a:r>
              <a:rPr lang="en-US" sz="1100">
                <a:solidFill>
                  <a:srgbClr val="000000"/>
                </a:solidFill>
                <a:cs typeface="Helvetica" charset="0"/>
                <a:sym typeface="Helvetica" charset="0"/>
              </a:rPr>
              <a:t>Todd Bryan</a:t>
            </a:r>
          </a:p>
          <a:p>
            <a:pPr fontAlgn="base">
              <a:spcBef>
                <a:spcPct val="0"/>
              </a:spcBef>
              <a:spcAft>
                <a:spcPct val="0"/>
              </a:spcAft>
            </a:pPr>
            <a:r>
              <a:rPr lang="en-US" sz="1100">
                <a:solidFill>
                  <a:srgbClr val="000000"/>
                </a:solidFill>
                <a:cs typeface="Helvetica" charset="0"/>
                <a:sym typeface="Helvetica" charset="0"/>
              </a:rPr>
              <a:t>Gordon Burleigh</a:t>
            </a:r>
          </a:p>
          <a:p>
            <a:pPr fontAlgn="base">
              <a:spcBef>
                <a:spcPct val="0"/>
              </a:spcBef>
              <a:spcAft>
                <a:spcPct val="0"/>
              </a:spcAft>
            </a:pPr>
            <a:r>
              <a:rPr lang="en-US" sz="1100">
                <a:solidFill>
                  <a:srgbClr val="000000"/>
                </a:solidFill>
                <a:cs typeface="Helvetica" charset="0"/>
                <a:sym typeface="Helvetica" charset="0"/>
              </a:rPr>
              <a:t>John Cazes</a:t>
            </a:r>
          </a:p>
          <a:p>
            <a:pPr fontAlgn="base">
              <a:spcBef>
                <a:spcPct val="0"/>
              </a:spcBef>
              <a:spcAft>
                <a:spcPct val="0"/>
              </a:spcAft>
            </a:pPr>
            <a:r>
              <a:rPr lang="en-US" sz="1100">
                <a:solidFill>
                  <a:srgbClr val="000000"/>
                </a:solidFill>
                <a:cs typeface="Helvetica" charset="0"/>
                <a:sym typeface="Helvetica" charset="0"/>
              </a:rPr>
              <a:t>Mike Conway</a:t>
            </a:r>
          </a:p>
          <a:p>
            <a:pPr fontAlgn="base">
              <a:spcBef>
                <a:spcPct val="0"/>
              </a:spcBef>
              <a:spcAft>
                <a:spcPct val="0"/>
              </a:spcAft>
            </a:pPr>
            <a:r>
              <a:rPr lang="en-US" sz="1100">
                <a:solidFill>
                  <a:srgbClr val="000000"/>
                </a:solidFill>
                <a:cs typeface="Helvetica" charset="0"/>
                <a:sym typeface="Helvetica" charset="0"/>
              </a:rPr>
              <a:t>Karen Cranston</a:t>
            </a:r>
          </a:p>
          <a:p>
            <a:pPr fontAlgn="base">
              <a:spcBef>
                <a:spcPct val="0"/>
              </a:spcBef>
              <a:spcAft>
                <a:spcPct val="0"/>
              </a:spcAft>
            </a:pPr>
            <a:r>
              <a:rPr lang="en-US" sz="1100">
                <a:solidFill>
                  <a:srgbClr val="000000"/>
                </a:solidFill>
                <a:cs typeface="Helvetica" charset="0"/>
                <a:sym typeface="Helvetica" charset="0"/>
              </a:rPr>
              <a:t>Rion Doodey</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Andy Edmonds</a:t>
            </a:r>
          </a:p>
          <a:p>
            <a:pPr fontAlgn="base">
              <a:spcBef>
                <a:spcPct val="0"/>
              </a:spcBef>
              <a:spcAft>
                <a:spcPct val="0"/>
              </a:spcAft>
            </a:pPr>
            <a:r>
              <a:rPr lang="en-US" sz="1100">
                <a:solidFill>
                  <a:srgbClr val="000000"/>
                </a:solidFill>
                <a:cs typeface="Helvetica" charset="0"/>
                <a:sym typeface="Helvetica" charset="0"/>
              </a:rPr>
              <a:t>Dmitry Fedorov</a:t>
            </a:r>
          </a:p>
          <a:p>
            <a:pPr fontAlgn="base">
              <a:spcBef>
                <a:spcPct val="0"/>
              </a:spcBef>
              <a:spcAft>
                <a:spcPct val="0"/>
              </a:spcAft>
            </a:pPr>
            <a:r>
              <a:rPr lang="en-US" sz="1100">
                <a:solidFill>
                  <a:srgbClr val="000000"/>
                </a:solidFill>
                <a:cs typeface="Helvetica" charset="0"/>
                <a:sym typeface="Helvetica" charset="0"/>
              </a:rPr>
              <a:t>Michael Gatto</a:t>
            </a:r>
          </a:p>
          <a:p>
            <a:pPr fontAlgn="base">
              <a:spcBef>
                <a:spcPct val="0"/>
              </a:spcBef>
              <a:spcAft>
                <a:spcPct val="0"/>
              </a:spcAft>
            </a:pPr>
            <a:r>
              <a:rPr lang="en-US" sz="1100">
                <a:solidFill>
                  <a:srgbClr val="000000"/>
                </a:solidFill>
                <a:cs typeface="Helvetica" charset="0"/>
                <a:sym typeface="Helvetica" charset="0"/>
              </a:rPr>
              <a:t>Utkarsh Gaur</a:t>
            </a:r>
          </a:p>
          <a:p>
            <a:pPr fontAlgn="base">
              <a:spcBef>
                <a:spcPct val="0"/>
              </a:spcBef>
              <a:spcAft>
                <a:spcPct val="0"/>
              </a:spcAft>
            </a:pPr>
            <a:r>
              <a:rPr lang="en-US" sz="1100">
                <a:solidFill>
                  <a:srgbClr val="000000"/>
                </a:solidFill>
                <a:cs typeface="Helvetica" charset="0"/>
                <a:sym typeface="Helvetica" charset="0"/>
              </a:rPr>
              <a:t>Cornel Ghiban</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Michael Gonzales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Hariolf Häfele</a:t>
            </a:r>
          </a:p>
          <a:p>
            <a:pPr fontAlgn="base">
              <a:spcBef>
                <a:spcPct val="0"/>
              </a:spcBef>
              <a:spcAft>
                <a:spcPct val="0"/>
              </a:spcAft>
            </a:pPr>
            <a:r>
              <a:rPr lang="en-US" sz="1100">
                <a:solidFill>
                  <a:srgbClr val="000000"/>
                </a:solidFill>
                <a:cs typeface="Helvetica" charset="0"/>
                <a:sym typeface="Helvetica" charset="0"/>
              </a:rPr>
              <a:t>Matthew Hanlon</a:t>
            </a:r>
          </a:p>
        </p:txBody>
      </p:sp>
      <p:grpSp>
        <p:nvGrpSpPr>
          <p:cNvPr id="57348" name="Group 4"/>
          <p:cNvGrpSpPr>
            <a:grpSpLocks/>
          </p:cNvGrpSpPr>
          <p:nvPr/>
        </p:nvGrpSpPr>
        <p:grpSpPr bwMode="auto">
          <a:xfrm>
            <a:off x="0" y="6239620"/>
            <a:ext cx="645170" cy="638473"/>
            <a:chOff x="0" y="0"/>
            <a:chExt cx="578" cy="571"/>
          </a:xfrm>
        </p:grpSpPr>
        <p:sp>
          <p:nvSpPr>
            <p:cNvPr id="57346" name="Oval 2"/>
            <p:cNvSpPr>
              <a:spLocks/>
            </p:cNvSpPr>
            <p:nvPr/>
          </p:nvSpPr>
          <p:spPr bwMode="auto">
            <a:xfrm>
              <a:off x="167" y="192"/>
              <a:ext cx="225" cy="220"/>
            </a:xfrm>
            <a:prstGeom prst="ellipse">
              <a:avLst/>
            </a:prstGeom>
            <a:solidFill>
              <a:schemeClr val="accent1"/>
            </a:solidFill>
            <a:ln w="12600" cap="flat">
              <a:solidFill>
                <a:srgbClr val="FFC000"/>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pic>
          <p:nvPicPr>
            <p:cNvPr id="573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8"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pic>
        <p:nvPicPr>
          <p:cNvPr id="573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245" y="6390309"/>
            <a:ext cx="165868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57352" name="Group 8"/>
          <p:cNvGrpSpPr>
            <a:grpSpLocks/>
          </p:cNvGrpSpPr>
          <p:nvPr/>
        </p:nvGrpSpPr>
        <p:grpSpPr bwMode="auto">
          <a:xfrm>
            <a:off x="0" y="6239620"/>
            <a:ext cx="645170" cy="638473"/>
            <a:chOff x="0" y="0"/>
            <a:chExt cx="578" cy="572"/>
          </a:xfrm>
        </p:grpSpPr>
        <p:sp>
          <p:nvSpPr>
            <p:cNvPr id="57350" name="Oval 6"/>
            <p:cNvSpPr>
              <a:spLocks/>
            </p:cNvSpPr>
            <p:nvPr/>
          </p:nvSpPr>
          <p:spPr bwMode="auto">
            <a:xfrm>
              <a:off x="167" y="192"/>
              <a:ext cx="225" cy="220"/>
            </a:xfrm>
            <a:prstGeom prst="ellipse">
              <a:avLst/>
            </a:prstGeom>
            <a:solidFill>
              <a:srgbClr val="00CC99"/>
            </a:solidFill>
            <a:ln w="12600" cap="flat">
              <a:solidFill>
                <a:srgbClr val="FFC000"/>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pic>
          <p:nvPicPr>
            <p:cNvPr id="573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8"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pic>
        <p:nvPicPr>
          <p:cNvPr id="5735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245" y="6390309"/>
            <a:ext cx="165868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7356" name="Freeform 12"/>
          <p:cNvSpPr>
            <a:spLocks/>
          </p:cNvSpPr>
          <p:nvPr/>
        </p:nvSpPr>
        <p:spPr bwMode="auto">
          <a:xfrm flipH="1">
            <a:off x="375048" y="2759274"/>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57" name="Freeform 13"/>
          <p:cNvSpPr>
            <a:spLocks/>
          </p:cNvSpPr>
          <p:nvPr/>
        </p:nvSpPr>
        <p:spPr bwMode="auto">
          <a:xfrm rot="10800000">
            <a:off x="375048" y="3013771"/>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58" name="Freeform 14"/>
          <p:cNvSpPr>
            <a:spLocks/>
          </p:cNvSpPr>
          <p:nvPr/>
        </p:nvSpPr>
        <p:spPr bwMode="auto">
          <a:xfrm flipH="1">
            <a:off x="2052712" y="2759274"/>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59" name="Freeform 15"/>
          <p:cNvSpPr>
            <a:spLocks/>
          </p:cNvSpPr>
          <p:nvPr/>
        </p:nvSpPr>
        <p:spPr bwMode="auto">
          <a:xfrm rot="10800000">
            <a:off x="2052712" y="3013771"/>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0" name="Freeform 16"/>
          <p:cNvSpPr>
            <a:spLocks/>
          </p:cNvSpPr>
          <p:nvPr/>
        </p:nvSpPr>
        <p:spPr bwMode="auto">
          <a:xfrm flipH="1">
            <a:off x="3732610" y="2759274"/>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1" name="Freeform 17"/>
          <p:cNvSpPr>
            <a:spLocks/>
          </p:cNvSpPr>
          <p:nvPr/>
        </p:nvSpPr>
        <p:spPr bwMode="auto">
          <a:xfrm rot="10800000">
            <a:off x="3732610" y="3013771"/>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2" name="Freeform 18"/>
          <p:cNvSpPr>
            <a:spLocks/>
          </p:cNvSpPr>
          <p:nvPr/>
        </p:nvSpPr>
        <p:spPr bwMode="auto">
          <a:xfrm flipH="1">
            <a:off x="5411391" y="2759274"/>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3" name="Freeform 19"/>
          <p:cNvSpPr>
            <a:spLocks/>
          </p:cNvSpPr>
          <p:nvPr/>
        </p:nvSpPr>
        <p:spPr bwMode="auto">
          <a:xfrm rot="10800000">
            <a:off x="5411391" y="3013771"/>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4" name="Freeform 20"/>
          <p:cNvSpPr>
            <a:spLocks/>
          </p:cNvSpPr>
          <p:nvPr/>
        </p:nvSpPr>
        <p:spPr bwMode="auto">
          <a:xfrm flipH="1">
            <a:off x="7090173" y="2759274"/>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5" name="Freeform 21"/>
          <p:cNvSpPr>
            <a:spLocks/>
          </p:cNvSpPr>
          <p:nvPr/>
        </p:nvSpPr>
        <p:spPr bwMode="auto">
          <a:xfrm rot="10800000">
            <a:off x="7090173" y="3013771"/>
            <a:ext cx="1678781" cy="262310"/>
          </a:xfrm>
          <a:custGeom>
            <a:avLst/>
            <a:gdLst>
              <a:gd name="T0" fmla="*/ 5400 w 21600"/>
              <a:gd name="T1" fmla="*/ 0 h 21600"/>
              <a:gd name="T2" fmla="*/ 0 w 21600"/>
              <a:gd name="T3" fmla="*/ 21600 h 21600"/>
              <a:gd name="T4" fmla="*/ 16200 w 21600"/>
              <a:gd name="T5" fmla="*/ 21600 h 21600"/>
              <a:gd name="T6" fmla="*/ 21600 w 21600"/>
              <a:gd name="T7" fmla="*/ 0 h 21600"/>
              <a:gd name="T8" fmla="*/ 5400 w 21600"/>
              <a:gd name="T9" fmla="*/ 0 h 21600"/>
              <a:gd name="T10" fmla="*/ 5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400" y="0"/>
                </a:moveTo>
                <a:lnTo>
                  <a:pt x="0" y="21600"/>
                </a:lnTo>
                <a:lnTo>
                  <a:pt x="16200" y="21600"/>
                </a:lnTo>
                <a:lnTo>
                  <a:pt x="21600" y="0"/>
                </a:lnTo>
                <a:lnTo>
                  <a:pt x="5400" y="0"/>
                </a:lnTo>
                <a:close/>
                <a:moveTo>
                  <a:pt x="5400" y="0"/>
                </a:moveTo>
              </a:path>
            </a:pathLst>
          </a:custGeom>
          <a:solidFill>
            <a:srgbClr val="00FF02">
              <a:alpha val="41568"/>
            </a:srgbClr>
          </a:solidFill>
          <a:ln>
            <a:noFill/>
          </a:ln>
          <a:effectLst>
            <a:outerShdw blurRad="12700" dist="25398" dir="5400000" algn="ctr" rotWithShape="0">
              <a:srgbClr val="808080">
                <a:alpha val="74997"/>
              </a:srgb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fontAlgn="base">
              <a:spcBef>
                <a:spcPct val="0"/>
              </a:spcBef>
              <a:spcAft>
                <a:spcPct val="0"/>
              </a:spcAft>
            </a:pPr>
            <a:endParaRPr lang="en-US" sz="4100">
              <a:solidFill>
                <a:srgbClr val="000000"/>
              </a:solidFill>
              <a:latin typeface="Gill Sans" charset="0"/>
              <a:sym typeface="Gill Sans" charset="0"/>
            </a:endParaRPr>
          </a:p>
        </p:txBody>
      </p:sp>
      <p:sp>
        <p:nvSpPr>
          <p:cNvPr id="57366" name="Rectangle 22"/>
          <p:cNvSpPr>
            <a:spLocks/>
          </p:cNvSpPr>
          <p:nvPr/>
        </p:nvSpPr>
        <p:spPr bwMode="auto">
          <a:xfrm>
            <a:off x="625078" y="2847455"/>
            <a:ext cx="1284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2400" dirty="0">
                <a:solidFill>
                  <a:srgbClr val="000000"/>
                </a:solidFill>
                <a:latin typeface="Arial" charset="0"/>
                <a:cs typeface="Arial" charset="0"/>
                <a:sym typeface="Arial" charset="0"/>
              </a:rPr>
              <a:t>Metadata</a:t>
            </a:r>
          </a:p>
        </p:txBody>
      </p:sp>
      <p:sp>
        <p:nvSpPr>
          <p:cNvPr id="57367" name="Rectangle 23"/>
          <p:cNvSpPr>
            <a:spLocks/>
          </p:cNvSpPr>
          <p:nvPr/>
        </p:nvSpPr>
        <p:spPr bwMode="auto">
          <a:xfrm>
            <a:off x="2536032" y="2847455"/>
            <a:ext cx="6508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2400">
                <a:solidFill>
                  <a:srgbClr val="000000"/>
                </a:solidFill>
                <a:latin typeface="Arial" charset="0"/>
                <a:cs typeface="Arial" charset="0"/>
                <a:sym typeface="Arial" charset="0"/>
              </a:rPr>
              <a:t>Data</a:t>
            </a:r>
          </a:p>
        </p:txBody>
      </p:sp>
      <p:sp>
        <p:nvSpPr>
          <p:cNvPr id="57368" name="Rectangle 24"/>
          <p:cNvSpPr>
            <a:spLocks/>
          </p:cNvSpPr>
          <p:nvPr/>
        </p:nvSpPr>
        <p:spPr bwMode="auto">
          <a:xfrm>
            <a:off x="4188025" y="2847455"/>
            <a:ext cx="719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2400">
                <a:solidFill>
                  <a:srgbClr val="000000"/>
                </a:solidFill>
                <a:latin typeface="Arial" charset="0"/>
                <a:cs typeface="Arial" charset="0"/>
                <a:sym typeface="Arial" charset="0"/>
              </a:rPr>
              <a:t>Tools</a:t>
            </a:r>
          </a:p>
        </p:txBody>
      </p:sp>
      <p:sp>
        <p:nvSpPr>
          <p:cNvPr id="57369" name="Rectangle 25"/>
          <p:cNvSpPr>
            <a:spLocks/>
          </p:cNvSpPr>
          <p:nvPr/>
        </p:nvSpPr>
        <p:spPr bwMode="auto">
          <a:xfrm>
            <a:off x="5598914" y="2847455"/>
            <a:ext cx="1414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2400">
                <a:solidFill>
                  <a:srgbClr val="000000"/>
                </a:solidFill>
                <a:latin typeface="Arial" charset="0"/>
                <a:cs typeface="Arial" charset="0"/>
                <a:sym typeface="Arial" charset="0"/>
              </a:rPr>
              <a:t>Workflows</a:t>
            </a:r>
          </a:p>
        </p:txBody>
      </p:sp>
      <p:sp>
        <p:nvSpPr>
          <p:cNvPr id="57370" name="Rectangle 26"/>
          <p:cNvSpPr>
            <a:spLocks/>
          </p:cNvSpPr>
          <p:nvPr/>
        </p:nvSpPr>
        <p:spPr bwMode="auto">
          <a:xfrm>
            <a:off x="7688462" y="2847455"/>
            <a:ext cx="422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2400">
                <a:solidFill>
                  <a:srgbClr val="000000"/>
                </a:solidFill>
                <a:latin typeface="Arial" charset="0"/>
                <a:cs typeface="Arial" charset="0"/>
                <a:sym typeface="Arial" charset="0"/>
              </a:rPr>
              <a:t>Viz</a:t>
            </a:r>
          </a:p>
        </p:txBody>
      </p:sp>
      <p:sp>
        <p:nvSpPr>
          <p:cNvPr id="57371" name="Rectangle 27"/>
          <p:cNvSpPr>
            <a:spLocks/>
          </p:cNvSpPr>
          <p:nvPr/>
        </p:nvSpPr>
        <p:spPr bwMode="auto">
          <a:xfrm>
            <a:off x="2668861" y="1177603"/>
            <a:ext cx="1970112"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2100">
                <a:solidFill>
                  <a:srgbClr val="008000"/>
                </a:solidFill>
                <a:cs typeface="Helvetica" charset="0"/>
                <a:sym typeface="Helvetica" charset="0"/>
              </a:rPr>
              <a:t>Executive Team:</a:t>
            </a:r>
            <a:endParaRPr lang="en-US" sz="24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2100">
                <a:solidFill>
                  <a:srgbClr val="000090"/>
                </a:solidFill>
                <a:cs typeface="Helvetica" charset="0"/>
                <a:sym typeface="Helvetica" charset="0"/>
              </a:rPr>
              <a:t>Steve Goff</a:t>
            </a:r>
            <a:endParaRPr lang="en-US" sz="24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2100">
                <a:solidFill>
                  <a:srgbClr val="000090"/>
                </a:solidFill>
                <a:cs typeface="Helvetica" charset="0"/>
                <a:sym typeface="Helvetica" charset="0"/>
              </a:rPr>
              <a:t>Dan Stanzione</a:t>
            </a:r>
          </a:p>
        </p:txBody>
      </p:sp>
      <p:sp>
        <p:nvSpPr>
          <p:cNvPr id="57372" name="Rectangle 28"/>
          <p:cNvSpPr>
            <a:spLocks/>
          </p:cNvSpPr>
          <p:nvPr/>
        </p:nvSpPr>
        <p:spPr bwMode="auto">
          <a:xfrm>
            <a:off x="348258" y="3375423"/>
            <a:ext cx="3116461" cy="288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100">
                <a:solidFill>
                  <a:srgbClr val="008000"/>
                </a:solidFill>
                <a:cs typeface="Helvetica" charset="0"/>
                <a:sym typeface="Helvetica" charset="0"/>
              </a:rPr>
              <a:t>Faculty Advisors &amp; Collaborators: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Ali Akoglu</a:t>
            </a:r>
          </a:p>
          <a:p>
            <a:pPr fontAlgn="base">
              <a:spcBef>
                <a:spcPct val="0"/>
              </a:spcBef>
              <a:spcAft>
                <a:spcPct val="0"/>
              </a:spcAft>
            </a:pPr>
            <a:r>
              <a:rPr lang="en-US" sz="1100">
                <a:solidFill>
                  <a:srgbClr val="000000"/>
                </a:solidFill>
                <a:cs typeface="Helvetica" charset="0"/>
                <a:sym typeface="Helvetica" charset="0"/>
              </a:rPr>
              <a:t>Greg Andrews</a:t>
            </a:r>
          </a:p>
          <a:p>
            <a:pPr fontAlgn="base">
              <a:spcBef>
                <a:spcPct val="0"/>
              </a:spcBef>
              <a:spcAft>
                <a:spcPct val="0"/>
              </a:spcAft>
            </a:pPr>
            <a:r>
              <a:rPr lang="en-US" sz="1100">
                <a:solidFill>
                  <a:srgbClr val="000000"/>
                </a:solidFill>
                <a:cs typeface="Helvetica" charset="0"/>
                <a:sym typeface="Helvetica" charset="0"/>
              </a:rPr>
              <a:t>Kobus Barnard</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Sue Brown</a:t>
            </a:r>
          </a:p>
          <a:p>
            <a:pPr fontAlgn="base">
              <a:spcBef>
                <a:spcPct val="0"/>
              </a:spcBef>
              <a:spcAft>
                <a:spcPct val="0"/>
              </a:spcAft>
            </a:pPr>
            <a:r>
              <a:rPr lang="en-US" sz="1100">
                <a:solidFill>
                  <a:srgbClr val="000000"/>
                </a:solidFill>
                <a:cs typeface="Helvetica" charset="0"/>
                <a:sym typeface="Helvetica" charset="0"/>
              </a:rPr>
              <a:t>Thomas Brutnell</a:t>
            </a:r>
          </a:p>
          <a:p>
            <a:pPr fontAlgn="base">
              <a:spcBef>
                <a:spcPct val="0"/>
              </a:spcBef>
              <a:spcAft>
                <a:spcPct val="0"/>
              </a:spcAft>
            </a:pPr>
            <a:r>
              <a:rPr lang="en-US" sz="1100">
                <a:solidFill>
                  <a:srgbClr val="000000"/>
                </a:solidFill>
                <a:cs typeface="Helvetica" charset="0"/>
                <a:sym typeface="Helvetica" charset="0"/>
              </a:rPr>
              <a:t>Michael Donoghue</a:t>
            </a:r>
          </a:p>
          <a:p>
            <a:pPr fontAlgn="base">
              <a:spcBef>
                <a:spcPct val="0"/>
              </a:spcBef>
              <a:spcAft>
                <a:spcPct val="0"/>
              </a:spcAft>
            </a:pPr>
            <a:r>
              <a:rPr lang="en-US" sz="1100">
                <a:solidFill>
                  <a:srgbClr val="000000"/>
                </a:solidFill>
                <a:cs typeface="Helvetica" charset="0"/>
                <a:sym typeface="Helvetica" charset="0"/>
              </a:rPr>
              <a:t>Casey Dunn</a:t>
            </a:r>
          </a:p>
          <a:p>
            <a:pPr fontAlgn="base">
              <a:spcBef>
                <a:spcPct val="0"/>
              </a:spcBef>
              <a:spcAft>
                <a:spcPct val="0"/>
              </a:spcAft>
            </a:pPr>
            <a:r>
              <a:rPr lang="en-US" sz="1100">
                <a:solidFill>
                  <a:srgbClr val="000000"/>
                </a:solidFill>
                <a:cs typeface="Helvetica" charset="0"/>
                <a:sym typeface="Helvetica" charset="0"/>
              </a:rPr>
              <a:t>Brian Enquist</a:t>
            </a:r>
          </a:p>
          <a:p>
            <a:pPr fontAlgn="base">
              <a:spcBef>
                <a:spcPct val="0"/>
              </a:spcBef>
              <a:spcAft>
                <a:spcPct val="0"/>
              </a:spcAft>
            </a:pPr>
            <a:r>
              <a:rPr lang="en-US" sz="1100">
                <a:solidFill>
                  <a:srgbClr val="000000"/>
                </a:solidFill>
                <a:cs typeface="Helvetica" charset="0"/>
                <a:sym typeface="Helvetica" charset="0"/>
              </a:rPr>
              <a:t>Damian Gessler</a:t>
            </a:r>
          </a:p>
          <a:p>
            <a:pPr fontAlgn="base">
              <a:spcBef>
                <a:spcPct val="0"/>
              </a:spcBef>
              <a:spcAft>
                <a:spcPct val="0"/>
              </a:spcAft>
            </a:pPr>
            <a:r>
              <a:rPr lang="en-US" sz="1100">
                <a:solidFill>
                  <a:srgbClr val="000000"/>
                </a:solidFill>
                <a:cs typeface="Helvetica" charset="0"/>
                <a:sym typeface="Helvetica" charset="0"/>
              </a:rPr>
              <a:t>Ruth Grene</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John Hartman</a:t>
            </a:r>
          </a:p>
          <a:p>
            <a:pPr fontAlgn="base">
              <a:spcBef>
                <a:spcPct val="0"/>
              </a:spcBef>
              <a:spcAft>
                <a:spcPct val="0"/>
              </a:spcAft>
            </a:pPr>
            <a:r>
              <a:rPr lang="en-US" sz="1100">
                <a:solidFill>
                  <a:srgbClr val="000000"/>
                </a:solidFill>
                <a:cs typeface="Helvetica" charset="0"/>
                <a:sym typeface="Helvetica" charset="0"/>
              </a:rPr>
              <a:t>Matthew Hudson</a:t>
            </a:r>
          </a:p>
          <a:p>
            <a:pPr fontAlgn="base">
              <a:spcBef>
                <a:spcPct val="0"/>
              </a:spcBef>
              <a:spcAft>
                <a:spcPct val="0"/>
              </a:spcAft>
            </a:pPr>
            <a:r>
              <a:rPr lang="en-US" sz="1100">
                <a:solidFill>
                  <a:srgbClr val="000000"/>
                </a:solidFill>
                <a:cs typeface="Helvetica" charset="0"/>
                <a:sym typeface="Helvetica" charset="0"/>
              </a:rPr>
              <a:t>Dan Kliebenstein</a:t>
            </a:r>
          </a:p>
          <a:p>
            <a:pPr fontAlgn="base">
              <a:spcBef>
                <a:spcPct val="0"/>
              </a:spcBef>
              <a:spcAft>
                <a:spcPct val="0"/>
              </a:spcAft>
            </a:pPr>
            <a:r>
              <a:rPr lang="en-US" sz="1100">
                <a:solidFill>
                  <a:srgbClr val="000000"/>
                </a:solidFill>
                <a:cs typeface="Helvetica" charset="0"/>
                <a:sym typeface="Helvetica" charset="0"/>
              </a:rPr>
              <a:t>Jim Leebens-Mack</a:t>
            </a:r>
          </a:p>
          <a:p>
            <a:pPr fontAlgn="base">
              <a:spcBef>
                <a:spcPct val="0"/>
              </a:spcBef>
              <a:spcAft>
                <a:spcPct val="0"/>
              </a:spcAft>
            </a:pPr>
            <a:r>
              <a:rPr lang="en-US" sz="1100">
                <a:solidFill>
                  <a:srgbClr val="000000"/>
                </a:solidFill>
                <a:cs typeface="Helvetica" charset="0"/>
                <a:sym typeface="Helvetica" charset="0"/>
              </a:rPr>
              <a:t>David Lowenthal</a:t>
            </a:r>
          </a:p>
          <a:p>
            <a:pPr fontAlgn="base">
              <a:spcBef>
                <a:spcPct val="0"/>
              </a:spcBef>
              <a:spcAft>
                <a:spcPct val="0"/>
              </a:spcAft>
            </a:pPr>
            <a:r>
              <a:rPr lang="en-US" sz="1100">
                <a:solidFill>
                  <a:srgbClr val="000000"/>
                </a:solidFill>
                <a:cs typeface="Helvetica" charset="0"/>
                <a:sym typeface="Helvetica" charset="0"/>
              </a:rPr>
              <a:t>Robert Martienssen</a:t>
            </a:r>
          </a:p>
        </p:txBody>
      </p:sp>
      <p:sp>
        <p:nvSpPr>
          <p:cNvPr id="57373" name="Rectangle 29"/>
          <p:cNvSpPr>
            <a:spLocks/>
          </p:cNvSpPr>
          <p:nvPr/>
        </p:nvSpPr>
        <p:spPr bwMode="auto">
          <a:xfrm>
            <a:off x="5767461" y="830462"/>
            <a:ext cx="1484677" cy="225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sz="1100">
                <a:solidFill>
                  <a:srgbClr val="008000"/>
                </a:solidFill>
                <a:cs typeface="Helvetica" charset="0"/>
                <a:sym typeface="Helvetica" charset="0"/>
              </a:rPr>
              <a:t>Students: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latin typeface="Arial" charset="0"/>
                <a:cs typeface="Arial" charset="0"/>
                <a:sym typeface="Arial" charset="0"/>
              </a:rPr>
              <a:t>Peter Bailey</a:t>
            </a:r>
          </a:p>
          <a:p>
            <a:pPr fontAlgn="base">
              <a:spcBef>
                <a:spcPct val="0"/>
              </a:spcBef>
              <a:spcAft>
                <a:spcPct val="0"/>
              </a:spcAft>
            </a:pPr>
            <a:r>
              <a:rPr lang="en-US" sz="1100">
                <a:solidFill>
                  <a:srgbClr val="000000"/>
                </a:solidFill>
                <a:latin typeface="Arial" charset="0"/>
                <a:cs typeface="Arial" charset="0"/>
                <a:sym typeface="Arial" charset="0"/>
              </a:rPr>
              <a:t>Jeremy Beaulieu</a:t>
            </a:r>
          </a:p>
          <a:p>
            <a:pPr fontAlgn="base">
              <a:spcBef>
                <a:spcPct val="0"/>
              </a:spcBef>
              <a:spcAft>
                <a:spcPct val="0"/>
              </a:spcAft>
            </a:pPr>
            <a:r>
              <a:rPr lang="en-US" sz="1100">
                <a:solidFill>
                  <a:srgbClr val="000000"/>
                </a:solidFill>
                <a:cs typeface="Helvetica" charset="0"/>
                <a:sym typeface="Helvetica" charset="0"/>
              </a:rPr>
              <a:t>Devi Bhattacharya</a:t>
            </a:r>
          </a:p>
          <a:p>
            <a:pPr fontAlgn="base">
              <a:spcBef>
                <a:spcPct val="0"/>
              </a:spcBef>
              <a:spcAft>
                <a:spcPct val="0"/>
              </a:spcAft>
            </a:pPr>
            <a:r>
              <a:rPr lang="en-US" sz="1100">
                <a:solidFill>
                  <a:srgbClr val="000000"/>
                </a:solidFill>
                <a:cs typeface="Helvetica" charset="0"/>
                <a:sym typeface="Helvetica" charset="0"/>
              </a:rPr>
              <a:t>Storme Briscoe</a:t>
            </a:r>
          </a:p>
          <a:p>
            <a:pPr fontAlgn="base">
              <a:spcBef>
                <a:spcPct val="0"/>
              </a:spcBef>
              <a:spcAft>
                <a:spcPct val="0"/>
              </a:spcAft>
            </a:pPr>
            <a:r>
              <a:rPr lang="en-US" sz="1100">
                <a:solidFill>
                  <a:srgbClr val="000000"/>
                </a:solidFill>
                <a:cs typeface="Helvetica" charset="0"/>
                <a:sym typeface="Helvetica" charset="0"/>
              </a:rPr>
              <a:t>Ya-Di Chen</a:t>
            </a:r>
          </a:p>
          <a:p>
            <a:pPr fontAlgn="base">
              <a:spcBef>
                <a:spcPct val="0"/>
              </a:spcBef>
              <a:spcAft>
                <a:spcPct val="0"/>
              </a:spcAft>
            </a:pPr>
            <a:r>
              <a:rPr lang="en-US" sz="1100">
                <a:solidFill>
                  <a:srgbClr val="000000"/>
                </a:solidFill>
                <a:cs typeface="Helvetica" charset="0"/>
                <a:sym typeface="Helvetica" charset="0"/>
              </a:rPr>
              <a:t>John Donoghue</a:t>
            </a:r>
          </a:p>
          <a:p>
            <a:pPr fontAlgn="base">
              <a:spcBef>
                <a:spcPct val="0"/>
              </a:spcBef>
              <a:spcAft>
                <a:spcPct val="0"/>
              </a:spcAft>
            </a:pPr>
            <a:r>
              <a:rPr lang="en-US" sz="1100">
                <a:solidFill>
                  <a:srgbClr val="000000"/>
                </a:solidFill>
                <a:cs typeface="Helvetica" charset="0"/>
                <a:sym typeface="Helvetica" charset="0"/>
              </a:rPr>
              <a:t>Steven Gregory </a:t>
            </a:r>
          </a:p>
          <a:p>
            <a:pPr fontAlgn="base">
              <a:spcBef>
                <a:spcPct val="0"/>
              </a:spcBef>
              <a:spcAft>
                <a:spcPct val="0"/>
              </a:spcAft>
            </a:pPr>
            <a:r>
              <a:rPr lang="en-US" sz="1100">
                <a:solidFill>
                  <a:srgbClr val="000000"/>
                </a:solidFill>
                <a:cs typeface="Helvetica" charset="0"/>
                <a:sym typeface="Helvetica" charset="0"/>
              </a:rPr>
              <a:t>Yekatarina Khartianova</a:t>
            </a:r>
          </a:p>
          <a:p>
            <a:pPr fontAlgn="base">
              <a:spcBef>
                <a:spcPct val="0"/>
              </a:spcBef>
              <a:spcAft>
                <a:spcPct val="0"/>
              </a:spcAft>
            </a:pPr>
            <a:r>
              <a:rPr lang="en-US" sz="1100">
                <a:solidFill>
                  <a:srgbClr val="000000"/>
                </a:solidFill>
                <a:cs typeface="Helvetica" charset="0"/>
                <a:sym typeface="Helvetica" charset="0"/>
              </a:rPr>
              <a:t>Monica Lent </a:t>
            </a:r>
          </a:p>
          <a:p>
            <a:pPr fontAlgn="base">
              <a:spcBef>
                <a:spcPct val="0"/>
              </a:spcBef>
              <a:spcAft>
                <a:spcPct val="0"/>
              </a:spcAft>
            </a:pPr>
            <a:r>
              <a:rPr lang="en-US" sz="1100">
                <a:solidFill>
                  <a:srgbClr val="000000"/>
                </a:solidFill>
                <a:cs typeface="Helvetica" charset="0"/>
                <a:sym typeface="Helvetica" charset="0"/>
              </a:rPr>
              <a:t>Amgad Madkour</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endParaRPr lang="en-US" sz="1100">
              <a:solidFill>
                <a:srgbClr val="000000"/>
              </a:solidFill>
              <a:cs typeface="Helvetica" charset="0"/>
              <a:sym typeface="Helvetica" charset="0"/>
            </a:endParaRPr>
          </a:p>
          <a:p>
            <a:pPr fontAlgn="base">
              <a:spcBef>
                <a:spcPct val="0"/>
              </a:spcBef>
              <a:spcAft>
                <a:spcPct val="0"/>
              </a:spcAft>
            </a:pPr>
            <a:endParaRPr lang="en-US" sz="1100">
              <a:solidFill>
                <a:srgbClr val="000000"/>
              </a:solidFill>
              <a:latin typeface="Arial" charset="0"/>
              <a:cs typeface="Arial" charset="0"/>
              <a:sym typeface="Arial" charset="0"/>
            </a:endParaRPr>
          </a:p>
        </p:txBody>
      </p:sp>
      <p:sp>
        <p:nvSpPr>
          <p:cNvPr id="57374" name="Rectangle 30"/>
          <p:cNvSpPr>
            <a:spLocks/>
          </p:cNvSpPr>
          <p:nvPr/>
        </p:nvSpPr>
        <p:spPr bwMode="auto">
          <a:xfrm>
            <a:off x="1768078" y="3545086"/>
            <a:ext cx="1723430" cy="308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17858" tIns="17858" rIns="17858" bIns="17858"/>
          <a:lstStyle/>
          <a:p>
            <a:pPr fontAlgn="base">
              <a:spcBef>
                <a:spcPct val="0"/>
              </a:spcBef>
              <a:spcAft>
                <a:spcPct val="0"/>
              </a:spcAft>
            </a:pPr>
            <a:r>
              <a:rPr lang="en-US" sz="1100">
                <a:solidFill>
                  <a:srgbClr val="000000"/>
                </a:solidFill>
                <a:cs typeface="Helvetica" charset="0"/>
                <a:sym typeface="Helvetica" charset="0"/>
              </a:rPr>
              <a:t>B.S. Manjunath </a:t>
            </a:r>
          </a:p>
          <a:p>
            <a:pPr fontAlgn="base">
              <a:spcBef>
                <a:spcPct val="0"/>
              </a:spcBef>
              <a:spcAft>
                <a:spcPct val="0"/>
              </a:spcAft>
            </a:pPr>
            <a:r>
              <a:rPr lang="en-US" sz="1100">
                <a:solidFill>
                  <a:srgbClr val="000000"/>
                </a:solidFill>
                <a:cs typeface="Helvetica" charset="0"/>
                <a:sym typeface="Helvetica" charset="0"/>
              </a:rPr>
              <a:t>Nirav Merchant </a:t>
            </a:r>
          </a:p>
          <a:p>
            <a:pPr fontAlgn="base">
              <a:spcBef>
                <a:spcPct val="0"/>
              </a:spcBef>
              <a:spcAft>
                <a:spcPct val="0"/>
              </a:spcAft>
            </a:pPr>
            <a:r>
              <a:rPr lang="en-US" sz="1100">
                <a:solidFill>
                  <a:srgbClr val="000000"/>
                </a:solidFill>
                <a:cs typeface="Helvetica" charset="0"/>
                <a:sym typeface="Helvetica" charset="0"/>
              </a:rPr>
              <a:t>David Neale</a:t>
            </a:r>
          </a:p>
          <a:p>
            <a:pPr fontAlgn="base">
              <a:spcBef>
                <a:spcPct val="0"/>
              </a:spcBef>
              <a:spcAft>
                <a:spcPct val="0"/>
              </a:spcAft>
            </a:pPr>
            <a:r>
              <a:rPr lang="en-US" sz="1100">
                <a:solidFill>
                  <a:srgbClr val="000000"/>
                </a:solidFill>
                <a:cs typeface="Helvetica" charset="0"/>
                <a:sym typeface="Helvetica" charset="0"/>
              </a:rPr>
              <a:t>Brian O’Meara</a:t>
            </a:r>
          </a:p>
          <a:p>
            <a:pPr fontAlgn="base">
              <a:spcBef>
                <a:spcPct val="0"/>
              </a:spcBef>
              <a:spcAft>
                <a:spcPct val="0"/>
              </a:spcAft>
            </a:pPr>
            <a:r>
              <a:rPr lang="en-US" sz="1100">
                <a:solidFill>
                  <a:srgbClr val="000000"/>
                </a:solidFill>
                <a:cs typeface="Helvetica" charset="0"/>
                <a:sym typeface="Helvetica" charset="0"/>
              </a:rPr>
              <a:t>Sudha Ram</a:t>
            </a:r>
          </a:p>
          <a:p>
            <a:pPr fontAlgn="base">
              <a:spcBef>
                <a:spcPct val="0"/>
              </a:spcBef>
              <a:spcAft>
                <a:spcPct val="0"/>
              </a:spcAft>
            </a:pPr>
            <a:r>
              <a:rPr lang="en-US" sz="1100">
                <a:solidFill>
                  <a:srgbClr val="000000"/>
                </a:solidFill>
                <a:cs typeface="Helvetica" charset="0"/>
                <a:sym typeface="Helvetica" charset="0"/>
              </a:rPr>
              <a:t>David Salt</a:t>
            </a:r>
          </a:p>
          <a:p>
            <a:pPr fontAlgn="base">
              <a:spcBef>
                <a:spcPct val="0"/>
              </a:spcBef>
              <a:spcAft>
                <a:spcPct val="0"/>
              </a:spcAft>
            </a:pPr>
            <a:r>
              <a:rPr lang="en-US" sz="1100">
                <a:solidFill>
                  <a:srgbClr val="000000"/>
                </a:solidFill>
                <a:cs typeface="Helvetica" charset="0"/>
                <a:sym typeface="Helvetica" charset="0"/>
              </a:rPr>
              <a:t>Mark Schildhauer</a:t>
            </a:r>
          </a:p>
          <a:p>
            <a:pPr fontAlgn="base">
              <a:spcBef>
                <a:spcPct val="0"/>
              </a:spcBef>
              <a:spcAft>
                <a:spcPct val="0"/>
              </a:spcAft>
            </a:pPr>
            <a:r>
              <a:rPr lang="en-US" sz="1100">
                <a:solidFill>
                  <a:srgbClr val="000000"/>
                </a:solidFill>
                <a:cs typeface="Helvetica" charset="0"/>
                <a:sym typeface="Helvetica" charset="0"/>
              </a:rPr>
              <a:t>Doug Soltis</a:t>
            </a:r>
          </a:p>
          <a:p>
            <a:pPr fontAlgn="base">
              <a:spcBef>
                <a:spcPct val="0"/>
              </a:spcBef>
              <a:spcAft>
                <a:spcPct val="0"/>
              </a:spcAft>
            </a:pPr>
            <a:r>
              <a:rPr lang="en-US" sz="1100">
                <a:solidFill>
                  <a:srgbClr val="000000"/>
                </a:solidFill>
                <a:cs typeface="Helvetica" charset="0"/>
                <a:sym typeface="Helvetica" charset="0"/>
              </a:rPr>
              <a:t>Pam Soltis</a:t>
            </a:r>
          </a:p>
          <a:p>
            <a:pPr fontAlgn="base">
              <a:spcBef>
                <a:spcPct val="0"/>
              </a:spcBef>
              <a:spcAft>
                <a:spcPct val="0"/>
              </a:spcAft>
            </a:pPr>
            <a:r>
              <a:rPr lang="en-US" sz="1100">
                <a:solidFill>
                  <a:srgbClr val="000000"/>
                </a:solidFill>
                <a:cs typeface="Helvetica" charset="0"/>
                <a:sym typeface="Helvetica" charset="0"/>
              </a:rPr>
              <a:t>Edgar Spalding</a:t>
            </a:r>
          </a:p>
          <a:p>
            <a:pPr fontAlgn="base">
              <a:spcBef>
                <a:spcPct val="0"/>
              </a:spcBef>
              <a:spcAft>
                <a:spcPct val="0"/>
              </a:spcAft>
            </a:pPr>
            <a:r>
              <a:rPr lang="en-US" sz="1100">
                <a:solidFill>
                  <a:srgbClr val="000000"/>
                </a:solidFill>
                <a:cs typeface="Helvetica" charset="0"/>
                <a:sym typeface="Helvetica" charset="0"/>
              </a:rPr>
              <a:t>Alexis Stamatakis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Ann Stapleton</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Lincoln Stein</a:t>
            </a:r>
          </a:p>
          <a:p>
            <a:pPr fontAlgn="base">
              <a:spcBef>
                <a:spcPct val="0"/>
              </a:spcBef>
              <a:spcAft>
                <a:spcPct val="0"/>
              </a:spcAft>
            </a:pPr>
            <a:r>
              <a:rPr lang="en-US" sz="1100">
                <a:solidFill>
                  <a:srgbClr val="000000"/>
                </a:solidFill>
                <a:cs typeface="Helvetica" charset="0"/>
                <a:sym typeface="Helvetica" charset="0"/>
              </a:rPr>
              <a:t>Val Tannen</a:t>
            </a:r>
          </a:p>
          <a:p>
            <a:pPr fontAlgn="base">
              <a:spcBef>
                <a:spcPct val="0"/>
              </a:spcBef>
              <a:spcAft>
                <a:spcPct val="0"/>
              </a:spcAft>
            </a:pPr>
            <a:r>
              <a:rPr lang="en-US" sz="1100">
                <a:solidFill>
                  <a:srgbClr val="000000"/>
                </a:solidFill>
                <a:cs typeface="Helvetica" charset="0"/>
                <a:sym typeface="Helvetica" charset="0"/>
              </a:rPr>
              <a:t>Todd Vision</a:t>
            </a:r>
          </a:p>
          <a:p>
            <a:pPr fontAlgn="base">
              <a:spcBef>
                <a:spcPct val="0"/>
              </a:spcBef>
              <a:spcAft>
                <a:spcPct val="0"/>
              </a:spcAft>
            </a:pPr>
            <a:r>
              <a:rPr lang="en-US" sz="1100">
                <a:solidFill>
                  <a:srgbClr val="000000"/>
                </a:solidFill>
                <a:cs typeface="Helvetica" charset="0"/>
                <a:sym typeface="Helvetica" charset="0"/>
              </a:rPr>
              <a:t>Doreen Ware</a:t>
            </a:r>
          </a:p>
          <a:p>
            <a:pPr fontAlgn="base">
              <a:spcBef>
                <a:spcPct val="0"/>
              </a:spcBef>
              <a:spcAft>
                <a:spcPct val="0"/>
              </a:spcAft>
            </a:pPr>
            <a:r>
              <a:rPr lang="en-US" sz="1100">
                <a:solidFill>
                  <a:srgbClr val="000000"/>
                </a:solidFill>
                <a:cs typeface="Helvetica" charset="0"/>
                <a:sym typeface="Helvetica" charset="0"/>
              </a:rPr>
              <a:t>Steve Welch</a:t>
            </a:r>
          </a:p>
          <a:p>
            <a:pPr fontAlgn="base">
              <a:spcBef>
                <a:spcPct val="0"/>
              </a:spcBef>
              <a:spcAft>
                <a:spcPct val="0"/>
              </a:spcAft>
            </a:pPr>
            <a:r>
              <a:rPr lang="en-US" sz="1100">
                <a:solidFill>
                  <a:srgbClr val="000000"/>
                </a:solidFill>
                <a:cs typeface="Helvetica" charset="0"/>
                <a:sym typeface="Helvetica" charset="0"/>
              </a:rPr>
              <a:t>Mark Westneat</a:t>
            </a:r>
          </a:p>
        </p:txBody>
      </p:sp>
      <p:sp>
        <p:nvSpPr>
          <p:cNvPr id="57375" name="Rectangle 31"/>
          <p:cNvSpPr>
            <a:spLocks/>
          </p:cNvSpPr>
          <p:nvPr/>
        </p:nvSpPr>
        <p:spPr bwMode="auto">
          <a:xfrm>
            <a:off x="6134695" y="3384352"/>
            <a:ext cx="2107406" cy="325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17858" tIns="17858" rIns="17858" bIns="17858"/>
          <a:lstStyle/>
          <a:p>
            <a:pPr fontAlgn="base">
              <a:spcBef>
                <a:spcPct val="0"/>
              </a:spcBef>
              <a:spcAft>
                <a:spcPct val="0"/>
              </a:spcAft>
            </a:pPr>
            <a:r>
              <a:rPr lang="en-US" sz="1100">
                <a:solidFill>
                  <a:srgbClr val="000000"/>
                </a:solidFill>
                <a:cs typeface="Helvetica" charset="0"/>
                <a:sym typeface="Helvetica" charset="0"/>
              </a:rPr>
              <a:t>Andrew Lenards</a:t>
            </a:r>
          </a:p>
          <a:p>
            <a:pPr fontAlgn="base">
              <a:spcBef>
                <a:spcPct val="0"/>
              </a:spcBef>
              <a:spcAft>
                <a:spcPct val="0"/>
              </a:spcAft>
            </a:pPr>
            <a:r>
              <a:rPr lang="en-US" sz="1100">
                <a:solidFill>
                  <a:srgbClr val="000000"/>
                </a:solidFill>
                <a:cs typeface="Helvetica" charset="0"/>
                <a:sym typeface="Helvetica" charset="0"/>
              </a:rPr>
              <a:t>Zhenyuan Lu</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Eric Lyons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Naim Matasci</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Sheldon McKay</a:t>
            </a:r>
          </a:p>
          <a:p>
            <a:pPr fontAlgn="base">
              <a:spcBef>
                <a:spcPct val="0"/>
              </a:spcBef>
              <a:spcAft>
                <a:spcPct val="0"/>
              </a:spcAft>
            </a:pPr>
            <a:r>
              <a:rPr lang="en-US" sz="1100">
                <a:solidFill>
                  <a:srgbClr val="000000"/>
                </a:solidFill>
                <a:cs typeface="Helvetica" charset="0"/>
                <a:sym typeface="Helvetica" charset="0"/>
              </a:rPr>
              <a:t>Robert McLay</a:t>
            </a:r>
          </a:p>
          <a:p>
            <a:pPr fontAlgn="base">
              <a:spcBef>
                <a:spcPct val="0"/>
              </a:spcBef>
              <a:spcAft>
                <a:spcPct val="0"/>
              </a:spcAft>
            </a:pPr>
            <a:r>
              <a:rPr lang="en-US" sz="1100">
                <a:solidFill>
                  <a:srgbClr val="000000"/>
                </a:solidFill>
                <a:cs typeface="Helvetica" charset="0"/>
                <a:sym typeface="Helvetica" charset="0"/>
              </a:rPr>
              <a:t>Angel Mercer</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Dave Micklos</a:t>
            </a:r>
          </a:p>
          <a:p>
            <a:pPr fontAlgn="base">
              <a:spcBef>
                <a:spcPct val="0"/>
              </a:spcBef>
              <a:spcAft>
                <a:spcPct val="0"/>
              </a:spcAft>
            </a:pPr>
            <a:r>
              <a:rPr lang="en-US" sz="1100">
                <a:solidFill>
                  <a:srgbClr val="000000"/>
                </a:solidFill>
                <a:cs typeface="Helvetica" charset="0"/>
                <a:sym typeface="Helvetica" charset="0"/>
              </a:rPr>
              <a:t>Nathan Miller</a:t>
            </a:r>
          </a:p>
          <a:p>
            <a:pPr fontAlgn="base">
              <a:spcBef>
                <a:spcPct val="0"/>
              </a:spcBef>
              <a:spcAft>
                <a:spcPct val="0"/>
              </a:spcAft>
            </a:pPr>
            <a:r>
              <a:rPr lang="en-US" sz="1100">
                <a:solidFill>
                  <a:srgbClr val="000000"/>
                </a:solidFill>
                <a:cs typeface="Helvetica" charset="0"/>
                <a:sym typeface="Helvetica" charset="0"/>
              </a:rPr>
              <a:t>Steve Mock </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Martha Narro</a:t>
            </a:r>
          </a:p>
          <a:p>
            <a:pPr fontAlgn="base">
              <a:spcBef>
                <a:spcPct val="0"/>
              </a:spcBef>
              <a:spcAft>
                <a:spcPct val="0"/>
              </a:spcAft>
            </a:pPr>
            <a:r>
              <a:rPr lang="en-US" sz="1100">
                <a:solidFill>
                  <a:srgbClr val="000000"/>
                </a:solidFill>
                <a:cs typeface="Helvetica" charset="0"/>
                <a:sym typeface="Helvetica" charset="0"/>
              </a:rPr>
              <a:t>Praveen Nuthulapati</a:t>
            </a:r>
          </a:p>
          <a:p>
            <a:pPr fontAlgn="base">
              <a:spcBef>
                <a:spcPct val="0"/>
              </a:spcBef>
              <a:spcAft>
                <a:spcPct val="0"/>
              </a:spcAft>
            </a:pPr>
            <a:r>
              <a:rPr lang="en-US" sz="1100">
                <a:solidFill>
                  <a:srgbClr val="000000"/>
                </a:solidFill>
                <a:cs typeface="Helvetica" charset="0"/>
                <a:sym typeface="Helvetica" charset="0"/>
              </a:rPr>
              <a:t>Shannon Oliver</a:t>
            </a:r>
          </a:p>
          <a:p>
            <a:pPr fontAlgn="base">
              <a:spcBef>
                <a:spcPct val="0"/>
              </a:spcBef>
              <a:spcAft>
                <a:spcPct val="0"/>
              </a:spcAft>
            </a:pPr>
            <a:r>
              <a:rPr lang="en-US" sz="1100">
                <a:solidFill>
                  <a:srgbClr val="000000"/>
                </a:solidFill>
                <a:cs typeface="Helvetica" charset="0"/>
                <a:sym typeface="Helvetica" charset="0"/>
              </a:rPr>
              <a:t>Shiran Pasternak</a:t>
            </a:r>
          </a:p>
          <a:p>
            <a:pPr fontAlgn="base">
              <a:spcBef>
                <a:spcPct val="0"/>
              </a:spcBef>
              <a:spcAft>
                <a:spcPct val="0"/>
              </a:spcAft>
            </a:pPr>
            <a:r>
              <a:rPr lang="en-US" sz="1100">
                <a:solidFill>
                  <a:srgbClr val="000000"/>
                </a:solidFill>
                <a:cs typeface="Helvetica" charset="0"/>
                <a:sym typeface="Helvetica" charset="0"/>
              </a:rPr>
              <a:t>William Peil</a:t>
            </a:r>
          </a:p>
          <a:p>
            <a:pPr fontAlgn="base">
              <a:spcBef>
                <a:spcPct val="0"/>
              </a:spcBef>
              <a:spcAft>
                <a:spcPct val="0"/>
              </a:spcAft>
            </a:pPr>
            <a:r>
              <a:rPr lang="en-US" sz="1100">
                <a:solidFill>
                  <a:srgbClr val="000000"/>
                </a:solidFill>
                <a:cs typeface="Helvetica" charset="0"/>
                <a:sym typeface="Helvetica" charset="0"/>
              </a:rPr>
              <a:t>Titus Purdin</a:t>
            </a:r>
          </a:p>
          <a:p>
            <a:pPr fontAlgn="base">
              <a:spcBef>
                <a:spcPct val="0"/>
              </a:spcBef>
              <a:spcAft>
                <a:spcPct val="0"/>
              </a:spcAft>
            </a:pPr>
            <a:r>
              <a:rPr lang="en-US" sz="1100">
                <a:solidFill>
                  <a:srgbClr val="000000"/>
                </a:solidFill>
                <a:cs typeface="Helvetica" charset="0"/>
                <a:sym typeface="Helvetica" charset="0"/>
              </a:rPr>
              <a:t>J.A. Raygoza Garay</a:t>
            </a:r>
          </a:p>
          <a:p>
            <a:pPr fontAlgn="base">
              <a:spcBef>
                <a:spcPct val="0"/>
              </a:spcBef>
              <a:spcAft>
                <a:spcPct val="0"/>
              </a:spcAft>
            </a:pPr>
            <a:r>
              <a:rPr lang="en-US" sz="1100">
                <a:solidFill>
                  <a:srgbClr val="000000"/>
                </a:solidFill>
                <a:latin typeface="Arial" charset="0"/>
                <a:cs typeface="Arial" charset="0"/>
                <a:sym typeface="Arial" charset="0"/>
              </a:rPr>
              <a:t>Dennis Roberts</a:t>
            </a:r>
          </a:p>
          <a:p>
            <a:pPr fontAlgn="base">
              <a:spcBef>
                <a:spcPct val="0"/>
              </a:spcBef>
              <a:spcAft>
                <a:spcPct val="0"/>
              </a:spcAft>
            </a:pPr>
            <a:r>
              <a:rPr lang="en-US" sz="1100">
                <a:solidFill>
                  <a:srgbClr val="000000"/>
                </a:solidFill>
                <a:cs typeface="Helvetica" charset="0"/>
                <a:sym typeface="Helvetica" charset="0"/>
              </a:rPr>
              <a:t>Jerry Schneider</a:t>
            </a:r>
          </a:p>
        </p:txBody>
      </p:sp>
      <p:sp>
        <p:nvSpPr>
          <p:cNvPr id="57376" name="Rectangle 32"/>
          <p:cNvSpPr>
            <a:spLocks/>
          </p:cNvSpPr>
          <p:nvPr/>
        </p:nvSpPr>
        <p:spPr bwMode="auto">
          <a:xfrm>
            <a:off x="4572000" y="3384352"/>
            <a:ext cx="1589484" cy="32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17858" tIns="17858" rIns="17858" bIns="17858"/>
          <a:lstStyle/>
          <a:p>
            <a:pPr fontAlgn="base">
              <a:spcBef>
                <a:spcPct val="0"/>
              </a:spcBef>
              <a:spcAft>
                <a:spcPct val="0"/>
              </a:spcAft>
            </a:pPr>
            <a:r>
              <a:rPr lang="en-US" sz="1100">
                <a:solidFill>
                  <a:srgbClr val="000000"/>
                </a:solidFill>
                <a:cs typeface="Helvetica" charset="0"/>
                <a:sym typeface="Helvetica" charset="0"/>
              </a:rPr>
              <a:t>Anthony Heath</a:t>
            </a:r>
          </a:p>
          <a:p>
            <a:pPr fontAlgn="base">
              <a:spcBef>
                <a:spcPct val="0"/>
              </a:spcBef>
              <a:spcAft>
                <a:spcPct val="0"/>
              </a:spcAft>
            </a:pPr>
            <a:r>
              <a:rPr lang="en-US" sz="1100">
                <a:solidFill>
                  <a:srgbClr val="000000"/>
                </a:solidFill>
                <a:cs typeface="Helvetica" charset="0"/>
                <a:sym typeface="Helvetica" charset="0"/>
              </a:rPr>
              <a:t>Barbara Heath</a:t>
            </a:r>
          </a:p>
          <a:p>
            <a:pPr fontAlgn="base">
              <a:spcBef>
                <a:spcPct val="0"/>
              </a:spcBef>
              <a:spcAft>
                <a:spcPct val="0"/>
              </a:spcAft>
            </a:pPr>
            <a:r>
              <a:rPr lang="en-US" sz="1100">
                <a:solidFill>
                  <a:srgbClr val="000000"/>
                </a:solidFill>
                <a:cs typeface="Helvetica" charset="0"/>
                <a:sym typeface="Helvetica" charset="0"/>
              </a:rPr>
              <a:t>Matthew Helmke </a:t>
            </a:r>
          </a:p>
          <a:p>
            <a:pPr fontAlgn="base">
              <a:spcBef>
                <a:spcPct val="0"/>
              </a:spcBef>
              <a:spcAft>
                <a:spcPct val="0"/>
              </a:spcAft>
            </a:pPr>
            <a:r>
              <a:rPr lang="en-US" sz="1100">
                <a:solidFill>
                  <a:srgbClr val="000000"/>
                </a:solidFill>
                <a:cs typeface="Helvetica" charset="0"/>
                <a:sym typeface="Helvetica" charset="0"/>
              </a:rPr>
              <a:t>Natalie Henriques</a:t>
            </a:r>
          </a:p>
          <a:p>
            <a:pPr fontAlgn="base">
              <a:spcBef>
                <a:spcPct val="0"/>
              </a:spcBef>
              <a:spcAft>
                <a:spcPct val="0"/>
              </a:spcAft>
            </a:pPr>
            <a:r>
              <a:rPr lang="en-US" sz="1100">
                <a:solidFill>
                  <a:srgbClr val="000000"/>
                </a:solidFill>
                <a:cs typeface="Helvetica" charset="0"/>
                <a:sym typeface="Helvetica" charset="0"/>
              </a:rPr>
              <a:t>Uwe Hilgert</a:t>
            </a:r>
          </a:p>
          <a:p>
            <a:pPr fontAlgn="base">
              <a:spcBef>
                <a:spcPct val="0"/>
              </a:spcBef>
              <a:spcAft>
                <a:spcPct val="0"/>
              </a:spcAft>
            </a:pPr>
            <a:r>
              <a:rPr lang="en-US" sz="1100">
                <a:solidFill>
                  <a:srgbClr val="000000"/>
                </a:solidFill>
                <a:cs typeface="Helvetica" charset="0"/>
                <a:sym typeface="Helvetica" charset="0"/>
              </a:rPr>
              <a:t>Nicole Hopkins</a:t>
            </a:r>
          </a:p>
          <a:p>
            <a:pPr fontAlgn="base">
              <a:spcBef>
                <a:spcPct val="0"/>
              </a:spcBef>
              <a:spcAft>
                <a:spcPct val="0"/>
              </a:spcAft>
            </a:pPr>
            <a:r>
              <a:rPr lang="en-US" sz="1100">
                <a:solidFill>
                  <a:srgbClr val="000000"/>
                </a:solidFill>
                <a:cs typeface="Helvetica" charset="0"/>
                <a:sym typeface="Helvetica" charset="0"/>
              </a:rPr>
              <a:t>Eun-Sook Jeong</a:t>
            </a:r>
          </a:p>
          <a:p>
            <a:pPr fontAlgn="base">
              <a:spcBef>
                <a:spcPct val="0"/>
              </a:spcBef>
              <a:spcAft>
                <a:spcPct val="0"/>
              </a:spcAft>
            </a:pPr>
            <a:r>
              <a:rPr lang="en-US" sz="1100">
                <a:solidFill>
                  <a:srgbClr val="000000"/>
                </a:solidFill>
                <a:cs typeface="Helvetica" charset="0"/>
                <a:sym typeface="Helvetica" charset="0"/>
              </a:rPr>
              <a:t>Logan Johnson</a:t>
            </a:r>
          </a:p>
          <a:p>
            <a:pPr fontAlgn="base">
              <a:spcBef>
                <a:spcPct val="0"/>
              </a:spcBef>
              <a:spcAft>
                <a:spcPct val="0"/>
              </a:spcAft>
            </a:pPr>
            <a:r>
              <a:rPr lang="en-US" sz="1100">
                <a:solidFill>
                  <a:srgbClr val="000000"/>
                </a:solidFill>
                <a:cs typeface="Helvetica" charset="0"/>
                <a:sym typeface="Helvetica" charset="0"/>
              </a:rPr>
              <a:t>Chris Jordan</a:t>
            </a:r>
          </a:p>
          <a:p>
            <a:pPr fontAlgn="base">
              <a:spcBef>
                <a:spcPct val="0"/>
              </a:spcBef>
              <a:spcAft>
                <a:spcPct val="0"/>
              </a:spcAft>
            </a:pPr>
            <a:r>
              <a:rPr lang="en-US" sz="1100">
                <a:solidFill>
                  <a:srgbClr val="000000"/>
                </a:solidFill>
                <a:cs typeface="Helvetica" charset="0"/>
                <a:sym typeface="Helvetica" charset="0"/>
              </a:rPr>
              <a:t>B.D. Kim</a:t>
            </a:r>
          </a:p>
          <a:p>
            <a:pPr fontAlgn="base">
              <a:spcBef>
                <a:spcPct val="0"/>
              </a:spcBef>
              <a:spcAft>
                <a:spcPct val="0"/>
              </a:spcAft>
            </a:pPr>
            <a:r>
              <a:rPr lang="en-US" sz="1100">
                <a:solidFill>
                  <a:srgbClr val="000000"/>
                </a:solidFill>
                <a:cs typeface="Helvetica" charset="0"/>
                <a:sym typeface="Helvetica" charset="0"/>
              </a:rPr>
              <a:t>Kathleen Kennedy</a:t>
            </a:r>
          </a:p>
          <a:p>
            <a:pPr fontAlgn="base">
              <a:spcBef>
                <a:spcPct val="0"/>
              </a:spcBef>
              <a:spcAft>
                <a:spcPct val="0"/>
              </a:spcAft>
            </a:pPr>
            <a:r>
              <a:rPr lang="en-US" sz="1100">
                <a:solidFill>
                  <a:srgbClr val="000000"/>
                </a:solidFill>
                <a:cs typeface="Helvetica" charset="0"/>
                <a:sym typeface="Helvetica" charset="0"/>
              </a:rPr>
              <a:t>Mohammed Khalfan</a:t>
            </a:r>
          </a:p>
          <a:p>
            <a:pPr fontAlgn="base">
              <a:spcBef>
                <a:spcPct val="0"/>
              </a:spcBef>
              <a:spcAft>
                <a:spcPct val="0"/>
              </a:spcAft>
            </a:pPr>
            <a:r>
              <a:rPr lang="en-US" sz="1100">
                <a:solidFill>
                  <a:srgbClr val="000000"/>
                </a:solidFill>
                <a:cs typeface="Helvetica" charset="0"/>
                <a:sym typeface="Helvetica" charset="0"/>
              </a:rPr>
              <a:t>Seung-jin Kim</a:t>
            </a:r>
          </a:p>
          <a:p>
            <a:pPr fontAlgn="base">
              <a:spcBef>
                <a:spcPct val="0"/>
              </a:spcBef>
              <a:spcAft>
                <a:spcPct val="0"/>
              </a:spcAft>
            </a:pPr>
            <a:r>
              <a:rPr lang="en-US" sz="1100">
                <a:solidFill>
                  <a:srgbClr val="000000"/>
                </a:solidFill>
                <a:cs typeface="Helvetica" charset="0"/>
                <a:sym typeface="Helvetica" charset="0"/>
              </a:rPr>
              <a:t>Lars Koersterk</a:t>
            </a:r>
          </a:p>
          <a:p>
            <a:pPr fontAlgn="base">
              <a:spcBef>
                <a:spcPct val="0"/>
              </a:spcBef>
              <a:spcAft>
                <a:spcPct val="0"/>
              </a:spcAft>
            </a:pPr>
            <a:r>
              <a:rPr lang="en-US" sz="1100">
                <a:solidFill>
                  <a:srgbClr val="000000"/>
                </a:solidFill>
                <a:cs typeface="Helvetica" charset="0"/>
                <a:sym typeface="Helvetica" charset="0"/>
              </a:rPr>
              <a:t>Sangeeta Kuchimanchi</a:t>
            </a:r>
          </a:p>
          <a:p>
            <a:pPr fontAlgn="base">
              <a:spcBef>
                <a:spcPct val="0"/>
              </a:spcBef>
              <a:spcAft>
                <a:spcPct val="0"/>
              </a:spcAft>
            </a:pPr>
            <a:r>
              <a:rPr lang="en-US" sz="1100">
                <a:solidFill>
                  <a:srgbClr val="000000"/>
                </a:solidFill>
                <a:cs typeface="Helvetica" charset="0"/>
                <a:sym typeface="Helvetica" charset="0"/>
              </a:rPr>
              <a:t>Kristian Kvilekval</a:t>
            </a:r>
          </a:p>
          <a:p>
            <a:pPr fontAlgn="base">
              <a:spcBef>
                <a:spcPct val="0"/>
              </a:spcBef>
              <a:spcAft>
                <a:spcPct val="0"/>
              </a:spcAft>
            </a:pPr>
            <a:r>
              <a:rPr lang="en-US" sz="1100">
                <a:solidFill>
                  <a:srgbClr val="000000"/>
                </a:solidFill>
                <a:cs typeface="Helvetica" charset="0"/>
                <a:sym typeface="Helvetica" charset="0"/>
              </a:rPr>
              <a:t>Aruna Lakshmanan</a:t>
            </a:r>
          </a:p>
          <a:p>
            <a:pPr fontAlgn="base">
              <a:spcBef>
                <a:spcPct val="0"/>
              </a:spcBef>
              <a:spcAft>
                <a:spcPct val="0"/>
              </a:spcAft>
            </a:pPr>
            <a:r>
              <a:rPr lang="en-US" sz="1100">
                <a:solidFill>
                  <a:srgbClr val="000000"/>
                </a:solidFill>
                <a:cs typeface="Helvetica" charset="0"/>
                <a:sym typeface="Helvetica" charset="0"/>
              </a:rPr>
              <a:t>Sue Lauter</a:t>
            </a:r>
          </a:p>
          <a:p>
            <a:pPr fontAlgn="base">
              <a:spcBef>
                <a:spcPct val="0"/>
              </a:spcBef>
              <a:spcAft>
                <a:spcPct val="0"/>
              </a:spcAft>
            </a:pPr>
            <a:r>
              <a:rPr lang="en-US" sz="1100">
                <a:solidFill>
                  <a:srgbClr val="000000"/>
                </a:solidFill>
                <a:cs typeface="Helvetica" charset="0"/>
                <a:sym typeface="Helvetica" charset="0"/>
              </a:rPr>
              <a:t>Tina Lee</a:t>
            </a:r>
          </a:p>
        </p:txBody>
      </p:sp>
      <p:sp>
        <p:nvSpPr>
          <p:cNvPr id="57377" name="Rectangle 33"/>
          <p:cNvSpPr>
            <a:spLocks/>
          </p:cNvSpPr>
          <p:nvPr/>
        </p:nvSpPr>
        <p:spPr bwMode="auto">
          <a:xfrm>
            <a:off x="7536656" y="3384352"/>
            <a:ext cx="220563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17858" tIns="17858" rIns="17858" bIns="17858"/>
          <a:lstStyle/>
          <a:p>
            <a:pPr fontAlgn="base">
              <a:spcBef>
                <a:spcPct val="0"/>
              </a:spcBef>
              <a:spcAft>
                <a:spcPct val="0"/>
              </a:spcAft>
            </a:pPr>
            <a:r>
              <a:rPr lang="en-US" sz="1100">
                <a:solidFill>
                  <a:srgbClr val="000000"/>
                </a:solidFill>
                <a:cs typeface="Helvetica" charset="0"/>
                <a:sym typeface="Helvetica" charset="0"/>
              </a:rPr>
              <a:t>Bruce Schumaker</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Sriramu Singaram</a:t>
            </a:r>
          </a:p>
          <a:p>
            <a:pPr fontAlgn="base">
              <a:spcBef>
                <a:spcPct val="0"/>
              </a:spcBef>
              <a:spcAft>
                <a:spcPct val="0"/>
              </a:spcAft>
            </a:pPr>
            <a:r>
              <a:rPr lang="en-US" sz="1100">
                <a:solidFill>
                  <a:srgbClr val="000000"/>
                </a:solidFill>
                <a:cs typeface="Helvetica" charset="0"/>
                <a:sym typeface="Helvetica" charset="0"/>
              </a:rPr>
              <a:t>Edwin Skidmore</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Brandon Smith</a:t>
            </a:r>
          </a:p>
          <a:p>
            <a:pPr fontAlgn="base">
              <a:spcBef>
                <a:spcPct val="0"/>
              </a:spcBef>
              <a:spcAft>
                <a:spcPct val="0"/>
              </a:spcAft>
            </a:pPr>
            <a:r>
              <a:rPr lang="en-US" sz="1100">
                <a:solidFill>
                  <a:srgbClr val="000000"/>
                </a:solidFill>
                <a:cs typeface="Helvetica" charset="0"/>
                <a:sym typeface="Helvetica" charset="0"/>
              </a:rPr>
              <a:t>Mary Margaret Sprinkle </a:t>
            </a:r>
          </a:p>
          <a:p>
            <a:pPr fontAlgn="base">
              <a:spcBef>
                <a:spcPct val="0"/>
              </a:spcBef>
              <a:spcAft>
                <a:spcPct val="0"/>
              </a:spcAft>
            </a:pPr>
            <a:r>
              <a:rPr lang="en-US" sz="1100">
                <a:solidFill>
                  <a:srgbClr val="000000"/>
                </a:solidFill>
                <a:cs typeface="Helvetica" charset="0"/>
                <a:sym typeface="Helvetica" charset="0"/>
              </a:rPr>
              <a:t>Sriram Srinivasan</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Josh Stein</a:t>
            </a: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Lisa Stillwell</a:t>
            </a: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Kris Urie</a:t>
            </a: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Peter Van Buren</a:t>
            </a:r>
          </a:p>
          <a:p>
            <a:pPr fontAlgn="base">
              <a:spcBef>
                <a:spcPct val="0"/>
              </a:spcBef>
              <a:spcAft>
                <a:spcPct val="0"/>
              </a:spcAft>
            </a:pPr>
            <a:r>
              <a:rPr lang="en-US" sz="1100">
                <a:solidFill>
                  <a:srgbClr val="000000"/>
                </a:solidFill>
                <a:latin typeface="Arial" charset="0"/>
                <a:ea typeface="Lucida Grande" charset="0"/>
                <a:cs typeface="Lucida Grande" charset="0"/>
                <a:sym typeface="Arial" charset="0"/>
              </a:rPr>
              <a:t>Hans Vasquez-Gross</a:t>
            </a:r>
          </a:p>
          <a:p>
            <a:pPr fontAlgn="base">
              <a:spcBef>
                <a:spcPct val="0"/>
              </a:spcBef>
              <a:spcAft>
                <a:spcPct val="0"/>
              </a:spcAft>
            </a:pPr>
            <a:r>
              <a:rPr lang="en-US" sz="1100">
                <a:solidFill>
                  <a:srgbClr val="000000"/>
                </a:solidFill>
                <a:cs typeface="Helvetica" charset="0"/>
                <a:sym typeface="Helvetica" charset="0"/>
              </a:rPr>
              <a:t>Matthew Vaughn</a:t>
            </a:r>
          </a:p>
          <a:p>
            <a:pPr fontAlgn="base">
              <a:spcBef>
                <a:spcPct val="0"/>
              </a:spcBef>
              <a:spcAft>
                <a:spcPct val="0"/>
              </a:spcAft>
            </a:pPr>
            <a:r>
              <a:rPr lang="en-US" sz="1100">
                <a:solidFill>
                  <a:srgbClr val="000000"/>
                </a:solidFill>
                <a:cs typeface="Helvetica" charset="0"/>
                <a:sym typeface="Helvetica" charset="0"/>
              </a:rPr>
              <a:t>Fusheng Wei</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Jason Williams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John Wregglesworth</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Weijia Xu</a:t>
            </a:r>
          </a:p>
          <a:p>
            <a:pPr fontAlgn="base">
              <a:spcBef>
                <a:spcPct val="0"/>
              </a:spcBef>
              <a:spcAft>
                <a:spcPct val="0"/>
              </a:spcAft>
            </a:pPr>
            <a:r>
              <a:rPr lang="en-US" sz="1100">
                <a:solidFill>
                  <a:srgbClr val="000000"/>
                </a:solidFill>
                <a:cs typeface="Helvetica" charset="0"/>
                <a:sym typeface="Helvetica" charset="0"/>
              </a:rPr>
              <a:t>Jill Yarmchuk</a:t>
            </a:r>
          </a:p>
        </p:txBody>
      </p:sp>
      <p:sp>
        <p:nvSpPr>
          <p:cNvPr id="57378" name="Rectangle 34"/>
          <p:cNvSpPr>
            <a:spLocks/>
          </p:cNvSpPr>
          <p:nvPr/>
        </p:nvSpPr>
        <p:spPr bwMode="auto">
          <a:xfrm>
            <a:off x="7340203" y="982266"/>
            <a:ext cx="1660922" cy="169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100">
                <a:solidFill>
                  <a:srgbClr val="000000"/>
                </a:solidFill>
                <a:cs typeface="Helvetica" charset="0"/>
                <a:sym typeface="Helvetica" charset="0"/>
              </a:rPr>
              <a:t>Aniruddha Marathe</a:t>
            </a:r>
          </a:p>
          <a:p>
            <a:pPr fontAlgn="base">
              <a:spcBef>
                <a:spcPct val="0"/>
              </a:spcBef>
              <a:spcAft>
                <a:spcPct val="0"/>
              </a:spcAft>
            </a:pPr>
            <a:r>
              <a:rPr lang="en-US" sz="1100">
                <a:solidFill>
                  <a:srgbClr val="000000"/>
                </a:solidFill>
                <a:cs typeface="Helvetica" charset="0"/>
                <a:sym typeface="Helvetica" charset="0"/>
              </a:rPr>
              <a:t>Kurt Michaels</a:t>
            </a:r>
          </a:p>
          <a:p>
            <a:pPr fontAlgn="base">
              <a:spcBef>
                <a:spcPct val="0"/>
              </a:spcBef>
              <a:spcAft>
                <a:spcPct val="0"/>
              </a:spcAft>
            </a:pPr>
            <a:r>
              <a:rPr lang="en-US" sz="1100">
                <a:solidFill>
                  <a:srgbClr val="000000"/>
                </a:solidFill>
                <a:cs typeface="Helvetica" charset="0"/>
                <a:sym typeface="Helvetica" charset="0"/>
              </a:rPr>
              <a:t>Dhanesh Prasad</a:t>
            </a:r>
          </a:p>
          <a:p>
            <a:pPr fontAlgn="base">
              <a:spcBef>
                <a:spcPct val="0"/>
              </a:spcBef>
              <a:spcAft>
                <a:spcPct val="0"/>
              </a:spcAft>
            </a:pPr>
            <a:r>
              <a:rPr lang="en-US" sz="1100">
                <a:solidFill>
                  <a:srgbClr val="000000"/>
                </a:solidFill>
                <a:cs typeface="Helvetica" charset="0"/>
                <a:sym typeface="Helvetica" charset="0"/>
              </a:rPr>
              <a:t>Andrew Predoehl</a:t>
            </a:r>
          </a:p>
          <a:p>
            <a:pPr fontAlgn="base">
              <a:spcBef>
                <a:spcPct val="0"/>
              </a:spcBef>
              <a:spcAft>
                <a:spcPct val="0"/>
              </a:spcAft>
            </a:pPr>
            <a:r>
              <a:rPr lang="en-US" sz="1100">
                <a:solidFill>
                  <a:srgbClr val="000000"/>
                </a:solidFill>
                <a:cs typeface="Helvetica" charset="0"/>
                <a:sym typeface="Helvetica" charset="0"/>
              </a:rPr>
              <a:t>Jose Salcedo</a:t>
            </a:r>
          </a:p>
          <a:p>
            <a:pPr fontAlgn="base">
              <a:spcBef>
                <a:spcPct val="0"/>
              </a:spcBef>
              <a:spcAft>
                <a:spcPct val="0"/>
              </a:spcAft>
            </a:pPr>
            <a:r>
              <a:rPr lang="en-US" sz="1100">
                <a:solidFill>
                  <a:srgbClr val="000000"/>
                </a:solidFill>
                <a:cs typeface="Helvetica" charset="0"/>
                <a:sym typeface="Helvetica" charset="0"/>
              </a:rPr>
              <a:t>Shalini Sasidharan</a:t>
            </a:r>
          </a:p>
          <a:p>
            <a:pPr fontAlgn="base">
              <a:spcBef>
                <a:spcPct val="0"/>
              </a:spcBef>
              <a:spcAft>
                <a:spcPct val="0"/>
              </a:spcAft>
            </a:pPr>
            <a:r>
              <a:rPr lang="en-US" sz="1100">
                <a:solidFill>
                  <a:srgbClr val="000000"/>
                </a:solidFill>
                <a:cs typeface="Helvetica" charset="0"/>
                <a:sym typeface="Helvetica" charset="0"/>
              </a:rPr>
              <a:t>Gregory Striemer</a:t>
            </a:r>
          </a:p>
          <a:p>
            <a:pPr fontAlgn="base">
              <a:spcBef>
                <a:spcPct val="0"/>
              </a:spcBef>
              <a:spcAft>
                <a:spcPct val="0"/>
              </a:spcAft>
            </a:pPr>
            <a:r>
              <a:rPr lang="en-US" sz="1100">
                <a:solidFill>
                  <a:srgbClr val="000000"/>
                </a:solidFill>
                <a:cs typeface="Helvetica" charset="0"/>
                <a:sym typeface="Helvetica" charset="0"/>
              </a:rPr>
              <a:t>Jason Vandeventer</a:t>
            </a:r>
          </a:p>
          <a:p>
            <a:pPr fontAlgn="base">
              <a:spcBef>
                <a:spcPct val="0"/>
              </a:spcBef>
              <a:spcAft>
                <a:spcPct val="0"/>
              </a:spcAft>
            </a:pPr>
            <a:r>
              <a:rPr lang="en-US" sz="1100">
                <a:solidFill>
                  <a:srgbClr val="000000"/>
                </a:solidFill>
                <a:cs typeface="Helvetica" charset="0"/>
                <a:sym typeface="Helvetica" charset="0"/>
              </a:rPr>
              <a:t>Kuan Yang</a:t>
            </a:r>
          </a:p>
          <a:p>
            <a:pPr fontAlgn="base">
              <a:spcBef>
                <a:spcPct val="0"/>
              </a:spcBef>
              <a:spcAft>
                <a:spcPct val="0"/>
              </a:spcAft>
            </a:pPr>
            <a:endParaRPr lang="en-US" sz="1100">
              <a:solidFill>
                <a:srgbClr val="000000"/>
              </a:solidFill>
              <a:latin typeface="Arial" charset="0"/>
              <a:cs typeface="Arial" charset="0"/>
              <a:sym typeface="Arial" charset="0"/>
            </a:endParaRPr>
          </a:p>
        </p:txBody>
      </p:sp>
      <p:sp>
        <p:nvSpPr>
          <p:cNvPr id="57379" name="Rectangle 35"/>
          <p:cNvSpPr>
            <a:spLocks/>
          </p:cNvSpPr>
          <p:nvPr/>
        </p:nvSpPr>
        <p:spPr bwMode="auto">
          <a:xfrm>
            <a:off x="339329" y="767954"/>
            <a:ext cx="1464469" cy="186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100">
                <a:solidFill>
                  <a:srgbClr val="008000"/>
                </a:solidFill>
                <a:cs typeface="Helvetica" charset="0"/>
                <a:sym typeface="Helvetica" charset="0"/>
              </a:rPr>
              <a:t>Postdocs:</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Barbara Banbury</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Jamie Estill</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Bindu Joseph</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Christos Noutsos    </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Brad Ruhfel</a:t>
            </a:r>
          </a:p>
          <a:p>
            <a:pPr fontAlgn="base">
              <a:spcBef>
                <a:spcPct val="0"/>
              </a:spcBef>
              <a:spcAft>
                <a:spcPct val="0"/>
              </a:spcAft>
            </a:pPr>
            <a:r>
              <a:rPr lang="en-US" sz="1100">
                <a:solidFill>
                  <a:srgbClr val="000000"/>
                </a:solidFill>
                <a:cs typeface="Helvetica" charset="0"/>
                <a:sym typeface="Helvetica" charset="0"/>
              </a:rPr>
              <a:t>Stephen A. Smith</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Chunlao Tang</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Lin Wang</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Liya Wang</a:t>
            </a:r>
            <a:endParaRPr lang="en-US" sz="1100">
              <a:solidFill>
                <a:srgbClr val="000000"/>
              </a:solidFill>
              <a:latin typeface="Arial" charset="0"/>
              <a:ea typeface="Lucida Grande" charset="0"/>
              <a:cs typeface="Lucida Grande" charset="0"/>
              <a:sym typeface="Arial" charset="0"/>
            </a:endParaRPr>
          </a:p>
          <a:p>
            <a:pPr fontAlgn="base">
              <a:spcBef>
                <a:spcPct val="0"/>
              </a:spcBef>
              <a:spcAft>
                <a:spcPct val="0"/>
              </a:spcAft>
            </a:pPr>
            <a:r>
              <a:rPr lang="en-US" sz="1100">
                <a:solidFill>
                  <a:srgbClr val="000000"/>
                </a:solidFill>
                <a:cs typeface="Helvetica" charset="0"/>
                <a:sym typeface="Helvetica" charset="0"/>
              </a:rPr>
              <a:t>Norman Wickett</a:t>
            </a:r>
          </a:p>
        </p:txBody>
      </p:sp>
      <p:sp>
        <p:nvSpPr>
          <p:cNvPr id="38" name="TextBox 37"/>
          <p:cNvSpPr txBox="1"/>
          <p:nvPr/>
        </p:nvSpPr>
        <p:spPr>
          <a:xfrm>
            <a:off x="2182128" y="228600"/>
            <a:ext cx="4749442" cy="646331"/>
          </a:xfrm>
          <a:prstGeom prst="rect">
            <a:avLst/>
          </a:prstGeom>
          <a:noFill/>
        </p:spPr>
        <p:txBody>
          <a:bodyPr wrap="none" rtlCol="0">
            <a:spAutoFit/>
          </a:bodyPr>
          <a:lstStyle/>
          <a:p>
            <a:pPr algn="ctr"/>
            <a:r>
              <a:rPr lang="en-US" sz="3600" b="1" dirty="0" smtClean="0">
                <a:solidFill>
                  <a:srgbClr val="055C6B"/>
                </a:solidFill>
                <a:latin typeface="Calibri" pitchFamily="34" charset="0"/>
                <a:cs typeface="Calibri" pitchFamily="34" charset="0"/>
              </a:rPr>
              <a:t>The iPlant Collaborative</a:t>
            </a:r>
          </a:p>
        </p:txBody>
      </p:sp>
      <p:sp>
        <p:nvSpPr>
          <p:cNvPr id="2" name="PB"/>
          <p:cNvSpPr/>
          <p:nvPr/>
        </p:nvSpPr>
        <p:spPr bwMode="auto">
          <a:xfrm>
            <a:off x="0" y="6705600"/>
            <a:ext cx="8805333" cy="342900"/>
          </a:xfrm>
          <a:prstGeom prst="rect">
            <a:avLst/>
          </a:prstGeom>
          <a:solidFill>
            <a:srgbClr val="055C6B"/>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87675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6340197" cy="1323439"/>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en-US" sz="4000" b="1" dirty="0" smtClean="0">
                <a:solidFill>
                  <a:srgbClr val="055C6B"/>
                </a:solidFill>
                <a:latin typeface="Calibri" pitchFamily="34" charset="0"/>
                <a:cs typeface="Calibri" pitchFamily="34" charset="0"/>
              </a:rPr>
              <a:t>iPlant Collaborative </a:t>
            </a:r>
          </a:p>
          <a:p>
            <a:pPr algn="ctr"/>
            <a:r>
              <a:rPr lang="en-US" sz="4000" b="1" dirty="0" smtClean="0">
                <a:solidFill>
                  <a:srgbClr val="055C6B"/>
                </a:solidFill>
                <a:latin typeface="Calibri" pitchFamily="34" charset="0"/>
                <a:cs typeface="Calibri" pitchFamily="34" charset="0"/>
              </a:rPr>
              <a:t>Tools and Services Workshop</a:t>
            </a:r>
            <a:endParaRPr lang="en-US" sz="4000" b="1" dirty="0">
              <a:solidFill>
                <a:srgbClr val="055C6B"/>
              </a:solidFill>
              <a:latin typeface="Calibri" pitchFamily="34" charset="0"/>
              <a:cs typeface="Calibri" pitchFamily="34" charset="0"/>
            </a:endParaRPr>
          </a:p>
        </p:txBody>
      </p:sp>
      <p:sp>
        <p:nvSpPr>
          <p:cNvPr id="4" name="TextBox 3"/>
          <p:cNvSpPr txBox="1"/>
          <p:nvPr/>
        </p:nvSpPr>
        <p:spPr>
          <a:xfrm>
            <a:off x="228600" y="1819394"/>
            <a:ext cx="8732006" cy="4124206"/>
          </a:xfrm>
          <a:prstGeom prst="rect">
            <a:avLst/>
          </a:prstGeom>
          <a:noFill/>
        </p:spPr>
        <p:txBody>
          <a:bodyPr wrap="none" rtlCol="0">
            <a:spAutoFit/>
          </a:bodyPr>
          <a:lstStyle/>
          <a:p>
            <a:pPr algn="ctr"/>
            <a:r>
              <a:rPr lang="en-US" sz="2800" b="1" dirty="0" smtClean="0">
                <a:latin typeface="Calibri" pitchFamily="34" charset="0"/>
                <a:cs typeface="Calibri" pitchFamily="34" charset="0"/>
              </a:rPr>
              <a:t>Workshop Goals</a:t>
            </a:r>
          </a:p>
          <a:p>
            <a:endParaRPr lang="en-US" sz="2400" dirty="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Demonstrate some of the ways iPlant CI can advance your science</a:t>
            </a:r>
          </a:p>
          <a:p>
            <a:pPr marL="342900" indent="-342900">
              <a:buFont typeface="Arial" pitchFamily="34" charset="0"/>
              <a:buChar char="•"/>
            </a:pPr>
            <a:endParaRPr lang="en-US" sz="2400" dirty="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Familiarize you with iPlant tools and services</a:t>
            </a:r>
          </a:p>
          <a:p>
            <a:pPr marL="342900" indent="-342900">
              <a:buFont typeface="Arial" pitchFamily="34" charset="0"/>
              <a:buChar char="•"/>
            </a:pPr>
            <a:endParaRPr lang="en-US" sz="2400" dirty="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Helping you add your “voice” to the iPlant user community</a:t>
            </a:r>
          </a:p>
          <a:p>
            <a:pPr marL="342900" indent="-342900">
              <a:buFont typeface="Arial" pitchFamily="34" charset="0"/>
              <a:buChar char="•"/>
            </a:pPr>
            <a:endParaRPr lang="en-US" sz="2400" dirty="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Getting your feedback on the computation bottlenecks iPlant </a:t>
            </a:r>
          </a:p>
          <a:p>
            <a:r>
              <a:rPr lang="en-US" sz="2400" dirty="0" smtClean="0">
                <a:latin typeface="Calibri" pitchFamily="34" charset="0"/>
                <a:cs typeface="Calibri" pitchFamily="34" charset="0"/>
              </a:rPr>
              <a:t>     should tackle next</a:t>
            </a:r>
            <a:endParaRPr lang="en-US" dirty="0"/>
          </a:p>
          <a:p>
            <a:endParaRPr lang="en-US" dirty="0"/>
          </a:p>
        </p:txBody>
      </p:sp>
      <p:sp>
        <p:nvSpPr>
          <p:cNvPr id="5" name="PB"/>
          <p:cNvSpPr/>
          <p:nvPr/>
        </p:nvSpPr>
        <p:spPr bwMode="auto">
          <a:xfrm>
            <a:off x="0" y="6705600"/>
            <a:ext cx="9144000" cy="342900"/>
          </a:xfrm>
          <a:prstGeom prst="rect">
            <a:avLst/>
          </a:prstGeom>
          <a:solidFill>
            <a:srgbClr val="055C6B"/>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2635243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43088"/>
            <a:ext cx="5065713"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Box 1"/>
          <p:cNvSpPr txBox="1">
            <a:spLocks noChangeArrowheads="1"/>
          </p:cNvSpPr>
          <p:nvPr/>
        </p:nvSpPr>
        <p:spPr bwMode="auto">
          <a:xfrm>
            <a:off x="5486400" y="1271588"/>
            <a:ext cx="3048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just"/>
            <a:r>
              <a:rPr lang="en-US" dirty="0">
                <a:solidFill>
                  <a:srgbClr val="000000"/>
                </a:solidFill>
                <a:cs typeface="Times New Roman" pitchFamily="18" charset="0"/>
              </a:rPr>
              <a:t>“BGI, based in China, is the world’s largest genomics research institute, with 167 DNA sequencers producing the equivalent of 2,000 human genomes a day. </a:t>
            </a:r>
          </a:p>
          <a:p>
            <a:pPr algn="just"/>
            <a:endParaRPr lang="en-US" dirty="0">
              <a:solidFill>
                <a:srgbClr val="000000"/>
              </a:solidFill>
              <a:cs typeface="Times New Roman" pitchFamily="18" charset="0"/>
            </a:endParaRPr>
          </a:p>
          <a:p>
            <a:pPr algn="just"/>
            <a:r>
              <a:rPr lang="en-US" dirty="0">
                <a:solidFill>
                  <a:srgbClr val="000000"/>
                </a:solidFill>
              </a:rPr>
              <a:t>BGI churns out so much data that it often cannot transmit its results to clients or collaborators over the Internet or other communications lines because that would take weeks. Instead, it sends computer disks containing the data, via FedEx.”</a:t>
            </a:r>
            <a:endParaRPr lang="en-US" dirty="0">
              <a:solidFill>
                <a:srgbClr val="000000"/>
              </a:solidFill>
              <a:cs typeface="Times New Roman" pitchFamily="18" charset="0"/>
            </a:endParaRPr>
          </a:p>
        </p:txBody>
      </p:sp>
      <p:pic>
        <p:nvPicPr>
          <p:cNvPr id="819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5065713"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2"/>
          <p:cNvSpPr txBox="1">
            <a:spLocks noChangeArrowheads="1"/>
          </p:cNvSpPr>
          <p:nvPr/>
        </p:nvSpPr>
        <p:spPr bwMode="auto">
          <a:xfrm>
            <a:off x="304800" y="152400"/>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600" dirty="0">
                <a:solidFill>
                  <a:srgbClr val="0098AA"/>
                </a:solidFill>
              </a:rPr>
              <a:t> </a:t>
            </a:r>
          </a:p>
        </p:txBody>
      </p:sp>
      <p:sp>
        <p:nvSpPr>
          <p:cNvPr id="4" name="PB"/>
          <p:cNvSpPr/>
          <p:nvPr/>
        </p:nvSpPr>
        <p:spPr bwMode="auto">
          <a:xfrm>
            <a:off x="0" y="6705600"/>
            <a:ext cx="1016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5136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duke-nus.edu.sg/web/sites/default/files/abi_s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2549525"/>
            <a:ext cx="398145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939800" y="5418138"/>
            <a:ext cx="2746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2400">
                <a:solidFill>
                  <a:srgbClr val="000000"/>
                </a:solidFill>
              </a:rPr>
              <a:t>Human Genome:</a:t>
            </a:r>
          </a:p>
          <a:p>
            <a:pPr algn="ctr"/>
            <a:r>
              <a:rPr lang="en-US" sz="2400">
                <a:solidFill>
                  <a:srgbClr val="000000"/>
                </a:solidFill>
              </a:rPr>
              <a:t>$2.7 Billion, 13 Years</a:t>
            </a:r>
          </a:p>
        </p:txBody>
      </p:sp>
      <p:sp>
        <p:nvSpPr>
          <p:cNvPr id="9220" name="TextBox 3"/>
          <p:cNvSpPr txBox="1">
            <a:spLocks noChangeArrowheads="1"/>
          </p:cNvSpPr>
          <p:nvPr/>
        </p:nvSpPr>
        <p:spPr bwMode="auto">
          <a:xfrm>
            <a:off x="5686425" y="5381625"/>
            <a:ext cx="2314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2400" dirty="0">
                <a:solidFill>
                  <a:srgbClr val="000000"/>
                </a:solidFill>
              </a:rPr>
              <a:t>Human Genome:</a:t>
            </a:r>
          </a:p>
          <a:p>
            <a:pPr algn="ctr"/>
            <a:r>
              <a:rPr lang="en-US" sz="2400" dirty="0">
                <a:solidFill>
                  <a:srgbClr val="000000"/>
                </a:solidFill>
              </a:rPr>
              <a:t> $900,  6 Hours</a:t>
            </a:r>
          </a:p>
        </p:txBody>
      </p:sp>
      <p:pic>
        <p:nvPicPr>
          <p:cNvPr id="9221" name="Picture 2" descr="http://media.tecca.com/2012/02/17/mm-630-usb-dna-sequencer-minion01-630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3024188"/>
            <a:ext cx="2678112"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
          <p:cNvSpPr txBox="1">
            <a:spLocks noChangeArrowheads="1"/>
          </p:cNvSpPr>
          <p:nvPr/>
        </p:nvSpPr>
        <p:spPr bwMode="auto">
          <a:xfrm>
            <a:off x="5624513" y="1717675"/>
            <a:ext cx="2354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2400">
                <a:solidFill>
                  <a:srgbClr val="000000"/>
                </a:solidFill>
              </a:rPr>
              <a:t>2012:</a:t>
            </a:r>
          </a:p>
          <a:p>
            <a:pPr algn="ctr"/>
            <a:r>
              <a:rPr lang="en-US" sz="2400">
                <a:solidFill>
                  <a:srgbClr val="000000"/>
                </a:solidFill>
              </a:rPr>
              <a:t>Oxford Nanopore</a:t>
            </a:r>
          </a:p>
          <a:p>
            <a:pPr algn="ctr"/>
            <a:r>
              <a:rPr lang="en-US" sz="2400">
                <a:solidFill>
                  <a:srgbClr val="000000"/>
                </a:solidFill>
              </a:rPr>
              <a:t>MiniION</a:t>
            </a:r>
          </a:p>
        </p:txBody>
      </p:sp>
      <p:sp>
        <p:nvSpPr>
          <p:cNvPr id="9223" name="TextBox 6"/>
          <p:cNvSpPr txBox="1">
            <a:spLocks noChangeArrowheads="1"/>
          </p:cNvSpPr>
          <p:nvPr/>
        </p:nvSpPr>
        <p:spPr bwMode="auto">
          <a:xfrm>
            <a:off x="958850" y="1717675"/>
            <a:ext cx="2828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2400" dirty="0">
                <a:solidFill>
                  <a:srgbClr val="000000"/>
                </a:solidFill>
              </a:rPr>
              <a:t>2003:</a:t>
            </a:r>
          </a:p>
          <a:p>
            <a:pPr algn="ctr"/>
            <a:r>
              <a:rPr lang="en-US" sz="2400" dirty="0">
                <a:solidFill>
                  <a:srgbClr val="000000"/>
                </a:solidFill>
              </a:rPr>
              <a:t> ABI 3730 Sequencer </a:t>
            </a:r>
          </a:p>
        </p:txBody>
      </p:sp>
      <p:sp>
        <p:nvSpPr>
          <p:cNvPr id="9224" name="Rectangle 2"/>
          <p:cNvSpPr txBox="1">
            <a:spLocks noChangeArrowheads="1"/>
          </p:cNvSpPr>
          <p:nvPr/>
        </p:nvSpPr>
        <p:spPr bwMode="auto">
          <a:xfrm>
            <a:off x="304800" y="155448"/>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800" dirty="0">
                <a:solidFill>
                  <a:srgbClr val="0098AA"/>
                </a:solidFill>
              </a:rPr>
              <a:t> </a:t>
            </a:r>
            <a:endParaRPr lang="en-US" sz="3600" dirty="0">
              <a:solidFill>
                <a:srgbClr val="0098AA"/>
              </a:solidFill>
            </a:endParaRPr>
          </a:p>
        </p:txBody>
      </p:sp>
      <p:sp>
        <p:nvSpPr>
          <p:cNvPr id="9225" name="TextBox 8"/>
          <p:cNvSpPr txBox="1">
            <a:spLocks noChangeArrowheads="1"/>
          </p:cNvSpPr>
          <p:nvPr/>
        </p:nvSpPr>
        <p:spPr bwMode="auto">
          <a:xfrm>
            <a:off x="3070382" y="762000"/>
            <a:ext cx="3066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2800" dirty="0"/>
              <a:t>A decade’s progress</a:t>
            </a:r>
          </a:p>
        </p:txBody>
      </p:sp>
      <p:sp>
        <p:nvSpPr>
          <p:cNvPr id="4" name="PB"/>
          <p:cNvSpPr/>
          <p:nvPr/>
        </p:nvSpPr>
        <p:spPr bwMode="auto">
          <a:xfrm>
            <a:off x="0" y="6705600"/>
            <a:ext cx="1354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15701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371600" y="1143000"/>
            <a:ext cx="640080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txBox="1">
            <a:spLocks noChangeArrowheads="1"/>
          </p:cNvSpPr>
          <p:nvPr/>
        </p:nvSpPr>
        <p:spPr bwMode="auto">
          <a:xfrm>
            <a:off x="304800" y="152400"/>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800" dirty="0">
                <a:solidFill>
                  <a:srgbClr val="0098AA"/>
                </a:solidFill>
              </a:rPr>
              <a:t> </a:t>
            </a:r>
            <a:endParaRPr lang="en-US" sz="3600" dirty="0">
              <a:solidFill>
                <a:srgbClr val="0098AA"/>
              </a:solidFill>
            </a:endParaRPr>
          </a:p>
        </p:txBody>
      </p:sp>
      <p:sp>
        <p:nvSpPr>
          <p:cNvPr id="4" name="PB"/>
          <p:cNvSpPr/>
          <p:nvPr/>
        </p:nvSpPr>
        <p:spPr bwMode="auto">
          <a:xfrm>
            <a:off x="0" y="6705600"/>
            <a:ext cx="1693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17520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59101"/>
            <a:ext cx="4470400" cy="335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 name="Rectangle 2"/>
          <p:cNvSpPr txBox="1">
            <a:spLocks noChangeArrowheads="1"/>
          </p:cNvSpPr>
          <p:nvPr/>
        </p:nvSpPr>
        <p:spPr bwMode="auto">
          <a:xfrm>
            <a:off x="304800" y="152400"/>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800" dirty="0">
                <a:solidFill>
                  <a:srgbClr val="0098AA"/>
                </a:solidFill>
              </a:rPr>
              <a:t> </a:t>
            </a:r>
            <a:endParaRPr lang="en-US" sz="3600" dirty="0">
              <a:solidFill>
                <a:srgbClr val="0098AA"/>
              </a:solidFill>
            </a:endParaRPr>
          </a:p>
        </p:txBody>
      </p:sp>
      <p:sp>
        <p:nvSpPr>
          <p:cNvPr id="5" name="TextBox 4"/>
          <p:cNvSpPr txBox="1"/>
          <p:nvPr/>
        </p:nvSpPr>
        <p:spPr>
          <a:xfrm>
            <a:off x="805073" y="1554301"/>
            <a:ext cx="3385927" cy="400110"/>
          </a:xfrm>
          <a:prstGeom prst="rect">
            <a:avLst/>
          </a:prstGeom>
          <a:noFill/>
        </p:spPr>
        <p:txBody>
          <a:bodyPr wrap="none" rtlCol="0">
            <a:spAutoFit/>
          </a:bodyPr>
          <a:lstStyle/>
          <a:p>
            <a:r>
              <a:rPr lang="en-US" sz="2000" b="1" dirty="0" smtClean="0">
                <a:latin typeface="Calibri" pitchFamily="34" charset="0"/>
                <a:cs typeface="Calibri" pitchFamily="34" charset="0"/>
              </a:rPr>
              <a:t>High Throughput </a:t>
            </a:r>
            <a:r>
              <a:rPr lang="en-US" sz="2000" b="1" dirty="0" err="1" smtClean="0">
                <a:latin typeface="Calibri" pitchFamily="34" charset="0"/>
                <a:cs typeface="Calibri" pitchFamily="34" charset="0"/>
              </a:rPr>
              <a:t>Phenotyping</a:t>
            </a:r>
            <a:endParaRPr lang="en-US" sz="2000" b="1" dirty="0">
              <a:latin typeface="Calibri" pitchFamily="34" charset="0"/>
              <a:cs typeface="Calibri" pitchFamily="34" charset="0"/>
            </a:endParaRPr>
          </a:p>
        </p:txBody>
      </p:sp>
      <p:sp>
        <p:nvSpPr>
          <p:cNvPr id="6" name="TextBox 5"/>
          <p:cNvSpPr txBox="1"/>
          <p:nvPr/>
        </p:nvSpPr>
        <p:spPr>
          <a:xfrm>
            <a:off x="304800" y="2240101"/>
            <a:ext cx="4126899" cy="3170099"/>
          </a:xfrm>
          <a:prstGeom prst="rect">
            <a:avLst/>
          </a:prstGeom>
          <a:noFill/>
        </p:spPr>
        <p:txBody>
          <a:bodyPr wrap="none" rtlCol="0">
            <a:spAutoFit/>
          </a:bodyPr>
          <a:lstStyle/>
          <a:p>
            <a:r>
              <a:rPr lang="en-US" sz="2000" dirty="0" smtClean="0">
                <a:latin typeface="Calibri" pitchFamily="34" charset="0"/>
                <a:cs typeface="Calibri" pitchFamily="34" charset="0"/>
              </a:rPr>
              <a:t>The large amount of sequence</a:t>
            </a:r>
          </a:p>
          <a:p>
            <a:r>
              <a:rPr lang="en-US" sz="2000" dirty="0">
                <a:latin typeface="Calibri" pitchFamily="34" charset="0"/>
                <a:cs typeface="Calibri" pitchFamily="34" charset="0"/>
              </a:rPr>
              <a:t>b</a:t>
            </a:r>
            <a:r>
              <a:rPr lang="en-US" sz="2000" dirty="0" smtClean="0">
                <a:latin typeface="Calibri" pitchFamily="34" charset="0"/>
                <a:cs typeface="Calibri" pitchFamily="34" charset="0"/>
              </a:rPr>
              <a:t>ased data need balancing</a:t>
            </a:r>
          </a:p>
          <a:p>
            <a:r>
              <a:rPr lang="en-US" sz="2000" dirty="0" smtClean="0">
                <a:latin typeface="Calibri" pitchFamily="34" charset="0"/>
                <a:cs typeface="Calibri" pitchFamily="34" charset="0"/>
              </a:rPr>
              <a:t>with equally powerful phenotypic</a:t>
            </a:r>
          </a:p>
          <a:p>
            <a:r>
              <a:rPr lang="en-US" sz="2000" dirty="0" smtClean="0">
                <a:latin typeface="Calibri" pitchFamily="34" charset="0"/>
                <a:cs typeface="Calibri" pitchFamily="34" charset="0"/>
              </a:rPr>
              <a:t>data.</a:t>
            </a:r>
          </a:p>
          <a:p>
            <a:endParaRPr lang="en-US" sz="2000" dirty="0">
              <a:latin typeface="Calibri" pitchFamily="34" charset="0"/>
              <a:cs typeface="Calibri" pitchFamily="34" charset="0"/>
            </a:endParaRPr>
          </a:p>
          <a:p>
            <a:r>
              <a:rPr lang="en-US" sz="2000" dirty="0" err="1" smtClean="0">
                <a:latin typeface="Calibri" pitchFamily="34" charset="0"/>
                <a:cs typeface="Calibri" pitchFamily="34" charset="0"/>
              </a:rPr>
              <a:t>Phytomorph</a:t>
            </a:r>
            <a:r>
              <a:rPr lang="en-US" sz="2000" dirty="0" smtClean="0">
                <a:latin typeface="Calibri" pitchFamily="34" charset="0"/>
                <a:cs typeface="Calibri" pitchFamily="34" charset="0"/>
              </a:rPr>
              <a:t> Project (Univ. Wisconsin)</a:t>
            </a:r>
          </a:p>
          <a:p>
            <a:endParaRPr lang="en-US" sz="2000" dirty="0" smtClean="0">
              <a:latin typeface="Calibri" pitchFamily="34" charset="0"/>
              <a:cs typeface="Calibri" pitchFamily="34" charset="0"/>
            </a:endParaRPr>
          </a:p>
          <a:p>
            <a:pPr marL="285750" indent="-285750">
              <a:buFont typeface="Arial" pitchFamily="34" charset="0"/>
              <a:buChar char="•"/>
            </a:pPr>
            <a:r>
              <a:rPr lang="en-US" sz="2000" dirty="0" smtClean="0">
                <a:latin typeface="Calibri" pitchFamily="34" charset="0"/>
                <a:cs typeface="Calibri" pitchFamily="34" charset="0"/>
              </a:rPr>
              <a:t>$70K for 30 cameras</a:t>
            </a:r>
          </a:p>
          <a:p>
            <a:pPr marL="285750" indent="-285750">
              <a:buFont typeface="Arial" pitchFamily="34" charset="0"/>
              <a:buChar char="•"/>
            </a:pPr>
            <a:r>
              <a:rPr lang="en-US" sz="2000" dirty="0" smtClean="0">
                <a:latin typeface="Calibri" pitchFamily="34" charset="0"/>
                <a:cs typeface="Calibri" pitchFamily="34" charset="0"/>
              </a:rPr>
              <a:t>200 movies of root growth</a:t>
            </a:r>
          </a:p>
          <a:p>
            <a:pPr marL="285750" indent="-285750">
              <a:buFont typeface="Arial" pitchFamily="34" charset="0"/>
              <a:buChar char="•"/>
            </a:pPr>
            <a:r>
              <a:rPr lang="en-US" sz="2000" dirty="0" smtClean="0">
                <a:latin typeface="Calibri" pitchFamily="34" charset="0"/>
                <a:cs typeface="Calibri" pitchFamily="34" charset="0"/>
              </a:rPr>
              <a:t>4GB/day of images for processing </a:t>
            </a:r>
            <a:endParaRPr lang="en-US" sz="2000" dirty="0">
              <a:latin typeface="Calibri" pitchFamily="34" charset="0"/>
              <a:cs typeface="Calibri"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73340"/>
            <a:ext cx="7162800" cy="557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38800" y="6245423"/>
            <a:ext cx="2560316" cy="307777"/>
          </a:xfrm>
          <a:prstGeom prst="rect">
            <a:avLst/>
          </a:prstGeom>
          <a:noFill/>
        </p:spPr>
        <p:txBody>
          <a:bodyPr wrap="none" rtlCol="0">
            <a:spAutoFit/>
          </a:bodyPr>
          <a:lstStyle/>
          <a:p>
            <a:r>
              <a:rPr lang="en-US" sz="1400" dirty="0"/>
              <a:t>http://roots.psu.edu/en/rootlab</a:t>
            </a:r>
          </a:p>
        </p:txBody>
      </p:sp>
      <p:sp>
        <p:nvSpPr>
          <p:cNvPr id="9" name="PB"/>
          <p:cNvSpPr/>
          <p:nvPr/>
        </p:nvSpPr>
        <p:spPr bwMode="auto">
          <a:xfrm>
            <a:off x="0" y="6705600"/>
            <a:ext cx="2032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304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773606" cy="4798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Rectangle 2"/>
          <p:cNvSpPr txBox="1">
            <a:spLocks noChangeArrowheads="1"/>
          </p:cNvSpPr>
          <p:nvPr/>
        </p:nvSpPr>
        <p:spPr bwMode="auto">
          <a:xfrm>
            <a:off x="304800" y="152400"/>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800" dirty="0">
                <a:solidFill>
                  <a:srgbClr val="0098AA"/>
                </a:solidFill>
              </a:rPr>
              <a:t> </a:t>
            </a:r>
            <a:endParaRPr lang="en-US" sz="3600" dirty="0">
              <a:solidFill>
                <a:srgbClr val="0098AA"/>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3000"/>
            <a:ext cx="4127500" cy="1518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981200"/>
            <a:ext cx="4425950" cy="1353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989" y="2514600"/>
            <a:ext cx="3970611" cy="1673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572000"/>
            <a:ext cx="4876800" cy="1215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Freeform 10"/>
          <p:cNvSpPr/>
          <p:nvPr/>
        </p:nvSpPr>
        <p:spPr bwMode="auto">
          <a:xfrm>
            <a:off x="4005228" y="4503761"/>
            <a:ext cx="3386172" cy="968991"/>
          </a:xfrm>
          <a:custGeom>
            <a:avLst/>
            <a:gdLst>
              <a:gd name="connsiteX0" fmla="*/ 75453 w 3105256"/>
              <a:gd name="connsiteY0" fmla="*/ 450376 h 968991"/>
              <a:gd name="connsiteX1" fmla="*/ 102748 w 3105256"/>
              <a:gd name="connsiteY1" fmla="*/ 382138 h 968991"/>
              <a:gd name="connsiteX2" fmla="*/ 225578 w 3105256"/>
              <a:gd name="connsiteY2" fmla="*/ 286603 h 968991"/>
              <a:gd name="connsiteX3" fmla="*/ 266521 w 3105256"/>
              <a:gd name="connsiteY3" fmla="*/ 245660 h 968991"/>
              <a:gd name="connsiteX4" fmla="*/ 348408 w 3105256"/>
              <a:gd name="connsiteY4" fmla="*/ 191069 h 968991"/>
              <a:gd name="connsiteX5" fmla="*/ 402999 w 3105256"/>
              <a:gd name="connsiteY5" fmla="*/ 150126 h 968991"/>
              <a:gd name="connsiteX6" fmla="*/ 457590 w 3105256"/>
              <a:gd name="connsiteY6" fmla="*/ 136478 h 968991"/>
              <a:gd name="connsiteX7" fmla="*/ 498533 w 3105256"/>
              <a:gd name="connsiteY7" fmla="*/ 109182 h 968991"/>
              <a:gd name="connsiteX8" fmla="*/ 621363 w 3105256"/>
              <a:gd name="connsiteY8" fmla="*/ 81887 h 968991"/>
              <a:gd name="connsiteX9" fmla="*/ 744193 w 3105256"/>
              <a:gd name="connsiteY9" fmla="*/ 40943 h 968991"/>
              <a:gd name="connsiteX10" fmla="*/ 785136 w 3105256"/>
              <a:gd name="connsiteY10" fmla="*/ 27296 h 968991"/>
              <a:gd name="connsiteX11" fmla="*/ 894318 w 3105256"/>
              <a:gd name="connsiteY11" fmla="*/ 0 h 968991"/>
              <a:gd name="connsiteX12" fmla="*/ 1617650 w 3105256"/>
              <a:gd name="connsiteY12" fmla="*/ 27296 h 968991"/>
              <a:gd name="connsiteX13" fmla="*/ 1795071 w 3105256"/>
              <a:gd name="connsiteY13" fmla="*/ 54591 h 968991"/>
              <a:gd name="connsiteX14" fmla="*/ 1890605 w 3105256"/>
              <a:gd name="connsiteY14" fmla="*/ 68239 h 968991"/>
              <a:gd name="connsiteX15" fmla="*/ 1945196 w 3105256"/>
              <a:gd name="connsiteY15" fmla="*/ 81887 h 968991"/>
              <a:gd name="connsiteX16" fmla="*/ 2027082 w 3105256"/>
              <a:gd name="connsiteY16" fmla="*/ 95535 h 968991"/>
              <a:gd name="connsiteX17" fmla="*/ 2177208 w 3105256"/>
              <a:gd name="connsiteY17" fmla="*/ 122830 h 968991"/>
              <a:gd name="connsiteX18" fmla="*/ 2218151 w 3105256"/>
              <a:gd name="connsiteY18" fmla="*/ 136478 h 968991"/>
              <a:gd name="connsiteX19" fmla="*/ 2368276 w 3105256"/>
              <a:gd name="connsiteY19" fmla="*/ 163773 h 968991"/>
              <a:gd name="connsiteX20" fmla="*/ 2504754 w 3105256"/>
              <a:gd name="connsiteY20" fmla="*/ 191069 h 968991"/>
              <a:gd name="connsiteX21" fmla="*/ 2586641 w 3105256"/>
              <a:gd name="connsiteY21" fmla="*/ 218364 h 968991"/>
              <a:gd name="connsiteX22" fmla="*/ 2682175 w 3105256"/>
              <a:gd name="connsiteY22" fmla="*/ 245660 h 968991"/>
              <a:gd name="connsiteX23" fmla="*/ 2723118 w 3105256"/>
              <a:gd name="connsiteY23" fmla="*/ 272955 h 968991"/>
              <a:gd name="connsiteX24" fmla="*/ 2873244 w 3105256"/>
              <a:gd name="connsiteY24" fmla="*/ 313899 h 968991"/>
              <a:gd name="connsiteX25" fmla="*/ 2968778 w 3105256"/>
              <a:gd name="connsiteY25" fmla="*/ 368490 h 968991"/>
              <a:gd name="connsiteX26" fmla="*/ 3064312 w 3105256"/>
              <a:gd name="connsiteY26" fmla="*/ 423081 h 968991"/>
              <a:gd name="connsiteX27" fmla="*/ 3105256 w 3105256"/>
              <a:gd name="connsiteY27" fmla="*/ 504967 h 968991"/>
              <a:gd name="connsiteX28" fmla="*/ 3077960 w 3105256"/>
              <a:gd name="connsiteY28" fmla="*/ 614149 h 968991"/>
              <a:gd name="connsiteX29" fmla="*/ 3050665 w 3105256"/>
              <a:gd name="connsiteY29" fmla="*/ 655093 h 968991"/>
              <a:gd name="connsiteX30" fmla="*/ 3009721 w 3105256"/>
              <a:gd name="connsiteY30" fmla="*/ 668740 h 968991"/>
              <a:gd name="connsiteX31" fmla="*/ 2968778 w 3105256"/>
              <a:gd name="connsiteY31" fmla="*/ 709684 h 968991"/>
              <a:gd name="connsiteX32" fmla="*/ 2886891 w 3105256"/>
              <a:gd name="connsiteY32" fmla="*/ 736979 h 968991"/>
              <a:gd name="connsiteX33" fmla="*/ 2845948 w 3105256"/>
              <a:gd name="connsiteY33" fmla="*/ 750627 h 968991"/>
              <a:gd name="connsiteX34" fmla="*/ 2750414 w 3105256"/>
              <a:gd name="connsiteY34" fmla="*/ 791570 h 968991"/>
              <a:gd name="connsiteX35" fmla="*/ 2695823 w 3105256"/>
              <a:gd name="connsiteY35" fmla="*/ 873457 h 968991"/>
              <a:gd name="connsiteX36" fmla="*/ 2654879 w 3105256"/>
              <a:gd name="connsiteY36" fmla="*/ 887105 h 968991"/>
              <a:gd name="connsiteX37" fmla="*/ 2559345 w 3105256"/>
              <a:gd name="connsiteY37" fmla="*/ 900752 h 968991"/>
              <a:gd name="connsiteX38" fmla="*/ 1945196 w 3105256"/>
              <a:gd name="connsiteY38" fmla="*/ 955343 h 968991"/>
              <a:gd name="connsiteX39" fmla="*/ 1590354 w 3105256"/>
              <a:gd name="connsiteY39" fmla="*/ 968991 h 968991"/>
              <a:gd name="connsiteX40" fmla="*/ 1167273 w 3105256"/>
              <a:gd name="connsiteY40" fmla="*/ 955343 h 968991"/>
              <a:gd name="connsiteX41" fmla="*/ 935262 w 3105256"/>
              <a:gd name="connsiteY41" fmla="*/ 928048 h 968991"/>
              <a:gd name="connsiteX42" fmla="*/ 867023 w 3105256"/>
              <a:gd name="connsiteY42" fmla="*/ 914400 h 968991"/>
              <a:gd name="connsiteX43" fmla="*/ 757841 w 3105256"/>
              <a:gd name="connsiteY43" fmla="*/ 900752 h 968991"/>
              <a:gd name="connsiteX44" fmla="*/ 703250 w 3105256"/>
              <a:gd name="connsiteY44" fmla="*/ 887105 h 968991"/>
              <a:gd name="connsiteX45" fmla="*/ 580420 w 3105256"/>
              <a:gd name="connsiteY45" fmla="*/ 873457 h 968991"/>
              <a:gd name="connsiteX46" fmla="*/ 512181 w 3105256"/>
              <a:gd name="connsiteY46" fmla="*/ 859809 h 968991"/>
              <a:gd name="connsiteX47" fmla="*/ 430294 w 3105256"/>
              <a:gd name="connsiteY47" fmla="*/ 846161 h 968991"/>
              <a:gd name="connsiteX48" fmla="*/ 307465 w 3105256"/>
              <a:gd name="connsiteY48" fmla="*/ 805218 h 968991"/>
              <a:gd name="connsiteX49" fmla="*/ 184635 w 3105256"/>
              <a:gd name="connsiteY49" fmla="*/ 764275 h 968991"/>
              <a:gd name="connsiteX50" fmla="*/ 143691 w 3105256"/>
              <a:gd name="connsiteY50" fmla="*/ 750627 h 968991"/>
              <a:gd name="connsiteX51" fmla="*/ 102748 w 3105256"/>
              <a:gd name="connsiteY51" fmla="*/ 709684 h 968991"/>
              <a:gd name="connsiteX52" fmla="*/ 34509 w 3105256"/>
              <a:gd name="connsiteY52" fmla="*/ 614149 h 968991"/>
              <a:gd name="connsiteX53" fmla="*/ 20862 w 3105256"/>
              <a:gd name="connsiteY53" fmla="*/ 368490 h 968991"/>
              <a:gd name="connsiteX54" fmla="*/ 61805 w 3105256"/>
              <a:gd name="connsiteY54" fmla="*/ 341194 h 968991"/>
              <a:gd name="connsiteX55" fmla="*/ 116396 w 3105256"/>
              <a:gd name="connsiteY55" fmla="*/ 341194 h 9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05256" h="968991">
                <a:moveTo>
                  <a:pt x="75453" y="450376"/>
                </a:moveTo>
                <a:cubicBezTo>
                  <a:pt x="84551" y="427630"/>
                  <a:pt x="89159" y="402522"/>
                  <a:pt x="102748" y="382138"/>
                </a:cubicBezTo>
                <a:cubicBezTo>
                  <a:pt x="144721" y="319178"/>
                  <a:pt x="167612" y="330077"/>
                  <a:pt x="225578" y="286603"/>
                </a:cubicBezTo>
                <a:cubicBezTo>
                  <a:pt x="241019" y="275023"/>
                  <a:pt x="251286" y="257509"/>
                  <a:pt x="266521" y="245660"/>
                </a:cubicBezTo>
                <a:cubicBezTo>
                  <a:pt x="292416" y="225520"/>
                  <a:pt x="322164" y="210752"/>
                  <a:pt x="348408" y="191069"/>
                </a:cubicBezTo>
                <a:cubicBezTo>
                  <a:pt x="366605" y="177421"/>
                  <a:pt x="382654" y="160298"/>
                  <a:pt x="402999" y="150126"/>
                </a:cubicBezTo>
                <a:cubicBezTo>
                  <a:pt x="419776" y="141738"/>
                  <a:pt x="439393" y="141027"/>
                  <a:pt x="457590" y="136478"/>
                </a:cubicBezTo>
                <a:cubicBezTo>
                  <a:pt x="471238" y="127379"/>
                  <a:pt x="483457" y="115643"/>
                  <a:pt x="498533" y="109182"/>
                </a:cubicBezTo>
                <a:cubicBezTo>
                  <a:pt x="521281" y="99433"/>
                  <a:pt x="601942" y="87436"/>
                  <a:pt x="621363" y="81887"/>
                </a:cubicBezTo>
                <a:cubicBezTo>
                  <a:pt x="662861" y="70030"/>
                  <a:pt x="703250" y="54591"/>
                  <a:pt x="744193" y="40943"/>
                </a:cubicBezTo>
                <a:cubicBezTo>
                  <a:pt x="757841" y="36394"/>
                  <a:pt x="771180" y="30785"/>
                  <a:pt x="785136" y="27296"/>
                </a:cubicBezTo>
                <a:lnTo>
                  <a:pt x="894318" y="0"/>
                </a:lnTo>
                <a:lnTo>
                  <a:pt x="1617650" y="27296"/>
                </a:lnTo>
                <a:cubicBezTo>
                  <a:pt x="1721375" y="33582"/>
                  <a:pt x="1708876" y="40225"/>
                  <a:pt x="1795071" y="54591"/>
                </a:cubicBezTo>
                <a:cubicBezTo>
                  <a:pt x="1826801" y="59879"/>
                  <a:pt x="1858956" y="62485"/>
                  <a:pt x="1890605" y="68239"/>
                </a:cubicBezTo>
                <a:cubicBezTo>
                  <a:pt x="1909059" y="71594"/>
                  <a:pt x="1926803" y="78208"/>
                  <a:pt x="1945196" y="81887"/>
                </a:cubicBezTo>
                <a:cubicBezTo>
                  <a:pt x="1972330" y="87314"/>
                  <a:pt x="1999856" y="90585"/>
                  <a:pt x="2027082" y="95535"/>
                </a:cubicBezTo>
                <a:cubicBezTo>
                  <a:pt x="2236888" y="133681"/>
                  <a:pt x="1935930" y="82616"/>
                  <a:pt x="2177208" y="122830"/>
                </a:cubicBezTo>
                <a:cubicBezTo>
                  <a:pt x="2190856" y="127379"/>
                  <a:pt x="2204195" y="132989"/>
                  <a:pt x="2218151" y="136478"/>
                </a:cubicBezTo>
                <a:cubicBezTo>
                  <a:pt x="2256307" y="146017"/>
                  <a:pt x="2331764" y="157688"/>
                  <a:pt x="2368276" y="163773"/>
                </a:cubicBezTo>
                <a:cubicBezTo>
                  <a:pt x="2481815" y="201619"/>
                  <a:pt x="2300892" y="144024"/>
                  <a:pt x="2504754" y="191069"/>
                </a:cubicBezTo>
                <a:cubicBezTo>
                  <a:pt x="2532789" y="197539"/>
                  <a:pt x="2559082" y="210096"/>
                  <a:pt x="2586641" y="218364"/>
                </a:cubicBezTo>
                <a:cubicBezTo>
                  <a:pt x="2608506" y="224923"/>
                  <a:pt x="2659241" y="234193"/>
                  <a:pt x="2682175" y="245660"/>
                </a:cubicBezTo>
                <a:cubicBezTo>
                  <a:pt x="2696846" y="252995"/>
                  <a:pt x="2707760" y="267196"/>
                  <a:pt x="2723118" y="272955"/>
                </a:cubicBezTo>
                <a:cubicBezTo>
                  <a:pt x="2842928" y="317884"/>
                  <a:pt x="2740379" y="247468"/>
                  <a:pt x="2873244" y="313899"/>
                </a:cubicBezTo>
                <a:cubicBezTo>
                  <a:pt x="3038213" y="396382"/>
                  <a:pt x="2833746" y="291329"/>
                  <a:pt x="2968778" y="368490"/>
                </a:cubicBezTo>
                <a:cubicBezTo>
                  <a:pt x="3089986" y="437752"/>
                  <a:pt x="2964561" y="356579"/>
                  <a:pt x="3064312" y="423081"/>
                </a:cubicBezTo>
                <a:cubicBezTo>
                  <a:pt x="3078113" y="443781"/>
                  <a:pt x="3105256" y="476715"/>
                  <a:pt x="3105256" y="504967"/>
                </a:cubicBezTo>
                <a:cubicBezTo>
                  <a:pt x="3105256" y="520541"/>
                  <a:pt x="3088730" y="592609"/>
                  <a:pt x="3077960" y="614149"/>
                </a:cubicBezTo>
                <a:cubicBezTo>
                  <a:pt x="3070625" y="628820"/>
                  <a:pt x="3063473" y="644846"/>
                  <a:pt x="3050665" y="655093"/>
                </a:cubicBezTo>
                <a:cubicBezTo>
                  <a:pt x="3039431" y="664080"/>
                  <a:pt x="3023369" y="664191"/>
                  <a:pt x="3009721" y="668740"/>
                </a:cubicBezTo>
                <a:cubicBezTo>
                  <a:pt x="2996073" y="682388"/>
                  <a:pt x="2985650" y="700311"/>
                  <a:pt x="2968778" y="709684"/>
                </a:cubicBezTo>
                <a:cubicBezTo>
                  <a:pt x="2943627" y="723657"/>
                  <a:pt x="2914187" y="727881"/>
                  <a:pt x="2886891" y="736979"/>
                </a:cubicBezTo>
                <a:cubicBezTo>
                  <a:pt x="2873243" y="741528"/>
                  <a:pt x="2857918" y="742647"/>
                  <a:pt x="2845948" y="750627"/>
                </a:cubicBezTo>
                <a:cubicBezTo>
                  <a:pt x="2789398" y="788328"/>
                  <a:pt x="2820918" y="773945"/>
                  <a:pt x="2750414" y="791570"/>
                </a:cubicBezTo>
                <a:cubicBezTo>
                  <a:pt x="2732217" y="818866"/>
                  <a:pt x="2719020" y="850260"/>
                  <a:pt x="2695823" y="873457"/>
                </a:cubicBezTo>
                <a:cubicBezTo>
                  <a:pt x="2685650" y="883630"/>
                  <a:pt x="2668986" y="884284"/>
                  <a:pt x="2654879" y="887105"/>
                </a:cubicBezTo>
                <a:cubicBezTo>
                  <a:pt x="2623336" y="893414"/>
                  <a:pt x="2590994" y="894998"/>
                  <a:pt x="2559345" y="900752"/>
                </a:cubicBezTo>
                <a:cubicBezTo>
                  <a:pt x="2174600" y="970706"/>
                  <a:pt x="2514693" y="935004"/>
                  <a:pt x="1945196" y="955343"/>
                </a:cubicBezTo>
                <a:lnTo>
                  <a:pt x="1590354" y="968991"/>
                </a:lnTo>
                <a:lnTo>
                  <a:pt x="1167273" y="955343"/>
                </a:lnTo>
                <a:cubicBezTo>
                  <a:pt x="1148531" y="954406"/>
                  <a:pt x="960193" y="931884"/>
                  <a:pt x="935262" y="928048"/>
                </a:cubicBezTo>
                <a:cubicBezTo>
                  <a:pt x="912335" y="924521"/>
                  <a:pt x="889950" y="917927"/>
                  <a:pt x="867023" y="914400"/>
                </a:cubicBezTo>
                <a:cubicBezTo>
                  <a:pt x="830772" y="908823"/>
                  <a:pt x="794019" y="906782"/>
                  <a:pt x="757841" y="900752"/>
                </a:cubicBezTo>
                <a:cubicBezTo>
                  <a:pt x="739339" y="897668"/>
                  <a:pt x="721789" y="889957"/>
                  <a:pt x="703250" y="887105"/>
                </a:cubicBezTo>
                <a:cubicBezTo>
                  <a:pt x="662534" y="880841"/>
                  <a:pt x="621201" y="879283"/>
                  <a:pt x="580420" y="873457"/>
                </a:cubicBezTo>
                <a:cubicBezTo>
                  <a:pt x="557456" y="870176"/>
                  <a:pt x="535004" y="863959"/>
                  <a:pt x="512181" y="859809"/>
                </a:cubicBezTo>
                <a:cubicBezTo>
                  <a:pt x="484955" y="854859"/>
                  <a:pt x="457032" y="853291"/>
                  <a:pt x="430294" y="846161"/>
                </a:cubicBezTo>
                <a:cubicBezTo>
                  <a:pt x="388594" y="835041"/>
                  <a:pt x="348408" y="818866"/>
                  <a:pt x="307465" y="805218"/>
                </a:cubicBezTo>
                <a:lnTo>
                  <a:pt x="184635" y="764275"/>
                </a:lnTo>
                <a:lnTo>
                  <a:pt x="143691" y="750627"/>
                </a:lnTo>
                <a:cubicBezTo>
                  <a:pt x="130043" y="736979"/>
                  <a:pt x="115309" y="724338"/>
                  <a:pt x="102748" y="709684"/>
                </a:cubicBezTo>
                <a:cubicBezTo>
                  <a:pt x="77357" y="680061"/>
                  <a:pt x="56111" y="646551"/>
                  <a:pt x="34509" y="614149"/>
                </a:cubicBezTo>
                <a:cubicBezTo>
                  <a:pt x="906" y="513338"/>
                  <a:pt x="-16147" y="498021"/>
                  <a:pt x="20862" y="368490"/>
                </a:cubicBezTo>
                <a:cubicBezTo>
                  <a:pt x="25368" y="352719"/>
                  <a:pt x="46034" y="345700"/>
                  <a:pt x="61805" y="341194"/>
                </a:cubicBezTo>
                <a:cubicBezTo>
                  <a:pt x="79302" y="336195"/>
                  <a:pt x="98199" y="341194"/>
                  <a:pt x="116396" y="341194"/>
                </a:cubicBezTo>
              </a:path>
            </a:pathLst>
          </a:custGeom>
          <a:ln w="762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0" name="PB"/>
          <p:cNvSpPr/>
          <p:nvPr/>
        </p:nvSpPr>
        <p:spPr bwMode="auto">
          <a:xfrm>
            <a:off x="0" y="6705600"/>
            <a:ext cx="2370667"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97525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152400"/>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800" dirty="0">
                <a:solidFill>
                  <a:srgbClr val="0098AA"/>
                </a:solidFill>
              </a:rPr>
              <a:t> </a:t>
            </a:r>
            <a:endParaRPr lang="en-US" sz="3600" dirty="0">
              <a:solidFill>
                <a:srgbClr val="0098AA"/>
              </a:solidFill>
            </a:endParaRPr>
          </a:p>
        </p:txBody>
      </p:sp>
      <p:sp>
        <p:nvSpPr>
          <p:cNvPr id="3" name="TextBox 2"/>
          <p:cNvSpPr txBox="1"/>
          <p:nvPr/>
        </p:nvSpPr>
        <p:spPr>
          <a:xfrm>
            <a:off x="351247" y="5569803"/>
            <a:ext cx="8647624" cy="830997"/>
          </a:xfrm>
          <a:prstGeom prst="rect">
            <a:avLst/>
          </a:prstGeom>
          <a:noFill/>
        </p:spPr>
        <p:txBody>
          <a:bodyPr wrap="none" rtlCol="0">
            <a:spAutoFit/>
          </a:bodyPr>
          <a:lstStyle/>
          <a:p>
            <a:pPr algn="ctr"/>
            <a:r>
              <a:rPr lang="en-US" sz="2400" dirty="0" smtClean="0">
                <a:latin typeface="Calibri" pitchFamily="34" charset="0"/>
                <a:cs typeface="Calibri" pitchFamily="34" charset="0"/>
              </a:rPr>
              <a:t>Data-intensive biology will mean getting biologists comfortable with</a:t>
            </a:r>
          </a:p>
          <a:p>
            <a:pPr algn="ctr"/>
            <a:r>
              <a:rPr lang="en-US" sz="2400" dirty="0" smtClean="0">
                <a:latin typeface="Calibri" pitchFamily="34" charset="0"/>
                <a:cs typeface="Calibri" pitchFamily="34" charset="0"/>
              </a:rPr>
              <a:t>new technology…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B"/>
          <p:cNvSpPr/>
          <p:nvPr/>
        </p:nvSpPr>
        <p:spPr bwMode="auto">
          <a:xfrm>
            <a:off x="0" y="6705600"/>
            <a:ext cx="2709333"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47932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0650" y="4675009"/>
            <a:ext cx="184666" cy="461665"/>
          </a:xfrm>
          <a:prstGeom prst="rect">
            <a:avLst/>
          </a:prstGeom>
          <a:noFill/>
        </p:spPr>
        <p:txBody>
          <a:bodyPr wrap="none">
            <a:spAutoFit/>
          </a:bodyPr>
          <a:lstStyle/>
          <a:p>
            <a:pPr algn="ctr">
              <a:defRPr/>
            </a:pPr>
            <a:endParaRPr lang="en-US" dirty="0">
              <a:latin typeface="+mn-lt"/>
              <a:ea typeface="+mn-ea"/>
              <a:cs typeface="+mn-cs"/>
            </a:endParaRPr>
          </a:p>
        </p:txBody>
      </p:sp>
      <p:sp>
        <p:nvSpPr>
          <p:cNvPr id="4" name="TextBox 3"/>
          <p:cNvSpPr txBox="1"/>
          <p:nvPr/>
        </p:nvSpPr>
        <p:spPr>
          <a:xfrm>
            <a:off x="4572000" y="5048071"/>
            <a:ext cx="3048000" cy="1200329"/>
          </a:xfrm>
          <a:prstGeom prst="rect">
            <a:avLst/>
          </a:prstGeom>
          <a:noFill/>
        </p:spPr>
        <p:txBody>
          <a:bodyPr wrap="square">
            <a:spAutoFit/>
          </a:bodyPr>
          <a:lstStyle/>
          <a:p>
            <a:pPr algn="ctr">
              <a:defRPr/>
            </a:pPr>
            <a:r>
              <a:rPr lang="en-US" b="1" dirty="0" smtClean="0">
                <a:latin typeface="Calibri" pitchFamily="34" charset="0"/>
                <a:cs typeface="Calibri" pitchFamily="34" charset="0"/>
              </a:rPr>
              <a:t>1973</a:t>
            </a:r>
            <a:endParaRPr lang="en-US" b="1" dirty="0">
              <a:latin typeface="Calibri" pitchFamily="34" charset="0"/>
              <a:cs typeface="Calibri" pitchFamily="34" charset="0"/>
            </a:endParaRPr>
          </a:p>
          <a:p>
            <a:pPr algn="ctr">
              <a:defRPr/>
            </a:pPr>
            <a:r>
              <a:rPr lang="en-US" b="1" dirty="0" smtClean="0">
                <a:latin typeface="Calibri" pitchFamily="34" charset="0"/>
                <a:cs typeface="Calibri" pitchFamily="34" charset="0"/>
              </a:rPr>
              <a:t>Sharp, </a:t>
            </a:r>
            <a:r>
              <a:rPr lang="en-US" b="1" dirty="0" err="1" smtClean="0">
                <a:latin typeface="Calibri" pitchFamily="34" charset="0"/>
                <a:cs typeface="Calibri" pitchFamily="34" charset="0"/>
              </a:rPr>
              <a:t>Sambrook</a:t>
            </a:r>
            <a:r>
              <a:rPr lang="en-US" b="1" dirty="0" smtClean="0">
                <a:latin typeface="Calibri" pitchFamily="34" charset="0"/>
                <a:cs typeface="Calibri" pitchFamily="34" charset="0"/>
              </a:rPr>
              <a:t>, </a:t>
            </a:r>
            <a:r>
              <a:rPr lang="en-US" b="1" dirty="0" err="1" smtClean="0">
                <a:latin typeface="Calibri" pitchFamily="34" charset="0"/>
                <a:cs typeface="Calibri" pitchFamily="34" charset="0"/>
              </a:rPr>
              <a:t>Sugden</a:t>
            </a:r>
            <a:endParaRPr lang="en-US" b="1" dirty="0">
              <a:latin typeface="Calibri" pitchFamily="34" charset="0"/>
              <a:cs typeface="Calibri" pitchFamily="34" charset="0"/>
            </a:endParaRPr>
          </a:p>
          <a:p>
            <a:pPr algn="ctr">
              <a:defRPr/>
            </a:pPr>
            <a:r>
              <a:rPr lang="en-US" b="1" dirty="0" smtClean="0">
                <a:latin typeface="Calibri" pitchFamily="34" charset="0"/>
                <a:cs typeface="Calibri" pitchFamily="34" charset="0"/>
              </a:rPr>
              <a:t>Gel Electrophoresis Chamber, $250</a:t>
            </a:r>
            <a:endParaRPr lang="en-US" b="1" dirty="0">
              <a:latin typeface="Calibri" pitchFamily="34" charset="0"/>
              <a:cs typeface="Calibri" pitchFamily="34" charset="0"/>
            </a:endParaRPr>
          </a:p>
        </p:txBody>
      </p:sp>
      <p:sp>
        <p:nvSpPr>
          <p:cNvPr id="5" name="TextBox 4"/>
          <p:cNvSpPr txBox="1"/>
          <p:nvPr/>
        </p:nvSpPr>
        <p:spPr>
          <a:xfrm>
            <a:off x="1749495" y="5191541"/>
            <a:ext cx="2622770" cy="923330"/>
          </a:xfrm>
          <a:prstGeom prst="rect">
            <a:avLst/>
          </a:prstGeom>
          <a:noFill/>
        </p:spPr>
        <p:txBody>
          <a:bodyPr wrap="none">
            <a:spAutoFit/>
          </a:bodyPr>
          <a:lstStyle/>
          <a:p>
            <a:pPr algn="ctr">
              <a:defRPr/>
            </a:pPr>
            <a:r>
              <a:rPr lang="en-US" b="1" dirty="0" smtClean="0">
                <a:latin typeface="Calibri" pitchFamily="34" charset="0"/>
                <a:cs typeface="Calibri" pitchFamily="34" charset="0"/>
              </a:rPr>
              <a:t>1958</a:t>
            </a:r>
            <a:endParaRPr lang="en-US" b="1" dirty="0">
              <a:latin typeface="Calibri" pitchFamily="34" charset="0"/>
              <a:cs typeface="Calibri" pitchFamily="34" charset="0"/>
            </a:endParaRPr>
          </a:p>
          <a:p>
            <a:pPr algn="ctr">
              <a:defRPr/>
            </a:pPr>
            <a:r>
              <a:rPr lang="en-US" b="1" dirty="0">
                <a:latin typeface="Calibri" pitchFamily="34" charset="0"/>
                <a:cs typeface="Calibri" pitchFamily="34" charset="0"/>
              </a:rPr>
              <a:t> </a:t>
            </a:r>
            <a:r>
              <a:rPr lang="en-US" b="1" dirty="0" smtClean="0">
                <a:latin typeface="Calibri" pitchFamily="34" charset="0"/>
                <a:cs typeface="Calibri" pitchFamily="34" charset="0"/>
              </a:rPr>
              <a:t>Matt </a:t>
            </a:r>
            <a:r>
              <a:rPr lang="en-US" b="1" dirty="0" err="1" smtClean="0">
                <a:latin typeface="Calibri" pitchFamily="34" charset="0"/>
                <a:cs typeface="Calibri" pitchFamily="34" charset="0"/>
              </a:rPr>
              <a:t>Meselson</a:t>
            </a:r>
            <a:r>
              <a:rPr lang="en-US" b="1" dirty="0" smtClean="0">
                <a:latin typeface="Calibri" pitchFamily="34" charset="0"/>
                <a:cs typeface="Calibri" pitchFamily="34" charset="0"/>
              </a:rPr>
              <a:t> &amp;</a:t>
            </a:r>
            <a:endParaRPr lang="en-US" b="1" dirty="0">
              <a:latin typeface="Calibri" pitchFamily="34" charset="0"/>
              <a:cs typeface="Calibri" pitchFamily="34" charset="0"/>
            </a:endParaRPr>
          </a:p>
          <a:p>
            <a:pPr algn="ctr">
              <a:defRPr/>
            </a:pPr>
            <a:r>
              <a:rPr lang="en-US" b="1" dirty="0" smtClean="0">
                <a:latin typeface="Calibri" pitchFamily="34" charset="0"/>
                <a:cs typeface="Calibri" pitchFamily="34" charset="0"/>
              </a:rPr>
              <a:t>Ultracentrifuge, $500,000</a:t>
            </a:r>
            <a:endParaRPr lang="en-US" b="1" dirty="0">
              <a:latin typeface="Calibri" pitchFamily="34" charset="0"/>
              <a:cs typeface="Calibri" pitchFamily="34" charset="0"/>
            </a:endParaRPr>
          </a:p>
        </p:txBody>
      </p:sp>
      <p:pic>
        <p:nvPicPr>
          <p:cNvPr id="6" name="Picture 5" descr="G:\Dave's Articles and Papers\CUREnet talk\messel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40" y="2237066"/>
            <a:ext cx="2211880" cy="2899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Dave's Articles and Papers\CUREnet talk\g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9" y="2694266"/>
            <a:ext cx="2501271" cy="1980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304800" y="228600"/>
            <a:ext cx="838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ea typeface="ＭＳ Ｐゴシック" pitchFamily="34" charset="-128"/>
              </a:defRPr>
            </a:lvl1pPr>
            <a:lvl2pPr marL="742950" indent="-285750" defTabSz="457200">
              <a:defRPr>
                <a:solidFill>
                  <a:schemeClr val="tx1"/>
                </a:solidFill>
                <a:latin typeface="Calibri" pitchFamily="34" charset="0"/>
                <a:ea typeface="ＭＳ Ｐゴシック" pitchFamily="34" charset="-128"/>
              </a:defRPr>
            </a:lvl2pPr>
            <a:lvl3pPr marL="1143000" indent="-228600" defTabSz="457200">
              <a:defRPr>
                <a:solidFill>
                  <a:schemeClr val="tx1"/>
                </a:solidFill>
                <a:latin typeface="Calibri" pitchFamily="34" charset="0"/>
                <a:ea typeface="ＭＳ Ｐゴシック" pitchFamily="34" charset="-128"/>
              </a:defRPr>
            </a:lvl3pPr>
            <a:lvl4pPr marL="1600200" indent="-228600" defTabSz="457200">
              <a:defRPr>
                <a:solidFill>
                  <a:schemeClr val="tx1"/>
                </a:solidFill>
                <a:latin typeface="Calibri" pitchFamily="34" charset="0"/>
                <a:ea typeface="ＭＳ Ｐゴシック" pitchFamily="34" charset="-128"/>
              </a:defRPr>
            </a:lvl4pPr>
            <a:lvl5pPr marL="2057400" indent="-228600" defTabSz="4572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a:r>
              <a:rPr lang="en-US" sz="3600" dirty="0">
                <a:solidFill>
                  <a:srgbClr val="055C6B"/>
                </a:solidFill>
              </a:rPr>
              <a:t>The Problem of Big Data in Biology</a:t>
            </a:r>
            <a:r>
              <a:rPr lang="en-US" sz="3800" dirty="0">
                <a:solidFill>
                  <a:srgbClr val="0098AA"/>
                </a:solidFill>
              </a:rPr>
              <a:t> </a:t>
            </a:r>
            <a:endParaRPr lang="en-US" sz="3600" dirty="0">
              <a:solidFill>
                <a:srgbClr val="0098AA"/>
              </a:solidFill>
            </a:endParaRPr>
          </a:p>
        </p:txBody>
      </p:sp>
      <p:sp>
        <p:nvSpPr>
          <p:cNvPr id="9" name="TextBox 8"/>
          <p:cNvSpPr txBox="1"/>
          <p:nvPr/>
        </p:nvSpPr>
        <p:spPr>
          <a:xfrm>
            <a:off x="850690" y="1055966"/>
            <a:ext cx="7537513" cy="830997"/>
          </a:xfrm>
          <a:prstGeom prst="rect">
            <a:avLst/>
          </a:prstGeom>
          <a:noFill/>
        </p:spPr>
        <p:txBody>
          <a:bodyPr wrap="none" rtlCol="0">
            <a:spAutoFit/>
          </a:bodyPr>
          <a:lstStyle/>
          <a:p>
            <a:pPr algn="ctr"/>
            <a:r>
              <a:rPr lang="en-US" sz="2400" dirty="0">
                <a:latin typeface="Calibri" pitchFamily="34" charset="0"/>
                <a:cs typeface="Calibri" pitchFamily="34" charset="0"/>
              </a:rPr>
              <a:t>h</a:t>
            </a:r>
            <a:r>
              <a:rPr lang="en-US" sz="2400" dirty="0" smtClean="0">
                <a:latin typeface="Calibri" pitchFamily="34" charset="0"/>
                <a:cs typeface="Calibri" pitchFamily="34" charset="0"/>
              </a:rPr>
              <a:t>opefully comfortable enough to minimize the technology </a:t>
            </a:r>
          </a:p>
          <a:p>
            <a:pPr algn="ctr"/>
            <a:r>
              <a:rPr lang="en-US" sz="2400" dirty="0" smtClean="0">
                <a:latin typeface="Calibri" pitchFamily="34" charset="0"/>
                <a:cs typeface="Calibri" pitchFamily="34" charset="0"/>
              </a:rPr>
              <a:t>and focus on the biology.</a:t>
            </a:r>
          </a:p>
        </p:txBody>
      </p:sp>
      <p:sp>
        <p:nvSpPr>
          <p:cNvPr id="11" name="PB"/>
          <p:cNvSpPr/>
          <p:nvPr/>
        </p:nvSpPr>
        <p:spPr bwMode="auto">
          <a:xfrm>
            <a:off x="0" y="6705600"/>
            <a:ext cx="3048000" cy="3429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90545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copy">
  <a:themeElements>
    <a:clrScheme name="">
      <a:dk1>
        <a:srgbClr val="000000"/>
      </a:dk1>
      <a:lt1>
        <a:srgbClr val="FFFFFF"/>
      </a:lt1>
      <a:dk2>
        <a:srgbClr val="000000"/>
      </a:dk2>
      <a:lt2>
        <a:srgbClr val="333333"/>
      </a:lt2>
      <a:accent1>
        <a:srgbClr val="FFC000"/>
      </a:accent1>
      <a:accent2>
        <a:srgbClr val="333399"/>
      </a:accent2>
      <a:accent3>
        <a:srgbClr val="FFFFFF"/>
      </a:accent3>
      <a:accent4>
        <a:srgbClr val="000000"/>
      </a:accent4>
      <a:accent5>
        <a:srgbClr val="FFDCAA"/>
      </a:accent5>
      <a:accent6>
        <a:srgbClr val="2D2D8A"/>
      </a:accent6>
      <a:hlink>
        <a:srgbClr val="009999"/>
      </a:hlink>
      <a:folHlink>
        <a:srgbClr val="99CC00"/>
      </a:folHlink>
    </a:clrScheme>
    <a:fontScheme name="Default - Title and Content copy">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1464</TotalTime>
  <Words>1637</Words>
  <Application>Microsoft Office PowerPoint</Application>
  <PresentationFormat>On-screen Show (4:3)</PresentationFormat>
  <Paragraphs>366</Paragraphs>
  <Slides>27</Slides>
  <Notes>14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Vaughn_iPlant</vt:lpstr>
      <vt:lpstr>Default - Title and Content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dc:creator>
  <cp:lastModifiedBy>Jason Williams</cp:lastModifiedBy>
  <cp:revision>39</cp:revision>
  <dcterms:created xsi:type="dcterms:W3CDTF">2012-03-11T15:00:41Z</dcterms:created>
  <dcterms:modified xsi:type="dcterms:W3CDTF">2012-08-20T11:11:06Z</dcterms:modified>
</cp:coreProperties>
</file>