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9"/>
  </p:handoutMasterIdLst>
  <p:sldIdLst>
    <p:sldId id="256" r:id="rId2"/>
    <p:sldId id="372" r:id="rId3"/>
    <p:sldId id="344" r:id="rId4"/>
    <p:sldId id="373" r:id="rId5"/>
    <p:sldId id="371" r:id="rId6"/>
    <p:sldId id="370" r:id="rId7"/>
    <p:sldId id="368" r:id="rId8"/>
  </p:sldIdLst>
  <p:sldSz cx="12192000" cy="6858000"/>
  <p:notesSz cx="6858000" cy="92964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4B8"/>
    <a:srgbClr val="77AA43"/>
    <a:srgbClr val="D96728"/>
    <a:srgbClr val="00EE02"/>
    <a:srgbClr val="466730"/>
    <a:srgbClr val="C3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A9D40-94CE-4843-9DA3-18620C6568E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7B2D4-84E6-4EEE-90F1-4B865733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5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4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35D4-9351-4BEC-9BB9-B0B752F01DD9}" type="datetimeFigureOut">
              <a:rPr lang="en-US" smtClean="0"/>
              <a:t>5/24/2014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14" y="2746403"/>
            <a:ext cx="2028171" cy="190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94472" y="937894"/>
            <a:ext cx="7697877" cy="160043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The</a:t>
            </a:r>
            <a:r>
              <a:rPr lang="en-US" sz="5400" b="1" i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 </a:t>
            </a:r>
            <a:r>
              <a:rPr lang="en-US" sz="5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iPlant Collaborative </a:t>
            </a:r>
          </a:p>
          <a:p>
            <a:pPr algn="ctr"/>
            <a:r>
              <a:rPr lang="en-US" sz="2400" b="1" dirty="0">
                <a:solidFill>
                  <a:srgbClr val="03A4B8"/>
                </a:solidFill>
                <a:latin typeface="+mj-lt"/>
                <a:cs typeface="Calibri" pitchFamily="34" charset="0"/>
              </a:rPr>
              <a:t>Community Cyberinfrastructure for Life </a:t>
            </a:r>
            <a:r>
              <a:rPr lang="en-US" sz="24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Science</a:t>
            </a:r>
          </a:p>
          <a:p>
            <a:pPr algn="ctr"/>
            <a:endParaRPr lang="en-US" sz="2000" b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4083" y="5186745"/>
            <a:ext cx="720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  <a:cs typeface="Calibri" pitchFamily="34" charset="0"/>
              </a:rPr>
              <a:t>Tools and Services Workshop</a:t>
            </a:r>
          </a:p>
          <a:p>
            <a:pPr algn="ctr"/>
            <a:r>
              <a:rPr lang="en-US" sz="3600" b="1" dirty="0" smtClean="0">
                <a:solidFill>
                  <a:srgbClr val="77AA43"/>
                </a:solidFill>
                <a:latin typeface="+mj-lt"/>
                <a:cs typeface="Calibri" pitchFamily="34" charset="0"/>
              </a:rPr>
              <a:t>Objectives</a:t>
            </a:r>
            <a:endParaRPr lang="en-US" sz="3600" dirty="0">
              <a:solidFill>
                <a:srgbClr val="77AA43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>
          <a:xfrm>
            <a:off x="0" y="6705600"/>
            <a:ext cx="1741714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54251" y="478093"/>
            <a:ext cx="7483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Broad objectives we hope to enable </a:t>
            </a:r>
            <a:endParaRPr lang="en-US" sz="3600" b="1" i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012" y="1324583"/>
            <a:ext cx="118833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 able to upload/download/share any dataset ( MB, GB, TB /100-1000’s files)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Run bioinformatics application with or without the command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 able to create simple workflows and integrate new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Get started with large data projects –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, Genome Assembly/annotation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 cloud computing to operate in a powerful restriction free environment</a:t>
            </a:r>
            <a:endParaRPr lang="en-US" sz="2800" dirty="0"/>
          </a:p>
        </p:txBody>
      </p:sp>
      <p:sp>
        <p:nvSpPr>
          <p:cNvPr id="5" name="PB"/>
          <p:cNvSpPr/>
          <p:nvPr/>
        </p:nvSpPr>
        <p:spPr>
          <a:xfrm>
            <a:off x="0" y="6705600"/>
            <a:ext cx="3483428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0530" y="2662181"/>
            <a:ext cx="863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“I </a:t>
            </a:r>
            <a:r>
              <a:rPr lang="en-US" sz="3600" dirty="0"/>
              <a:t>had the feeling I have been exposed to many bioinformatics tools but I would be unable to use any of them on my own</a:t>
            </a:r>
            <a:r>
              <a:rPr lang="en-US" sz="3600" dirty="0" smtClean="0"/>
              <a:t>.” </a:t>
            </a:r>
            <a:endParaRPr lang="en-US" sz="3600" dirty="0"/>
          </a:p>
        </p:txBody>
      </p:sp>
      <p:pic>
        <p:nvPicPr>
          <p:cNvPr id="1028" name="Picture 4" descr="http://ritabay.files.wordpress.com/2013/01/road-ma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5" y="2145734"/>
            <a:ext cx="2381250" cy="2752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60360" y="478093"/>
            <a:ext cx="847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The limitations of any training workshop</a:t>
            </a:r>
            <a:endParaRPr lang="en-US" sz="3600" b="1" i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>
          <a:xfrm>
            <a:off x="0" y="6705600"/>
            <a:ext cx="5225143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10789" y="478093"/>
            <a:ext cx="3970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Some suggestions</a:t>
            </a:r>
            <a:endParaRPr lang="en-US" sz="3600" b="1" i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20" y="1812994"/>
            <a:ext cx="5130159" cy="4114286"/>
          </a:xfrm>
          <a:prstGeom prst="rect">
            <a:avLst/>
          </a:prstGeom>
        </p:spPr>
      </p:pic>
      <p:sp>
        <p:nvSpPr>
          <p:cNvPr id="4" name="PB"/>
          <p:cNvSpPr/>
          <p:nvPr/>
        </p:nvSpPr>
        <p:spPr>
          <a:xfrm>
            <a:off x="0" y="6705600"/>
            <a:ext cx="6966857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5135" y="489613"/>
            <a:ext cx="10061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1. Know what type of user you are (or want to be)</a:t>
            </a:r>
            <a:endParaRPr lang="en-US" sz="3600" b="1" i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19399" y="-9005888"/>
            <a:ext cx="1966783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" y="2052007"/>
            <a:ext cx="3107517" cy="433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369" y="2114347"/>
            <a:ext cx="3016363" cy="4337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939" y="2114243"/>
            <a:ext cx="3263537" cy="433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153" y="1187303"/>
            <a:ext cx="3030579" cy="875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B"/>
          <p:cNvSpPr/>
          <p:nvPr/>
        </p:nvSpPr>
        <p:spPr>
          <a:xfrm>
            <a:off x="0" y="6705600"/>
            <a:ext cx="8708572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9857" y="478093"/>
            <a:ext cx="951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2. Look for what’s important to your research </a:t>
            </a:r>
            <a:endParaRPr lang="en-US" sz="3600" b="1" i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368721" y="5249852"/>
            <a:ext cx="5938035" cy="6925"/>
          </a:xfrm>
          <a:prstGeom prst="line">
            <a:avLst/>
          </a:prstGeom>
          <a:ln w="38100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65118" y="5111849"/>
            <a:ext cx="303603" cy="292846"/>
          </a:xfrm>
          <a:prstGeom prst="ellipse">
            <a:avLst/>
          </a:prstGeom>
          <a:noFill/>
          <a:ln w="38100">
            <a:solidFill>
              <a:srgbClr val="03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28095" y="1611279"/>
            <a:ext cx="609173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Ability to access and manage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Software to analyze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Computing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Skills and help to use software and interpret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09090" y="3595560"/>
            <a:ext cx="4358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Metadata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Ability to share data and workflows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Open source sustainable tools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9238" y="5303125"/>
            <a:ext cx="6233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High-performance and scalable computing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Ability automate and collaborate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Funding spent on science, not software or hardware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400563" y="3494011"/>
            <a:ext cx="5938035" cy="15287"/>
          </a:xfrm>
          <a:prstGeom prst="line">
            <a:avLst/>
          </a:prstGeom>
          <a:ln w="38100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82657" y="3359117"/>
            <a:ext cx="303603" cy="292846"/>
          </a:xfrm>
          <a:prstGeom prst="ellipse">
            <a:avLst/>
          </a:prstGeom>
          <a:noFill/>
          <a:ln w="38100">
            <a:solidFill>
              <a:srgbClr val="03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82657" y="1441345"/>
            <a:ext cx="303603" cy="292846"/>
          </a:xfrm>
          <a:prstGeom prst="ellipse">
            <a:avLst/>
          </a:prstGeom>
          <a:noFill/>
          <a:ln w="38100">
            <a:solidFill>
              <a:srgbClr val="03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368721" y="1590668"/>
            <a:ext cx="5961124" cy="16303"/>
          </a:xfrm>
          <a:prstGeom prst="line">
            <a:avLst/>
          </a:prstGeom>
          <a:ln w="38100">
            <a:solidFill>
              <a:srgbClr val="03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63" y="1469132"/>
            <a:ext cx="1025968" cy="1182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79" y="5019443"/>
            <a:ext cx="1560485" cy="16450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01442" y="4816217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Increase Productivity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396151" y="3052295"/>
            <a:ext cx="3222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Ensure Reproducibility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383166" y="1190458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Get Science Done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79" y="2826993"/>
            <a:ext cx="1733333" cy="1800000"/>
          </a:xfrm>
          <a:prstGeom prst="rect">
            <a:avLst/>
          </a:prstGeom>
        </p:spPr>
      </p:pic>
      <p:sp>
        <p:nvSpPr>
          <p:cNvPr id="5" name="PB"/>
          <p:cNvSpPr/>
          <p:nvPr/>
        </p:nvSpPr>
        <p:spPr>
          <a:xfrm>
            <a:off x="0" y="6705600"/>
            <a:ext cx="10450285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413476" y="195627"/>
            <a:ext cx="605926" cy="810344"/>
          </a:xfrm>
          <a:prstGeom prst="rect">
            <a:avLst/>
          </a:prstGeom>
          <a:solidFill>
            <a:srgbClr val="77AA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807760"/>
            <a:ext cx="12192000" cy="45719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-1"/>
            <a:ext cx="12192000" cy="385591"/>
          </a:xfrm>
          <a:prstGeom prst="rect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413328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0" y="6734303"/>
            <a:ext cx="12192000" cy="45719"/>
          </a:xfrm>
          <a:prstGeom prst="rect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476" y="6038222"/>
            <a:ext cx="1072989" cy="10425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30467" y="478093"/>
            <a:ext cx="5331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3A4B8"/>
                </a:solidFill>
                <a:latin typeface="+mj-lt"/>
                <a:cs typeface="Calibri" pitchFamily="34" charset="0"/>
              </a:rPr>
              <a:t>3. Keep asking questions </a:t>
            </a:r>
            <a:endParaRPr lang="en-US" sz="3600" b="1" i="1" dirty="0">
              <a:solidFill>
                <a:srgbClr val="03A4B8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80" y="5292022"/>
            <a:ext cx="698680" cy="698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4478" y="3501335"/>
            <a:ext cx="8523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If iPlant can, we’ll help show you how…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smtClean="0"/>
              <a:t>If </a:t>
            </a:r>
            <a:r>
              <a:rPr lang="en-US" sz="2400" dirty="0" smtClean="0"/>
              <a:t>iPlant can’t we’ll find the path that gets you what you need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65846" y="1574478"/>
            <a:ext cx="4860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Don’t hesitate to ask </a:t>
            </a:r>
          </a:p>
          <a:p>
            <a:pPr algn="ctr"/>
            <a:r>
              <a:rPr lang="en-US" sz="4000" dirty="0" smtClean="0">
                <a:solidFill>
                  <a:srgbClr val="03A4B8"/>
                </a:solidFill>
              </a:rPr>
              <a:t>“</a:t>
            </a:r>
            <a:r>
              <a:rPr lang="en-US" sz="4000" dirty="0">
                <a:solidFill>
                  <a:srgbClr val="03A4B8"/>
                </a:solidFill>
              </a:rPr>
              <a:t>Can iPlant do this</a:t>
            </a:r>
            <a:r>
              <a:rPr lang="en-US" sz="4000" dirty="0" smtClean="0">
                <a:solidFill>
                  <a:srgbClr val="03A4B8"/>
                </a:solidFill>
              </a:rPr>
              <a:t>?”</a:t>
            </a:r>
            <a:endParaRPr lang="en-US" sz="4000" dirty="0">
              <a:solidFill>
                <a:srgbClr val="03A4B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9952" y="5252040"/>
            <a:ext cx="8213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Keep asking at </a:t>
            </a:r>
            <a:r>
              <a:rPr lang="en-US" sz="3600" dirty="0" smtClean="0">
                <a:solidFill>
                  <a:srgbClr val="03A4B8"/>
                </a:solidFill>
              </a:rPr>
              <a:t>ask.iplantcollabortive.org</a:t>
            </a:r>
            <a:endParaRPr lang="en-US" sz="3600" dirty="0">
              <a:solidFill>
                <a:srgbClr val="03A4B8"/>
              </a:solidFill>
            </a:endParaRPr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a212f26c5ebfe53867e79dec1ad17aba4271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</TotalTime>
  <Words>234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Effra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115</cp:revision>
  <cp:lastPrinted>2013-12-09T16:11:55Z</cp:lastPrinted>
  <dcterms:created xsi:type="dcterms:W3CDTF">2013-12-05T14:45:05Z</dcterms:created>
  <dcterms:modified xsi:type="dcterms:W3CDTF">2014-05-25T00:59:15Z</dcterms:modified>
</cp:coreProperties>
</file>