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3" r:id="rId3"/>
    <p:sldId id="276" r:id="rId4"/>
    <p:sldId id="278" r:id="rId5"/>
    <p:sldId id="284" r:id="rId6"/>
    <p:sldId id="277" r:id="rId7"/>
    <p:sldId id="279" r:id="rId8"/>
    <p:sldId id="271" r:id="rId9"/>
    <p:sldId id="272" r:id="rId10"/>
    <p:sldId id="282" r:id="rId11"/>
    <p:sldId id="283" r:id="rId12"/>
    <p:sldId id="285" r:id="rId13"/>
    <p:sldId id="281" r:id="rId14"/>
    <p:sldId id="264" r:id="rId15"/>
    <p:sldId id="26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1AB"/>
    <a:srgbClr val="5C8727"/>
    <a:srgbClr val="F19E1F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7" autoAdjust="0"/>
    <p:restoredTop sz="91489"/>
  </p:normalViewPr>
  <p:slideViewPr>
    <p:cSldViewPr snapToGrid="0">
      <p:cViewPr varScale="1">
        <p:scale>
          <a:sx n="104" d="100"/>
          <a:sy n="104" d="100"/>
        </p:scale>
        <p:origin x="35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8A12-24DC-43C3-A898-50F15581213F}" type="datetimeFigureOut">
              <a:rPr lang="es-ES" smtClean="0"/>
              <a:t>16/9/19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137E6-CB1A-4A3E-96D7-1E8DC4BA3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8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37E6-CB1A-4A3E-96D7-1E8DC4BA353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48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37E6-CB1A-4A3E-96D7-1E8DC4BA353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14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9138"/>
            <a:ext cx="9144000" cy="11795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Presenter_Name, Title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0" y="1529976"/>
            <a:ext cx="7042150" cy="5998324"/>
          </a:xfrm>
          <a:prstGeom prst="rect">
            <a:avLst/>
          </a:prstGeom>
        </p:spPr>
      </p:pic>
      <p:pic>
        <p:nvPicPr>
          <p:cNvPr id="17" name="Picture 16" descr="cyverse_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971AB"/>
                </a:solidFill>
              </a:rPr>
              <a:t>Transforming Science Through Data-driven Discovery</a:t>
            </a: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Slide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315" y="5833782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4453" y="5833782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7487" y="5900874"/>
            <a:ext cx="957026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Product Slide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821" y="1102316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2875" y="2152650"/>
            <a:ext cx="11861800" cy="3800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19" y="5423187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3068102" y="3048082"/>
            <a:ext cx="7183134" cy="1167823"/>
            <a:chOff x="1246003" y="2367008"/>
            <a:chExt cx="7183134" cy="1167823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1526" y="2370424"/>
              <a:ext cx="2167611" cy="10354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46003" y="2367008"/>
              <a:ext cx="1028373" cy="11157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38744" y="2370424"/>
              <a:ext cx="1523359" cy="1164407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745809" y="4312563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>
                <a:solidFill>
                  <a:srgbClr val="174471"/>
                </a:solidFill>
              </a:rPr>
              <a:t>Eric Lyons</a:t>
            </a:r>
          </a:p>
        </p:txBody>
      </p:sp>
      <p:sp>
        <p:nvSpPr>
          <p:cNvPr id="16" name="TextBox 17"/>
          <p:cNvSpPr txBox="1"/>
          <p:nvPr userDrawn="1"/>
        </p:nvSpPr>
        <p:spPr>
          <a:xfrm>
            <a:off x="5709794" y="4291887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174471"/>
                </a:solidFill>
              </a:rPr>
              <a:t>Matt Vaughn</a:t>
            </a:r>
          </a:p>
        </p:txBody>
      </p:sp>
      <p:sp>
        <p:nvSpPr>
          <p:cNvPr id="17" name="TextBox 18"/>
          <p:cNvSpPr txBox="1"/>
          <p:nvPr userDrawn="1"/>
        </p:nvSpPr>
        <p:spPr>
          <a:xfrm>
            <a:off x="7986227" y="4314891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>
                <a:solidFill>
                  <a:srgbClr val="174471"/>
                </a:solidFill>
              </a:rPr>
              <a:t>Dave Micklos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928793" y="6408413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CyVerse</a:t>
            </a:r>
            <a:r>
              <a:rPr lang="en-US" sz="1600" baseline="0" dirty="0"/>
              <a:t> is </a:t>
            </a:r>
            <a:r>
              <a:rPr lang="en-US" sz="1600" dirty="0"/>
              <a:t>supported by the National Science Foundation under Grant No. DBI-0735191 and DBI-1265383.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719131" y="2173492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Executive Team</a:t>
            </a:r>
          </a:p>
        </p:txBody>
      </p:sp>
      <p:pic>
        <p:nvPicPr>
          <p:cNvPr id="21" name="Picture 20" descr="cyvers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971AB"/>
                </a:solidFill>
              </a:rPr>
              <a:t>Transforming Science Through Data-driven Discovery</a:t>
            </a:r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Generic Slide 1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vers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971AB"/>
                </a:solidFill>
              </a:rPr>
              <a:t>Transforming Science Through Data-driven Discovery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428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Subtitle/Venue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54525"/>
            <a:ext cx="9144000" cy="45177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</a:t>
            </a:r>
            <a:r>
              <a:rPr lang="en-US"/>
              <a:t>, Affiliation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73650"/>
            <a:ext cx="9144000" cy="4524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80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Pillar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78655"/>
            <a:ext cx="12192000" cy="6858002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86" y="6066503"/>
            <a:ext cx="832135" cy="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1" y="5952407"/>
            <a:ext cx="1073378" cy="989167"/>
          </a:xfrm>
          <a:prstGeom prst="rect">
            <a:avLst/>
          </a:prstGeom>
        </p:spPr>
      </p:pic>
      <p:pic>
        <p:nvPicPr>
          <p:cNvPr id="12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" y="6077320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6" r:id="rId4"/>
    <p:sldLayoutId id="2147483661" r:id="rId5"/>
    <p:sldLayoutId id="2147483679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genomicsITER/NanoDJ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genomicsITER/NanoDJ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genomicsITER/NanoDJ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genomicsITER/NanoDJ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9822" y="3278099"/>
            <a:ext cx="1153235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/>
              <a:t>Presented</a:t>
            </a:r>
            <a:r>
              <a:rPr lang="es-ES" sz="4000" dirty="0"/>
              <a:t> </a:t>
            </a:r>
            <a:r>
              <a:rPr lang="es-ES" sz="4000" dirty="0" err="1"/>
              <a:t>by</a:t>
            </a:r>
            <a:r>
              <a:rPr lang="es-ES" sz="4000" dirty="0"/>
              <a:t>: Tamara Hernández-</a:t>
            </a:r>
            <a:r>
              <a:rPr lang="es-ES" sz="4000" dirty="0" err="1"/>
              <a:t>Beeftink</a:t>
            </a:r>
            <a:endParaRPr lang="es-ES" sz="4000" dirty="0"/>
          </a:p>
          <a:p>
            <a:pPr algn="ctr"/>
            <a:r>
              <a:rPr lang="es-ES" sz="3200" dirty="0"/>
              <a:t>Hospital Nuestra Señora de Candelaria, </a:t>
            </a:r>
            <a:r>
              <a:rPr lang="es-ES" sz="3200" dirty="0" err="1"/>
              <a:t>Spain</a:t>
            </a:r>
            <a:endParaRPr lang="es-ES" sz="3200" dirty="0"/>
          </a:p>
          <a:p>
            <a:pPr algn="ctr"/>
            <a:endParaRPr lang="es-ES" sz="1050" dirty="0"/>
          </a:p>
          <a:p>
            <a:pPr algn="ctr"/>
            <a:r>
              <a:rPr lang="es-ES" sz="2400" dirty="0" err="1"/>
              <a:t>September</a:t>
            </a:r>
            <a:r>
              <a:rPr lang="es-ES" sz="2400" dirty="0"/>
              <a:t> 13th, 2019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29821" y="895293"/>
            <a:ext cx="11532358" cy="175432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/>
              <a:t>Genome</a:t>
            </a:r>
            <a:r>
              <a:rPr lang="es-ES" sz="5400" b="1" dirty="0"/>
              <a:t> </a:t>
            </a:r>
            <a:r>
              <a:rPr lang="es-ES" sz="5400" b="1" dirty="0" err="1"/>
              <a:t>Assembly</a:t>
            </a:r>
            <a:r>
              <a:rPr lang="es-ES" sz="5400" b="1" dirty="0"/>
              <a:t> </a:t>
            </a:r>
            <a:r>
              <a:rPr lang="es-ES" sz="5400" b="1" dirty="0" err="1"/>
              <a:t>using</a:t>
            </a:r>
            <a:r>
              <a:rPr lang="es-ES" sz="5400" b="1" dirty="0"/>
              <a:t> </a:t>
            </a:r>
            <a:r>
              <a:rPr lang="es-ES" sz="5400" b="1" dirty="0" err="1"/>
              <a:t>NanoDJ</a:t>
            </a:r>
            <a:r>
              <a:rPr lang="es-ES" sz="5400" b="1" dirty="0"/>
              <a:t> Notebooks in </a:t>
            </a:r>
            <a:r>
              <a:rPr lang="es-ES" sz="5400" b="1" dirty="0" err="1"/>
              <a:t>Cyverse</a:t>
            </a:r>
            <a:endParaRPr lang="es-ES" sz="5400" b="1" dirty="0"/>
          </a:p>
        </p:txBody>
      </p:sp>
      <p:pic>
        <p:nvPicPr>
          <p:cNvPr id="12" name="Picture 2" descr="C:\Users\ACER\Desktop\descar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5" y="4933142"/>
            <a:ext cx="1809863" cy="7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uario\Dropbox\TAMARA\1. PT.DAD.Certificados\ULL_nuevo_1000x5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27010" r="13885" b="27118"/>
          <a:stretch/>
        </p:blipFill>
        <p:spPr bwMode="auto">
          <a:xfrm>
            <a:off x="2190514" y="4933142"/>
            <a:ext cx="1991177" cy="5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CER\Desktop\logo-ite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11121" r="4468" b="10915"/>
          <a:stretch/>
        </p:blipFill>
        <p:spPr bwMode="auto">
          <a:xfrm>
            <a:off x="10443912" y="4876988"/>
            <a:ext cx="1666144" cy="879361"/>
          </a:xfrm>
          <a:prstGeom prst="rect">
            <a:avLst/>
          </a:prstGeom>
          <a:solidFill>
            <a:srgbClr val="FFFFFF"/>
          </a:solidFill>
          <a:ln w="38100">
            <a:noFill/>
          </a:ln>
        </p:spPr>
      </p:pic>
      <p:pic>
        <p:nvPicPr>
          <p:cNvPr id="15" name="Picture 2" descr="C:\Users\Usuario\Dropbox\TAMARA\1.PT_fnls\Imagenes\Logos\imag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60" y="4933142"/>
            <a:ext cx="1816013" cy="6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uario\Dropbox\TAMARA\1.PT_fnls\Imagenes\Logos\1_iscii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29" y="4933142"/>
            <a:ext cx="508298" cy="6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7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9" y="1416480"/>
            <a:ext cx="10941343" cy="42865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8" y="529708"/>
            <a:ext cx="2694691" cy="83814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414779" y="913115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6"/>
              </a:rPr>
              <a:t>https://github.com/genomicsITER/NanoDJ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6503986" y="1416480"/>
            <a:ext cx="5206927" cy="4394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25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9" y="1416480"/>
            <a:ext cx="10941343" cy="42865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8" y="529708"/>
            <a:ext cx="2694691" cy="83814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414779" y="913115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6"/>
              </a:rPr>
              <a:t>https://github.com/genomicsITER/NanoDJ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12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301063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8" y="529708"/>
            <a:ext cx="2694691" cy="83814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414779" y="913115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5"/>
              </a:rPr>
              <a:t>https://github.com/genomicsITER/NanoDJ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128214" y="3098143"/>
            <a:ext cx="5792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4777064" y="2579877"/>
            <a:ext cx="1573869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FLYE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CANU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323951" y="2579683"/>
            <a:ext cx="1612054" cy="104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QUAST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9994053" y="2579683"/>
            <a:ext cx="1612054" cy="104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</a:rPr>
              <a:t>Bandage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854864" y="2579877"/>
            <a:ext cx="1987346" cy="103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</a:rPr>
              <a:t>Quality</a:t>
            </a:r>
            <a:r>
              <a:rPr lang="es-ES" sz="2000" b="1" dirty="0">
                <a:solidFill>
                  <a:schemeClr val="tx1"/>
                </a:solidFill>
              </a:rPr>
              <a:t> control </a:t>
            </a:r>
            <a:r>
              <a:rPr lang="es-ES" sz="2000" b="1" dirty="0" err="1">
                <a:solidFill>
                  <a:schemeClr val="tx1"/>
                </a:solidFill>
              </a:rPr>
              <a:t>step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(</a:t>
            </a:r>
            <a:r>
              <a:rPr lang="es-ES" sz="2000" dirty="0" err="1">
                <a:solidFill>
                  <a:schemeClr val="tx1"/>
                </a:solidFill>
              </a:rPr>
              <a:t>Biophyton</a:t>
            </a:r>
            <a:r>
              <a:rPr lang="es-E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01217" y="2579878"/>
            <a:ext cx="803317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Fastq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422311" y="2134179"/>
            <a:ext cx="2852453" cy="411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QualityControl.ipynb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933350" y="3671047"/>
            <a:ext cx="3261296" cy="411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DeNovo_Canu+polish.ipynb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179251" y="4080645"/>
            <a:ext cx="2769494" cy="411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DeNovo_Flye.ipynb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641158" y="2134179"/>
            <a:ext cx="2977640" cy="411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AssemblyCompare.ipynb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530413" y="3671047"/>
            <a:ext cx="2539335" cy="411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AssemblyGraph.ipynb</a:t>
            </a:r>
            <a:endParaRPr lang="es-ES" sz="2000" dirty="0">
              <a:solidFill>
                <a:schemeClr val="tx1"/>
              </a:solidFill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3989940" y="3097486"/>
            <a:ext cx="5792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6513005" y="3097489"/>
            <a:ext cx="5792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9137671" y="3097492"/>
            <a:ext cx="5792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9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29822" y="2873352"/>
            <a:ext cx="11532357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000" dirty="0" err="1"/>
              <a:t>Genome</a:t>
            </a:r>
            <a:r>
              <a:rPr lang="es-ES" sz="4000" dirty="0"/>
              <a:t> </a:t>
            </a:r>
            <a:r>
              <a:rPr lang="es-ES" sz="4000" dirty="0" err="1"/>
              <a:t>assembly</a:t>
            </a:r>
            <a:r>
              <a:rPr lang="es-ES" sz="4000" dirty="0"/>
              <a:t> demo</a:t>
            </a:r>
          </a:p>
        </p:txBody>
      </p:sp>
    </p:spTree>
    <p:extLst>
      <p:ext uri="{BB962C8B-B14F-4D97-AF65-F5344CB8AC3E}">
        <p14:creationId xmlns:p14="http://schemas.microsoft.com/office/powerpoint/2010/main" val="314552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29822" y="1753781"/>
            <a:ext cx="115323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assembly</a:t>
            </a:r>
            <a:r>
              <a:rPr lang="es-ES" sz="2400" dirty="0"/>
              <a:t> </a:t>
            </a:r>
            <a:r>
              <a:rPr lang="es-ES" sz="2400" dirty="0" err="1"/>
              <a:t>depends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different</a:t>
            </a:r>
            <a:r>
              <a:rPr lang="es-ES" sz="2400" dirty="0"/>
              <a:t> </a:t>
            </a:r>
            <a:r>
              <a:rPr lang="es-ES" sz="2400" dirty="0" err="1"/>
              <a:t>factors</a:t>
            </a:r>
            <a:r>
              <a:rPr lang="es-ES" sz="2400" dirty="0"/>
              <a:t> </a:t>
            </a:r>
            <a:r>
              <a:rPr lang="es-ES" sz="2400" dirty="0" err="1"/>
              <a:t>such</a:t>
            </a:r>
            <a:r>
              <a:rPr lang="es-ES" sz="2400" dirty="0"/>
              <a:t> as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nature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sequenced</a:t>
            </a:r>
            <a:r>
              <a:rPr lang="es-ES" sz="2400" dirty="0"/>
              <a:t> </a:t>
            </a:r>
            <a:r>
              <a:rPr lang="es-ES" sz="2400" dirty="0" err="1"/>
              <a:t>organism</a:t>
            </a:r>
            <a:r>
              <a:rPr lang="es-ES" sz="2400" dirty="0"/>
              <a:t> and </a:t>
            </a:r>
            <a:r>
              <a:rPr lang="es-ES" sz="2400" dirty="0" err="1"/>
              <a:t>the</a:t>
            </a:r>
            <a:r>
              <a:rPr lang="es-ES" sz="2400" dirty="0"/>
              <a:t> run </a:t>
            </a:r>
            <a:r>
              <a:rPr lang="es-ES" sz="2400" dirty="0" err="1"/>
              <a:t>perfomance</a:t>
            </a:r>
            <a:r>
              <a:rPr lang="es-ES" sz="2400" dirty="0"/>
              <a:t>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type of assembler depends on the objective of your study and the genome you want to assemble.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Assembly of larger genomes requires greater computational performance and longer execution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We</a:t>
            </a:r>
            <a:r>
              <a:rPr lang="es-ES" sz="2400" dirty="0"/>
              <a:t> are </a:t>
            </a:r>
            <a:r>
              <a:rPr lang="es-ES" sz="2400" dirty="0" err="1"/>
              <a:t>testing</a:t>
            </a:r>
            <a:r>
              <a:rPr lang="es-ES" sz="2400" dirty="0"/>
              <a:t> new </a:t>
            </a:r>
            <a:r>
              <a:rPr lang="es-ES" sz="2400"/>
              <a:t>tools </a:t>
            </a:r>
            <a:r>
              <a:rPr lang="es-ES" sz="2400" dirty="0"/>
              <a:t>to </a:t>
            </a:r>
            <a:r>
              <a:rPr lang="es-ES" sz="2400" dirty="0" err="1"/>
              <a:t>incorporate</a:t>
            </a:r>
            <a:r>
              <a:rPr lang="es-ES" sz="2400" dirty="0"/>
              <a:t> in NanoDJ.</a:t>
            </a:r>
          </a:p>
          <a:p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9822" y="688436"/>
            <a:ext cx="11532357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000" dirty="0" err="1"/>
              <a:t>Things</a:t>
            </a:r>
            <a:r>
              <a:rPr lang="es-ES" sz="4000" dirty="0"/>
              <a:t> to </a:t>
            </a:r>
            <a:r>
              <a:rPr lang="es-ES" sz="4000" dirty="0" err="1"/>
              <a:t>keep</a:t>
            </a:r>
            <a:r>
              <a:rPr lang="es-ES" sz="4000" dirty="0"/>
              <a:t> in </a:t>
            </a:r>
            <a:r>
              <a:rPr lang="es-ES" sz="4000" dirty="0" err="1"/>
              <a:t>mind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2593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311971" y="3703320"/>
            <a:ext cx="12876904" cy="1603094"/>
          </a:xfrm>
        </p:spPr>
        <p:txBody>
          <a:bodyPr/>
          <a:lstStyle/>
          <a:p>
            <a:pPr lvl="0">
              <a:defRPr/>
            </a:pPr>
            <a:r>
              <a:rPr lang="en-US" sz="1800" dirty="0" err="1">
                <a:solidFill>
                  <a:srgbClr val="142248"/>
                </a:solidFill>
              </a:rPr>
              <a:t>CyVerse</a:t>
            </a:r>
            <a:r>
              <a:rPr lang="en-US" sz="1800" dirty="0">
                <a:solidFill>
                  <a:srgbClr val="142248"/>
                </a:solidFill>
              </a:rPr>
              <a:t> is supported by the National Science Foundation under Grants No. DBI-0735191, DBI-1265383 and DBI-1743442.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9821" y="704371"/>
            <a:ext cx="11532357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000" dirty="0" err="1"/>
              <a:t>Thank</a:t>
            </a:r>
            <a:r>
              <a:rPr lang="es-ES" sz="4000" dirty="0"/>
              <a:t> </a:t>
            </a:r>
            <a:r>
              <a:rPr lang="es-ES" sz="4000" dirty="0" err="1"/>
              <a:t>you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attending</a:t>
            </a:r>
            <a:endParaRPr lang="es-ES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559051" y="4505643"/>
            <a:ext cx="2356415" cy="1515131"/>
            <a:chOff x="559051" y="4627563"/>
            <a:chExt cx="2356415" cy="1515131"/>
          </a:xfrm>
        </p:grpSpPr>
        <p:grpSp>
          <p:nvGrpSpPr>
            <p:cNvPr id="9" name="16 Grupo"/>
            <p:cNvGrpSpPr/>
            <p:nvPr/>
          </p:nvGrpSpPr>
          <p:grpSpPr>
            <a:xfrm>
              <a:off x="569440" y="4627563"/>
              <a:ext cx="2335636" cy="622280"/>
              <a:chOff x="907007" y="2771775"/>
              <a:chExt cx="4459154" cy="1314450"/>
            </a:xfrm>
          </p:grpSpPr>
          <p:pic>
            <p:nvPicPr>
              <p:cNvPr id="11" name="Picture 2" descr="C:\Users\Usuario\Dropbox\TAMARA\1.PT_fnls\Imagenes\Logos\images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007" y="2771775"/>
                <a:ext cx="3467100" cy="1314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" descr="C:\Users\Usuario\Dropbox\TAMARA\1.PT_fnls\Imagenes\Logos\1_isciii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5728" y="2771775"/>
                <a:ext cx="970433" cy="1314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17 Rectángulo"/>
            <p:cNvSpPr/>
            <p:nvPr/>
          </p:nvSpPr>
          <p:spPr>
            <a:xfrm>
              <a:off x="559051" y="5219364"/>
              <a:ext cx="23564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FI17/00177 PI17/00610 </a:t>
              </a:r>
              <a:r>
                <a:rPr lang="en-US" dirty="0"/>
                <a:t>PI14/00844 </a:t>
              </a:r>
              <a:endParaRPr lang="es-ES" dirty="0"/>
            </a:p>
          </p:txBody>
        </p:sp>
      </p:grpSp>
      <p:pic>
        <p:nvPicPr>
          <p:cNvPr id="13" name="Picture 2" descr="C:\Users\ACER\Desktop\descarg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43" y="4756663"/>
            <a:ext cx="1809863" cy="7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uario\Dropbox\TAMARA\1. PT.DAD.Certificados\ULL_nuevo_1000x50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27010" r="13885" b="27118"/>
          <a:stretch/>
        </p:blipFill>
        <p:spPr bwMode="auto">
          <a:xfrm>
            <a:off x="5278190" y="4889485"/>
            <a:ext cx="1991177" cy="5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35 Rectángulo"/>
          <p:cNvSpPr/>
          <p:nvPr/>
        </p:nvSpPr>
        <p:spPr>
          <a:xfrm>
            <a:off x="2905056" y="5359296"/>
            <a:ext cx="1602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b="1" dirty="0"/>
          </a:p>
        </p:txBody>
      </p:sp>
      <p:pic>
        <p:nvPicPr>
          <p:cNvPr id="26" name="Picture 2" descr="C:\Users\ACER\Desktop\logo-iter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11121" r="4468" b="10915"/>
          <a:stretch/>
        </p:blipFill>
        <p:spPr bwMode="auto">
          <a:xfrm>
            <a:off x="7660844" y="4655325"/>
            <a:ext cx="1666144" cy="879361"/>
          </a:xfrm>
          <a:prstGeom prst="rect">
            <a:avLst/>
          </a:prstGeom>
          <a:solidFill>
            <a:srgbClr val="FFFFFF"/>
          </a:solidFill>
          <a:ln w="38100">
            <a:noFill/>
          </a:ln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590" y="4691051"/>
            <a:ext cx="760753" cy="87411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422405" y="5641366"/>
            <a:ext cx="1803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RTC-2017-6471-1</a:t>
            </a:r>
          </a:p>
        </p:txBody>
      </p:sp>
    </p:spTree>
    <p:extLst>
      <p:ext uri="{BB962C8B-B14F-4D97-AF65-F5344CB8AC3E}">
        <p14:creationId xmlns:p14="http://schemas.microsoft.com/office/powerpoint/2010/main" val="376892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329822" y="596996"/>
            <a:ext cx="11532357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000" dirty="0" err="1"/>
              <a:t>Outline</a:t>
            </a:r>
            <a:r>
              <a:rPr lang="es-ES" sz="4000" dirty="0"/>
              <a:t> of </a:t>
            </a:r>
            <a:r>
              <a:rPr lang="es-ES" sz="4000" dirty="0" err="1"/>
              <a:t>Today’s</a:t>
            </a:r>
            <a:r>
              <a:rPr lang="es-ES" sz="4000" dirty="0"/>
              <a:t> </a:t>
            </a:r>
            <a:r>
              <a:rPr lang="es-ES" sz="4000" dirty="0" err="1"/>
              <a:t>Focus</a:t>
            </a:r>
            <a:r>
              <a:rPr lang="es-ES" sz="4000" dirty="0"/>
              <a:t> </a:t>
            </a:r>
            <a:r>
              <a:rPr lang="es-ES" sz="4000" dirty="0" err="1"/>
              <a:t>Forum</a:t>
            </a:r>
            <a:endParaRPr lang="es-ES" sz="4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60303" y="1406889"/>
            <a:ext cx="115323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 err="1"/>
              <a:t>Next</a:t>
            </a:r>
            <a:r>
              <a:rPr lang="es-ES" sz="3200" dirty="0"/>
              <a:t> </a:t>
            </a:r>
            <a:r>
              <a:rPr lang="es-ES" sz="3200" dirty="0" err="1"/>
              <a:t>generation</a:t>
            </a:r>
            <a:r>
              <a:rPr lang="es-ES" sz="3200" dirty="0"/>
              <a:t> </a:t>
            </a:r>
            <a:r>
              <a:rPr lang="es-ES" sz="3200" dirty="0" err="1"/>
              <a:t>sequencing</a:t>
            </a:r>
            <a:r>
              <a:rPr lang="es-ES" sz="3200" dirty="0"/>
              <a:t> </a:t>
            </a:r>
            <a:r>
              <a:rPr lang="es-ES" sz="3200" dirty="0" err="1"/>
              <a:t>steps</a:t>
            </a:r>
            <a:endParaRPr lang="es-E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/>
              <a:t>Oxford </a:t>
            </a:r>
            <a:r>
              <a:rPr lang="es-ES" sz="3200" dirty="0" err="1"/>
              <a:t>nanopore</a:t>
            </a:r>
            <a:r>
              <a:rPr lang="es-ES" sz="3200" dirty="0"/>
              <a:t> </a:t>
            </a:r>
            <a:r>
              <a:rPr lang="es-ES" sz="3200" dirty="0" err="1"/>
              <a:t>technology</a:t>
            </a:r>
            <a:r>
              <a:rPr lang="es-ES" sz="3200" dirty="0"/>
              <a:t> </a:t>
            </a:r>
            <a:r>
              <a:rPr lang="es-ES" sz="3200" dirty="0" err="1"/>
              <a:t>sequencing</a:t>
            </a:r>
            <a:r>
              <a:rPr lang="es-ES" sz="3200" dirty="0"/>
              <a:t> </a:t>
            </a:r>
          </a:p>
          <a:p>
            <a:endParaRPr lang="es-E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 err="1"/>
              <a:t>Assembly</a:t>
            </a:r>
            <a:r>
              <a:rPr lang="es-ES" sz="3200" dirty="0"/>
              <a:t> </a:t>
            </a:r>
            <a:r>
              <a:rPr lang="es-ES" sz="3200" dirty="0" err="1"/>
              <a:t>process</a:t>
            </a:r>
            <a:endParaRPr lang="es-ES" sz="3200" dirty="0"/>
          </a:p>
          <a:p>
            <a:endParaRPr lang="es-E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 err="1"/>
              <a:t>NanoDJ</a:t>
            </a:r>
            <a:r>
              <a:rPr lang="es-ES" sz="3200" dirty="0"/>
              <a:t> bacteria </a:t>
            </a:r>
            <a:r>
              <a:rPr lang="es-ES" sz="3200" dirty="0" err="1"/>
              <a:t>genome</a:t>
            </a:r>
            <a:r>
              <a:rPr lang="es-ES" sz="3200" dirty="0"/>
              <a:t> </a:t>
            </a:r>
            <a:r>
              <a:rPr lang="es-ES" sz="3200" dirty="0" err="1"/>
              <a:t>assembly</a:t>
            </a:r>
            <a:r>
              <a:rPr lang="es-ES" sz="3200" dirty="0"/>
              <a:t> demo</a:t>
            </a:r>
          </a:p>
          <a:p>
            <a:endParaRPr lang="es-ES" sz="400" dirty="0"/>
          </a:p>
          <a:p>
            <a:endParaRPr lang="es-ES" sz="1600" dirty="0"/>
          </a:p>
          <a:p>
            <a:r>
              <a:rPr lang="es-ES" dirty="0"/>
              <a:t>*</a:t>
            </a:r>
            <a:r>
              <a:rPr lang="es-ES" dirty="0" err="1"/>
              <a:t>Due</a:t>
            </a:r>
            <a:r>
              <a:rPr lang="es-ES" dirty="0"/>
              <a:t> to time </a:t>
            </a:r>
            <a:r>
              <a:rPr lang="es-ES" dirty="0" err="1"/>
              <a:t>constraint</a:t>
            </a:r>
            <a:r>
              <a:rPr lang="es-ES" dirty="0"/>
              <a:t> </a:t>
            </a:r>
            <a:r>
              <a:rPr lang="en-US" dirty="0"/>
              <a:t>and the complexity of the assembly process, we will not perform the assembly of a complete genome in real time.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4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29822" y="618604"/>
            <a:ext cx="11532357" cy="76944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400" dirty="0" err="1"/>
              <a:t>Main</a:t>
            </a:r>
            <a:r>
              <a:rPr lang="es-ES" sz="4400" dirty="0"/>
              <a:t> </a:t>
            </a:r>
            <a:r>
              <a:rPr lang="es-ES" sz="4400" dirty="0" err="1"/>
              <a:t>steps</a:t>
            </a:r>
            <a:r>
              <a:rPr lang="es-ES" sz="4400" dirty="0"/>
              <a:t> of </a:t>
            </a:r>
            <a:r>
              <a:rPr lang="es-ES" sz="4400" dirty="0" err="1"/>
              <a:t>Next</a:t>
            </a:r>
            <a:r>
              <a:rPr lang="es-ES" sz="4400" dirty="0"/>
              <a:t> </a:t>
            </a:r>
            <a:r>
              <a:rPr lang="es-ES" sz="4400" dirty="0" err="1"/>
              <a:t>Generation</a:t>
            </a:r>
            <a:r>
              <a:rPr lang="es-ES" sz="4400" dirty="0"/>
              <a:t> </a:t>
            </a:r>
            <a:r>
              <a:rPr lang="es-ES" sz="4400" dirty="0" err="1"/>
              <a:t>Sequencing</a:t>
            </a:r>
            <a:endParaRPr lang="es-ES" sz="3200" dirty="0"/>
          </a:p>
        </p:txBody>
      </p:sp>
      <p:sp>
        <p:nvSpPr>
          <p:cNvPr id="22" name="Ensamblado"/>
          <p:cNvSpPr txBox="1"/>
          <p:nvPr/>
        </p:nvSpPr>
        <p:spPr>
          <a:xfrm>
            <a:off x="9412707" y="4426248"/>
            <a:ext cx="1999415" cy="40011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err="1"/>
              <a:t>Assembly</a:t>
            </a:r>
            <a:endParaRPr lang="es-ES" sz="2000" dirty="0"/>
          </a:p>
        </p:txBody>
      </p:sp>
      <p:pic>
        <p:nvPicPr>
          <p:cNvPr id="23" name="Tijera" descr="C:\Users\ACER\Desktop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0" y="1803156"/>
            <a:ext cx="514953" cy="5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ctura ¿?"/>
          <p:cNvSpPr txBox="1"/>
          <p:nvPr/>
        </p:nvSpPr>
        <p:spPr>
          <a:xfrm>
            <a:off x="1356185" y="1545805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xxxxxxxxxxxxxxxxxxxxxxxxxxxxxxxxxxxxxxxxxxxxxxxxxxxxxxxxxxxxxxxxxxxxxxxx</a:t>
            </a:r>
          </a:p>
        </p:txBody>
      </p:sp>
      <p:grpSp>
        <p:nvGrpSpPr>
          <p:cNvPr id="25" name="LEcturas fragmen"/>
          <p:cNvGrpSpPr/>
          <p:nvPr/>
        </p:nvGrpSpPr>
        <p:grpSpPr>
          <a:xfrm>
            <a:off x="1109506" y="2073295"/>
            <a:ext cx="7838174" cy="1321750"/>
            <a:chOff x="276862" y="684990"/>
            <a:chExt cx="7838174" cy="1027965"/>
          </a:xfrm>
        </p:grpSpPr>
        <p:sp>
          <p:nvSpPr>
            <p:cNvPr id="26" name="40 CuadroTexto"/>
            <p:cNvSpPr txBox="1"/>
            <p:nvPr/>
          </p:nvSpPr>
          <p:spPr>
            <a:xfrm>
              <a:off x="941176" y="684990"/>
              <a:ext cx="19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xxxxxxxxxxxxxxxxx</a:t>
              </a:r>
              <a:endParaRPr lang="es-ES" dirty="0"/>
            </a:p>
          </p:txBody>
        </p:sp>
        <p:sp>
          <p:nvSpPr>
            <p:cNvPr id="27" name="41 CuadroTexto"/>
            <p:cNvSpPr txBox="1"/>
            <p:nvPr/>
          </p:nvSpPr>
          <p:spPr>
            <a:xfrm>
              <a:off x="276862" y="1040917"/>
              <a:ext cx="4482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xxxxxxxxxxxxxx</a:t>
              </a:r>
              <a:r>
                <a:rPr lang="es-ES" dirty="0"/>
                <a:t>           </a:t>
              </a:r>
              <a:r>
                <a:rPr lang="es-ES" dirty="0" err="1"/>
                <a:t>xxxxxxxxxxxxxxxxxxxxx</a:t>
              </a:r>
              <a:endParaRPr lang="es-ES" dirty="0"/>
            </a:p>
          </p:txBody>
        </p:sp>
        <p:sp>
          <p:nvSpPr>
            <p:cNvPr id="28" name="43 CuadroTexto"/>
            <p:cNvSpPr txBox="1"/>
            <p:nvPr/>
          </p:nvSpPr>
          <p:spPr>
            <a:xfrm>
              <a:off x="5207157" y="776113"/>
              <a:ext cx="2135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xxxxxxxxxxxxxxxxxxx</a:t>
              </a:r>
              <a:endParaRPr lang="es-ES" dirty="0"/>
            </a:p>
          </p:txBody>
        </p:sp>
        <p:sp>
          <p:nvSpPr>
            <p:cNvPr id="29" name="44 CuadroTexto"/>
            <p:cNvSpPr txBox="1"/>
            <p:nvPr/>
          </p:nvSpPr>
          <p:spPr>
            <a:xfrm>
              <a:off x="892862" y="1343623"/>
              <a:ext cx="1491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xxxxxxxxxxxxx</a:t>
              </a:r>
              <a:endParaRPr lang="es-ES" dirty="0"/>
            </a:p>
          </p:txBody>
        </p:sp>
        <p:sp>
          <p:nvSpPr>
            <p:cNvPr id="30" name="46 CuadroTexto"/>
            <p:cNvSpPr txBox="1"/>
            <p:nvPr/>
          </p:nvSpPr>
          <p:spPr>
            <a:xfrm>
              <a:off x="4785465" y="1060690"/>
              <a:ext cx="1211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xxxxxxxxxx</a:t>
              </a:r>
              <a:endParaRPr lang="es-ES" dirty="0"/>
            </a:p>
          </p:txBody>
        </p:sp>
        <p:sp>
          <p:nvSpPr>
            <p:cNvPr id="31" name="47 CuadroTexto"/>
            <p:cNvSpPr txBox="1"/>
            <p:nvPr/>
          </p:nvSpPr>
          <p:spPr>
            <a:xfrm>
              <a:off x="3129088" y="1294765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xxxxxxxxxx</a:t>
              </a:r>
              <a:endParaRPr lang="es-ES" dirty="0"/>
            </a:p>
          </p:txBody>
        </p:sp>
        <p:sp>
          <p:nvSpPr>
            <p:cNvPr id="32" name="48 CuadroTexto"/>
            <p:cNvSpPr txBox="1"/>
            <p:nvPr/>
          </p:nvSpPr>
          <p:spPr>
            <a:xfrm>
              <a:off x="5259614" y="1307003"/>
              <a:ext cx="2855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xxxxxxxxxxxxxxxxxxxxxxxxxxx</a:t>
              </a:r>
              <a:endParaRPr lang="es-ES" dirty="0"/>
            </a:p>
          </p:txBody>
        </p:sp>
        <p:sp>
          <p:nvSpPr>
            <p:cNvPr id="33" name="49 CuadroTexto"/>
            <p:cNvSpPr txBox="1"/>
            <p:nvPr/>
          </p:nvSpPr>
          <p:spPr>
            <a:xfrm>
              <a:off x="3209350" y="773752"/>
              <a:ext cx="1576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xxxxxxxxxxxxx</a:t>
              </a:r>
              <a:endParaRPr lang="es-ES" dirty="0"/>
            </a:p>
          </p:txBody>
        </p:sp>
      </p:grpSp>
      <p:grpSp>
        <p:nvGrpSpPr>
          <p:cNvPr id="34" name="Lecturas  sec"/>
          <p:cNvGrpSpPr/>
          <p:nvPr/>
        </p:nvGrpSpPr>
        <p:grpSpPr>
          <a:xfrm>
            <a:off x="907517" y="3545684"/>
            <a:ext cx="8242152" cy="1484324"/>
            <a:chOff x="253913" y="642764"/>
            <a:chExt cx="8356039" cy="1232394"/>
          </a:xfrm>
        </p:grpSpPr>
        <p:sp>
          <p:nvSpPr>
            <p:cNvPr id="35" name="70 CuadroTexto"/>
            <p:cNvSpPr txBox="1"/>
            <p:nvPr/>
          </p:nvSpPr>
          <p:spPr>
            <a:xfrm>
              <a:off x="1009392" y="642764"/>
              <a:ext cx="1252822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AGCGATGA</a:t>
              </a:r>
            </a:p>
          </p:txBody>
        </p:sp>
        <p:sp>
          <p:nvSpPr>
            <p:cNvPr id="36" name="71 CuadroTexto"/>
            <p:cNvSpPr txBox="1"/>
            <p:nvPr/>
          </p:nvSpPr>
          <p:spPr>
            <a:xfrm>
              <a:off x="253913" y="1004702"/>
              <a:ext cx="8356039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AGCGATGAGCGTNACGAAGTTGA         GTGAGCTAGACTCGA                ACTCGAACCGCTC</a:t>
              </a:r>
            </a:p>
          </p:txBody>
        </p:sp>
        <p:sp>
          <p:nvSpPr>
            <p:cNvPr id="37" name="72 CuadroTexto"/>
            <p:cNvSpPr txBox="1"/>
            <p:nvPr/>
          </p:nvSpPr>
          <p:spPr>
            <a:xfrm>
              <a:off x="4877114" y="700998"/>
              <a:ext cx="3546536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GTGACGAAGTNGATTTTTCAGTGA</a:t>
              </a:r>
            </a:p>
          </p:txBody>
        </p:sp>
        <p:sp>
          <p:nvSpPr>
            <p:cNvPr id="38" name="73 CuadroTexto"/>
            <p:cNvSpPr txBox="1"/>
            <p:nvPr/>
          </p:nvSpPr>
          <p:spPr>
            <a:xfrm>
              <a:off x="741498" y="1406220"/>
              <a:ext cx="1614328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ACGAAGTTGA</a:t>
              </a:r>
            </a:p>
          </p:txBody>
        </p:sp>
        <p:sp>
          <p:nvSpPr>
            <p:cNvPr id="39" name="74 CuadroTexto"/>
            <p:cNvSpPr txBox="1"/>
            <p:nvPr/>
          </p:nvSpPr>
          <p:spPr>
            <a:xfrm>
              <a:off x="2628811" y="1394405"/>
              <a:ext cx="1156403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GAGCGTG</a:t>
              </a:r>
            </a:p>
          </p:txBody>
        </p:sp>
        <p:sp>
          <p:nvSpPr>
            <p:cNvPr id="40" name="75 CuadroTexto"/>
            <p:cNvSpPr txBox="1"/>
            <p:nvPr/>
          </p:nvSpPr>
          <p:spPr>
            <a:xfrm>
              <a:off x="4727244" y="1225154"/>
              <a:ext cx="1809314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CAGNGAGCTAG</a:t>
              </a:r>
            </a:p>
          </p:txBody>
        </p:sp>
        <p:sp>
          <p:nvSpPr>
            <p:cNvPr id="41" name="76 CuadroTexto"/>
            <p:cNvSpPr txBox="1"/>
            <p:nvPr/>
          </p:nvSpPr>
          <p:spPr>
            <a:xfrm>
              <a:off x="6696200" y="1320367"/>
              <a:ext cx="1402850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GAACCGCTC</a:t>
              </a:r>
            </a:p>
          </p:txBody>
        </p:sp>
        <p:sp>
          <p:nvSpPr>
            <p:cNvPr id="42" name="77 CuadroTexto"/>
            <p:cNvSpPr txBox="1"/>
            <p:nvPr/>
          </p:nvSpPr>
          <p:spPr>
            <a:xfrm>
              <a:off x="6159985" y="1514397"/>
              <a:ext cx="2170101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TTGACCAGGCAGTGA</a:t>
              </a:r>
            </a:p>
          </p:txBody>
        </p:sp>
        <p:sp>
          <p:nvSpPr>
            <p:cNvPr id="43" name="78 CuadroTexto"/>
            <p:cNvSpPr txBox="1"/>
            <p:nvPr/>
          </p:nvSpPr>
          <p:spPr>
            <a:xfrm>
              <a:off x="2599619" y="756277"/>
              <a:ext cx="1941152" cy="36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AGCGATGAGCGTG</a:t>
              </a:r>
            </a:p>
          </p:txBody>
        </p:sp>
      </p:grpSp>
      <p:sp>
        <p:nvSpPr>
          <p:cNvPr id="44" name="Secuenciacion"/>
          <p:cNvSpPr txBox="1"/>
          <p:nvPr/>
        </p:nvSpPr>
        <p:spPr>
          <a:xfrm>
            <a:off x="9412707" y="3026921"/>
            <a:ext cx="1999415" cy="40011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err="1"/>
              <a:t>Sequencing</a:t>
            </a:r>
            <a:r>
              <a:rPr lang="es-ES" b="1" dirty="0"/>
              <a:t> </a:t>
            </a:r>
          </a:p>
        </p:txBody>
      </p:sp>
      <p:sp>
        <p:nvSpPr>
          <p:cNvPr id="47" name="Ensamblado"/>
          <p:cNvSpPr txBox="1"/>
          <p:nvPr/>
        </p:nvSpPr>
        <p:spPr>
          <a:xfrm>
            <a:off x="1820953" y="5271549"/>
            <a:ext cx="1999415" cy="40011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err="1"/>
              <a:t>Alignment</a:t>
            </a:r>
            <a:endParaRPr lang="es-ES" sz="2000" dirty="0"/>
          </a:p>
        </p:txBody>
      </p:sp>
      <p:sp>
        <p:nvSpPr>
          <p:cNvPr id="48" name="Ensamblado"/>
          <p:cNvSpPr txBox="1"/>
          <p:nvPr/>
        </p:nvSpPr>
        <p:spPr>
          <a:xfrm>
            <a:off x="6895065" y="5271549"/>
            <a:ext cx="1999415" cy="40011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i="1" dirty="0"/>
              <a:t>De Novo</a:t>
            </a:r>
            <a:endParaRPr lang="es-ES" sz="2000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61589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Secuenciacion"/>
          <p:cNvSpPr txBox="1"/>
          <p:nvPr/>
        </p:nvSpPr>
        <p:spPr>
          <a:xfrm>
            <a:off x="9412706" y="1761210"/>
            <a:ext cx="199941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err="1"/>
              <a:t>Fragmentation</a:t>
            </a:r>
            <a:endParaRPr lang="es-ES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313989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44" grpId="0" animBg="1"/>
      <p:bldP spid="47" grpId="0" animBg="1"/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29821" y="644215"/>
            <a:ext cx="11532357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000" dirty="0" err="1"/>
              <a:t>Nanopore</a:t>
            </a:r>
            <a:r>
              <a:rPr lang="es-ES" sz="4000" dirty="0"/>
              <a:t> </a:t>
            </a:r>
            <a:r>
              <a:rPr lang="es-ES" sz="4000" dirty="0" err="1"/>
              <a:t>sequencing</a:t>
            </a:r>
            <a:endParaRPr lang="es-ES" sz="4000" dirty="0"/>
          </a:p>
        </p:txBody>
      </p:sp>
      <p:pic>
        <p:nvPicPr>
          <p:cNvPr id="14" name="Picture 2" descr="C:\Users\ACER\Desktop\TFM\TFM\Imagenes\sequencing-animated_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95" y="1933534"/>
            <a:ext cx="7438810" cy="29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29821" y="644215"/>
            <a:ext cx="11532357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000" dirty="0" err="1"/>
              <a:t>Nanopore</a:t>
            </a:r>
            <a:r>
              <a:rPr lang="es-ES" sz="4000" dirty="0"/>
              <a:t> </a:t>
            </a:r>
            <a:r>
              <a:rPr lang="es-ES" sz="4000" dirty="0" err="1"/>
              <a:t>sequencing</a:t>
            </a:r>
            <a:endParaRPr lang="es-ES" sz="4000" dirty="0"/>
          </a:p>
        </p:txBody>
      </p:sp>
      <p:pic>
        <p:nvPicPr>
          <p:cNvPr id="14" name="Picture 2" descr="C:\Users\ACER\Desktop\TFM\TFM\Imagenes\sequencing-animated_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98" y="3184577"/>
            <a:ext cx="6326313" cy="25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3" y="3184578"/>
            <a:ext cx="3391504" cy="254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17" y="3184577"/>
            <a:ext cx="3391505" cy="254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uadroTexto 16"/>
          <p:cNvSpPr txBox="1"/>
          <p:nvPr/>
        </p:nvSpPr>
        <p:spPr>
          <a:xfrm>
            <a:off x="1278193" y="1748608"/>
            <a:ext cx="2718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Portable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Long </a:t>
            </a:r>
            <a:r>
              <a:rPr lang="es-ES" sz="3200" dirty="0" err="1"/>
              <a:t>reads</a:t>
            </a:r>
            <a:r>
              <a:rPr lang="es-ES" sz="3200" dirty="0"/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959783" y="1748608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Sequencing in real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Assemble complex genome</a:t>
            </a:r>
          </a:p>
        </p:txBody>
      </p:sp>
    </p:spTree>
    <p:extLst>
      <p:ext uri="{BB962C8B-B14F-4D97-AF65-F5344CB8AC3E}">
        <p14:creationId xmlns:p14="http://schemas.microsoft.com/office/powerpoint/2010/main" val="1683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29822" y="703676"/>
            <a:ext cx="11532357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000" dirty="0"/>
              <a:t>File </a:t>
            </a:r>
            <a:r>
              <a:rPr lang="es-ES" sz="4000" dirty="0" err="1"/>
              <a:t>formats</a:t>
            </a:r>
            <a:r>
              <a:rPr lang="es-ES" sz="4000" dirty="0"/>
              <a:t> (FAST5 </a:t>
            </a:r>
            <a:r>
              <a:rPr lang="es-ES" sz="4000" dirty="0">
                <a:sym typeface="Wingdings" panose="05000000000000000000" pitchFamily="2" charset="2"/>
              </a:rPr>
              <a:t> FASTQ)</a:t>
            </a:r>
            <a:endParaRPr lang="es-ES" sz="4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t="33624" r="49533" b="44985"/>
          <a:stretch/>
        </p:blipFill>
        <p:spPr>
          <a:xfrm>
            <a:off x="261135" y="1833973"/>
            <a:ext cx="6117520" cy="16431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47396" r="11750" b="30657"/>
          <a:stretch/>
        </p:blipFill>
        <p:spPr>
          <a:xfrm>
            <a:off x="329821" y="4245847"/>
            <a:ext cx="5918579" cy="10466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6" b="24461"/>
          <a:stretch/>
        </p:blipFill>
        <p:spPr>
          <a:xfrm>
            <a:off x="6378655" y="1687183"/>
            <a:ext cx="5483523" cy="4021896"/>
          </a:xfrm>
          <a:prstGeom prst="rect">
            <a:avLst/>
          </a:prstGeom>
        </p:spPr>
      </p:pic>
      <p:cxnSp>
        <p:nvCxnSpPr>
          <p:cNvPr id="20" name="Conector recto de flecha 19"/>
          <p:cNvCxnSpPr>
            <a:endCxn id="13" idx="0"/>
          </p:cNvCxnSpPr>
          <p:nvPr/>
        </p:nvCxnSpPr>
        <p:spPr>
          <a:xfrm flipH="1">
            <a:off x="3289111" y="3657600"/>
            <a:ext cx="2729" cy="588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631065" y="4353059"/>
            <a:ext cx="734106" cy="1867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31064" y="4564125"/>
            <a:ext cx="4584880" cy="18674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631064" y="4788544"/>
            <a:ext cx="257578" cy="18674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31063" y="4998077"/>
            <a:ext cx="5570113" cy="186744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6378654" y="1983142"/>
            <a:ext cx="4478896" cy="1131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6378654" y="2104440"/>
            <a:ext cx="5483524" cy="113192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6378654" y="2237079"/>
            <a:ext cx="121903" cy="11319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6378655" y="2372213"/>
            <a:ext cx="5483524" cy="121039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3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29822" y="703676"/>
            <a:ext cx="11532357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4000" dirty="0" err="1">
                <a:sym typeface="Wingdings" panose="05000000000000000000" pitchFamily="2" charset="2"/>
              </a:rPr>
              <a:t>Some</a:t>
            </a:r>
            <a:r>
              <a:rPr lang="es-ES" sz="4000" dirty="0">
                <a:sym typeface="Wingdings" panose="05000000000000000000" pitchFamily="2" charset="2"/>
              </a:rPr>
              <a:t> </a:t>
            </a:r>
            <a:r>
              <a:rPr lang="es-ES" sz="4000" dirty="0" err="1">
                <a:sym typeface="Wingdings" panose="05000000000000000000" pitchFamily="2" charset="2"/>
              </a:rPr>
              <a:t>assemblers</a:t>
            </a:r>
            <a:endParaRPr lang="es-ES" sz="4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45062" y="1883878"/>
            <a:ext cx="11532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/>
              <a:t>Shorts </a:t>
            </a:r>
            <a:r>
              <a:rPr lang="es-ES" sz="3200" dirty="0" err="1"/>
              <a:t>reads</a:t>
            </a:r>
            <a:r>
              <a:rPr lang="es-ES" sz="3200" dirty="0"/>
              <a:t>: </a:t>
            </a:r>
            <a:r>
              <a:rPr lang="es-ES" sz="3200" dirty="0" err="1"/>
              <a:t>Velvet</a:t>
            </a:r>
            <a:r>
              <a:rPr lang="es-ES" sz="3200" dirty="0"/>
              <a:t>, </a:t>
            </a:r>
            <a:r>
              <a:rPr lang="es-ES" sz="3200" dirty="0" err="1"/>
              <a:t>SPAdes</a:t>
            </a:r>
            <a:endParaRPr lang="es-E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/>
              <a:t>Long </a:t>
            </a:r>
            <a:r>
              <a:rPr lang="es-ES" sz="3200" dirty="0" err="1"/>
              <a:t>reads</a:t>
            </a:r>
            <a:r>
              <a:rPr lang="es-ES" sz="3200" dirty="0"/>
              <a:t>: </a:t>
            </a:r>
            <a:r>
              <a:rPr lang="es-ES" sz="3200" dirty="0" err="1"/>
              <a:t>Canu</a:t>
            </a:r>
            <a:r>
              <a:rPr lang="es-ES" sz="3200" dirty="0"/>
              <a:t>, </a:t>
            </a:r>
            <a:r>
              <a:rPr lang="es-ES" sz="3200" dirty="0" err="1"/>
              <a:t>Flye</a:t>
            </a:r>
            <a:r>
              <a:rPr lang="es-ES" sz="3200" dirty="0"/>
              <a:t>, </a:t>
            </a:r>
            <a:r>
              <a:rPr lang="es-ES" sz="3200" dirty="0" err="1"/>
              <a:t>Miniasm</a:t>
            </a:r>
            <a:endParaRPr lang="es-ES" sz="3200" dirty="0"/>
          </a:p>
          <a:p>
            <a:endParaRPr lang="es-E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/>
              <a:t>Short and </a:t>
            </a:r>
            <a:r>
              <a:rPr lang="es-ES" sz="3200" dirty="0" err="1"/>
              <a:t>long</a:t>
            </a:r>
            <a:r>
              <a:rPr lang="es-ES" sz="3200" dirty="0"/>
              <a:t> </a:t>
            </a:r>
            <a:r>
              <a:rPr lang="es-ES" sz="3200" dirty="0" err="1"/>
              <a:t>reads</a:t>
            </a:r>
            <a:r>
              <a:rPr lang="es-ES" sz="3200" dirty="0"/>
              <a:t>: </a:t>
            </a:r>
            <a:r>
              <a:rPr lang="es-ES" sz="3200" dirty="0" err="1"/>
              <a:t>Unicycler</a:t>
            </a:r>
            <a:r>
              <a:rPr lang="es-ES" sz="3200" dirty="0"/>
              <a:t>, </a:t>
            </a:r>
            <a:r>
              <a:rPr lang="es-ES" sz="3200" dirty="0" err="1"/>
              <a:t>MASurCa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778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48666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3084" y="707369"/>
            <a:ext cx="4309145" cy="95410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2800" dirty="0" err="1"/>
              <a:t>Overlap</a:t>
            </a:r>
            <a:r>
              <a:rPr lang="es-ES" sz="2800" dirty="0"/>
              <a:t> </a:t>
            </a:r>
            <a:r>
              <a:rPr lang="es-ES" sz="2800" dirty="0" err="1"/>
              <a:t>Layout</a:t>
            </a:r>
            <a:r>
              <a:rPr lang="es-ES" sz="2800" dirty="0"/>
              <a:t> </a:t>
            </a:r>
            <a:r>
              <a:rPr lang="es-ES" sz="2800" dirty="0" err="1"/>
              <a:t>Consensus</a:t>
            </a:r>
            <a:r>
              <a:rPr lang="es-ES" sz="2800" dirty="0"/>
              <a:t> </a:t>
            </a:r>
            <a:r>
              <a:rPr lang="es-ES" sz="2800" dirty="0" err="1"/>
              <a:t>assembly</a:t>
            </a:r>
            <a:r>
              <a:rPr lang="es-ES" sz="2800" dirty="0"/>
              <a:t> (OLC)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38724" y="1879532"/>
            <a:ext cx="2379005" cy="1431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0" y="1962608"/>
            <a:ext cx="6821262" cy="3681235"/>
            <a:chOff x="0" y="1962608"/>
            <a:chExt cx="6821262" cy="3681235"/>
          </a:xfrm>
        </p:grpSpPr>
        <p:sp>
          <p:nvSpPr>
            <p:cNvPr id="12" name="1 CuadroTexto"/>
            <p:cNvSpPr txBox="1"/>
            <p:nvPr/>
          </p:nvSpPr>
          <p:spPr>
            <a:xfrm>
              <a:off x="3102820" y="2311255"/>
              <a:ext cx="3718442" cy="44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2000" b="1" u="sng" dirty="0"/>
            </a:p>
          </p:txBody>
        </p:sp>
        <p:sp>
          <p:nvSpPr>
            <p:cNvPr id="15" name="13 CuadroTexto"/>
            <p:cNvSpPr txBox="1"/>
            <p:nvPr/>
          </p:nvSpPr>
          <p:spPr>
            <a:xfrm>
              <a:off x="0" y="5274511"/>
              <a:ext cx="6789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AGCGATGAGCGTGACGAAGTTGACCAGGCAGTGAGCTAGACTCGAC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31473" y="2310243"/>
              <a:ext cx="1999498" cy="40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AGCGATGA</a:t>
              </a:r>
              <a:r>
                <a:rPr lang="es-ES" b="1" dirty="0">
                  <a:solidFill>
                    <a:srgbClr val="FF0000"/>
                  </a:solidFill>
                </a:rPr>
                <a:t>N</a:t>
              </a:r>
              <a:r>
                <a:rPr lang="es-ES" dirty="0"/>
                <a:t>CGTGACGAA</a:t>
              </a:r>
            </a:p>
          </p:txBody>
        </p:sp>
        <p:sp>
          <p:nvSpPr>
            <p:cNvPr id="17" name="23 Rectángulo"/>
            <p:cNvSpPr/>
            <p:nvPr/>
          </p:nvSpPr>
          <p:spPr>
            <a:xfrm>
              <a:off x="615342" y="1962608"/>
              <a:ext cx="1995692" cy="40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AGCGATGAGCGTGACGAA</a:t>
              </a:r>
            </a:p>
          </p:txBody>
        </p:sp>
        <p:sp>
          <p:nvSpPr>
            <p:cNvPr id="18" name="25 Rectángulo"/>
            <p:cNvSpPr/>
            <p:nvPr/>
          </p:nvSpPr>
          <p:spPr>
            <a:xfrm>
              <a:off x="735762" y="2673694"/>
              <a:ext cx="2190408" cy="40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        ATGAGCGTGACGAAGTT</a:t>
              </a:r>
            </a:p>
          </p:txBody>
        </p:sp>
        <p:sp>
          <p:nvSpPr>
            <p:cNvPr id="20" name="27 Rectángulo"/>
            <p:cNvSpPr/>
            <p:nvPr/>
          </p:nvSpPr>
          <p:spPr>
            <a:xfrm>
              <a:off x="913899" y="2968334"/>
              <a:ext cx="2626718" cy="40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                  GTGACGAAGTTGACCAG</a:t>
              </a:r>
            </a:p>
          </p:txBody>
        </p:sp>
        <p:sp>
          <p:nvSpPr>
            <p:cNvPr id="21" name="28 Rectángulo"/>
            <p:cNvSpPr/>
            <p:nvPr/>
          </p:nvSpPr>
          <p:spPr>
            <a:xfrm>
              <a:off x="2475308" y="3247825"/>
              <a:ext cx="1590334" cy="40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AAGTTGACC</a:t>
              </a:r>
              <a:r>
                <a:rPr lang="es-ES" b="1" dirty="0">
                  <a:solidFill>
                    <a:srgbClr val="FF0000"/>
                  </a:solidFill>
                </a:rPr>
                <a:t>N</a:t>
              </a:r>
              <a:r>
                <a:rPr lang="es-ES" dirty="0"/>
                <a:t>GGCA</a:t>
              </a:r>
            </a:p>
          </p:txBody>
        </p:sp>
        <p:sp>
          <p:nvSpPr>
            <p:cNvPr id="22" name="29 Rectángulo"/>
            <p:cNvSpPr/>
            <p:nvPr/>
          </p:nvSpPr>
          <p:spPr>
            <a:xfrm>
              <a:off x="3282839" y="3550516"/>
              <a:ext cx="1488919" cy="40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CCAGGCAGTGAGC</a:t>
              </a:r>
            </a:p>
          </p:txBody>
        </p:sp>
        <p:sp>
          <p:nvSpPr>
            <p:cNvPr id="23" name="30 Rectángulo"/>
            <p:cNvSpPr/>
            <p:nvPr/>
          </p:nvSpPr>
          <p:spPr>
            <a:xfrm>
              <a:off x="3402468" y="3800353"/>
              <a:ext cx="1481056" cy="40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CAGGCAGTGAGCT</a:t>
              </a:r>
            </a:p>
          </p:txBody>
        </p:sp>
        <p:sp>
          <p:nvSpPr>
            <p:cNvPr id="24" name="31 Rectángulo"/>
            <p:cNvSpPr/>
            <p:nvPr/>
          </p:nvSpPr>
          <p:spPr>
            <a:xfrm>
              <a:off x="3885009" y="4048992"/>
              <a:ext cx="1455664" cy="40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CAGTGAGCTAGAC</a:t>
              </a:r>
            </a:p>
          </p:txBody>
        </p:sp>
        <p:sp>
          <p:nvSpPr>
            <p:cNvPr id="25" name="32 Rectángulo"/>
            <p:cNvSpPr/>
            <p:nvPr/>
          </p:nvSpPr>
          <p:spPr>
            <a:xfrm>
              <a:off x="4535740" y="4337205"/>
              <a:ext cx="1803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AGCTAGACTCGAC</a:t>
              </a:r>
            </a:p>
          </p:txBody>
        </p:sp>
        <p:cxnSp>
          <p:nvCxnSpPr>
            <p:cNvPr id="14" name="4 Conector recto de flecha"/>
            <p:cNvCxnSpPr/>
            <p:nvPr/>
          </p:nvCxnSpPr>
          <p:spPr>
            <a:xfrm>
              <a:off x="3370145" y="4630685"/>
              <a:ext cx="0" cy="3980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CuadroTexto 28"/>
          <p:cNvSpPr txBox="1"/>
          <p:nvPr/>
        </p:nvSpPr>
        <p:spPr>
          <a:xfrm>
            <a:off x="6909832" y="922812"/>
            <a:ext cx="4309145" cy="5232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5400" b="1"/>
            </a:lvl1pPr>
          </a:lstStyle>
          <a:p>
            <a:r>
              <a:rPr lang="es-ES" sz="2800" dirty="0"/>
              <a:t>De Bruijn </a:t>
            </a:r>
            <a:r>
              <a:rPr lang="es-ES" sz="2800" dirty="0" err="1"/>
              <a:t>graph</a:t>
            </a:r>
            <a:r>
              <a:rPr lang="es-ES" sz="2800" dirty="0"/>
              <a:t> (DBG)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161874" y="2021891"/>
            <a:ext cx="5805061" cy="2284861"/>
            <a:chOff x="5980998" y="2586644"/>
            <a:chExt cx="7777974" cy="2203082"/>
          </a:xfrm>
        </p:grpSpPr>
        <p:sp>
          <p:nvSpPr>
            <p:cNvPr id="30" name="4 Rectángulo"/>
            <p:cNvSpPr/>
            <p:nvPr/>
          </p:nvSpPr>
          <p:spPr>
            <a:xfrm>
              <a:off x="5980998" y="3345000"/>
              <a:ext cx="15958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/>
                <a:t>AGTC </a:t>
              </a:r>
              <a:r>
                <a:rPr lang="es-ES" dirty="0">
                  <a:sym typeface="Wingdings" panose="05000000000000000000" pitchFamily="2" charset="2"/>
                </a:rPr>
                <a:t> </a:t>
              </a:r>
              <a:r>
                <a:rPr lang="es-ES" dirty="0"/>
                <a:t>GTCG </a:t>
              </a:r>
            </a:p>
          </p:txBody>
        </p:sp>
        <p:sp>
          <p:nvSpPr>
            <p:cNvPr id="31" name="5 Rectángulo"/>
            <p:cNvSpPr/>
            <p:nvPr/>
          </p:nvSpPr>
          <p:spPr>
            <a:xfrm>
              <a:off x="8047841" y="4091712"/>
              <a:ext cx="32067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/>
                <a:t>TCG</a:t>
              </a:r>
              <a:r>
                <a:rPr lang="es-ES" b="1" dirty="0">
                  <a:solidFill>
                    <a:srgbClr val="FF0000"/>
                  </a:solidFill>
                </a:rPr>
                <a:t>T</a:t>
              </a:r>
              <a:r>
                <a:rPr lang="es-ES" dirty="0"/>
                <a:t> </a:t>
              </a:r>
              <a:r>
                <a:rPr lang="es-ES" dirty="0">
                  <a:sym typeface="Wingdings" panose="05000000000000000000" pitchFamily="2" charset="2"/>
                </a:rPr>
                <a:t> </a:t>
              </a:r>
              <a:r>
                <a:rPr lang="es-ES" dirty="0"/>
                <a:t>CG</a:t>
              </a:r>
              <a:r>
                <a:rPr lang="es-ES" b="1" dirty="0">
                  <a:solidFill>
                    <a:srgbClr val="FF0000"/>
                  </a:solidFill>
                </a:rPr>
                <a:t>T</a:t>
              </a:r>
              <a:r>
                <a:rPr lang="es-ES" dirty="0"/>
                <a:t>C</a:t>
              </a:r>
              <a:r>
                <a:rPr lang="es-ES" dirty="0">
                  <a:sym typeface="Wingdings" panose="05000000000000000000" pitchFamily="2" charset="2"/>
                </a:rPr>
                <a:t>  </a:t>
              </a:r>
              <a:r>
                <a:rPr lang="es-ES" dirty="0"/>
                <a:t>G</a:t>
              </a:r>
              <a:r>
                <a:rPr lang="es-ES" b="1" dirty="0">
                  <a:solidFill>
                    <a:srgbClr val="FF0000"/>
                  </a:solidFill>
                </a:rPr>
                <a:t>T</a:t>
              </a:r>
              <a:r>
                <a:rPr lang="es-ES" dirty="0"/>
                <a:t>CA </a:t>
              </a:r>
              <a:r>
                <a:rPr lang="es-ES" dirty="0">
                  <a:sym typeface="Wingdings" panose="05000000000000000000" pitchFamily="2" charset="2"/>
                </a:rPr>
                <a:t> </a:t>
              </a:r>
              <a:r>
                <a:rPr lang="es-E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T</a:t>
              </a:r>
              <a:r>
                <a:rPr lang="es-ES" dirty="0"/>
                <a:t>CAT </a:t>
              </a:r>
            </a:p>
          </p:txBody>
        </p:sp>
        <p:sp>
          <p:nvSpPr>
            <p:cNvPr id="32" name="6 Rectángulo"/>
            <p:cNvSpPr/>
            <p:nvPr/>
          </p:nvSpPr>
          <p:spPr>
            <a:xfrm>
              <a:off x="7983722" y="2586644"/>
              <a:ext cx="33349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/>
                <a:t>TCGG </a:t>
              </a:r>
              <a:r>
                <a:rPr lang="es-ES" dirty="0">
                  <a:sym typeface="Wingdings" panose="05000000000000000000" pitchFamily="2" charset="2"/>
                </a:rPr>
                <a:t> </a:t>
              </a:r>
              <a:r>
                <a:rPr lang="es-ES" dirty="0"/>
                <a:t>CGGC</a:t>
              </a:r>
              <a:r>
                <a:rPr lang="es-ES" dirty="0">
                  <a:sym typeface="Wingdings" panose="05000000000000000000" pitchFamily="2" charset="2"/>
                </a:rPr>
                <a:t>  </a:t>
              </a:r>
              <a:r>
                <a:rPr lang="es-ES" dirty="0"/>
                <a:t>GGCA </a:t>
              </a:r>
              <a:r>
                <a:rPr lang="es-ES" dirty="0">
                  <a:sym typeface="Wingdings" panose="05000000000000000000" pitchFamily="2" charset="2"/>
                </a:rPr>
                <a:t> </a:t>
              </a:r>
              <a:r>
                <a:rPr lang="es-ES" dirty="0"/>
                <a:t>GCAT </a:t>
              </a:r>
            </a:p>
          </p:txBody>
        </p:sp>
        <p:sp>
          <p:nvSpPr>
            <p:cNvPr id="33" name="8 Rectángulo"/>
            <p:cNvSpPr/>
            <p:nvPr/>
          </p:nvSpPr>
          <p:spPr>
            <a:xfrm>
              <a:off x="11522655" y="3287558"/>
              <a:ext cx="2236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/>
                <a:t>CATT </a:t>
              </a:r>
              <a:r>
                <a:rPr lang="es-ES" dirty="0">
                  <a:sym typeface="Wingdings" panose="05000000000000000000" pitchFamily="2" charset="2"/>
                </a:rPr>
                <a:t> </a:t>
              </a:r>
              <a:r>
                <a:rPr lang="es-ES" dirty="0"/>
                <a:t>ATTA</a:t>
              </a:r>
              <a:r>
                <a:rPr lang="es-ES" dirty="0">
                  <a:sym typeface="Wingdings" panose="05000000000000000000" pitchFamily="2" charset="2"/>
                </a:rPr>
                <a:t> </a:t>
              </a:r>
              <a:r>
                <a:rPr lang="es-ES" dirty="0"/>
                <a:t>TTAC</a:t>
              </a:r>
            </a:p>
          </p:txBody>
        </p:sp>
        <p:cxnSp>
          <p:nvCxnSpPr>
            <p:cNvPr id="34" name="11 Conector recto de flecha"/>
            <p:cNvCxnSpPr/>
            <p:nvPr/>
          </p:nvCxnSpPr>
          <p:spPr>
            <a:xfrm flipV="1">
              <a:off x="7538459" y="3002680"/>
              <a:ext cx="429486" cy="40069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47 Conector recto de flecha"/>
            <p:cNvCxnSpPr/>
            <p:nvPr/>
          </p:nvCxnSpPr>
          <p:spPr>
            <a:xfrm>
              <a:off x="7576819" y="3656890"/>
              <a:ext cx="292862" cy="43730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48 Conector recto de flecha"/>
            <p:cNvCxnSpPr/>
            <p:nvPr/>
          </p:nvCxnSpPr>
          <p:spPr>
            <a:xfrm>
              <a:off x="11187653" y="2959327"/>
              <a:ext cx="434491" cy="328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49 Conector recto de flecha"/>
            <p:cNvCxnSpPr/>
            <p:nvPr/>
          </p:nvCxnSpPr>
          <p:spPr>
            <a:xfrm flipV="1">
              <a:off x="11212723" y="3714332"/>
              <a:ext cx="419678" cy="3622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50 Rectángulo"/>
            <p:cNvSpPr/>
            <p:nvPr/>
          </p:nvSpPr>
          <p:spPr>
            <a:xfrm>
              <a:off x="9305208" y="28731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/>
                <a:t>9X</a:t>
              </a:r>
            </a:p>
          </p:txBody>
        </p:sp>
        <p:sp>
          <p:nvSpPr>
            <p:cNvPr id="39" name="51 Rectángulo"/>
            <p:cNvSpPr/>
            <p:nvPr/>
          </p:nvSpPr>
          <p:spPr>
            <a:xfrm>
              <a:off x="9305208" y="4420394"/>
              <a:ext cx="421910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ES" dirty="0"/>
                <a:t>1X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4114800"/>
            <a:ext cx="9144000" cy="512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127336-F0C3-1C4C-82A2-B225C0D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71" y="6218543"/>
            <a:ext cx="2602688" cy="50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6B69E8-7A1A-944D-9B57-B0DA06414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320" y="6218543"/>
            <a:ext cx="1934381" cy="50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572000" y="1996440"/>
            <a:ext cx="3489960" cy="137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9" y="1416480"/>
            <a:ext cx="10941343" cy="42865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8" y="529708"/>
            <a:ext cx="2694691" cy="83814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414779" y="913115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6"/>
              </a:rPr>
              <a:t>https://github.com/genomicsITER/NanoDJ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856208" y="1308205"/>
            <a:ext cx="2699138" cy="442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542623" y="1416480"/>
            <a:ext cx="5206927" cy="4394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74b6422e71294979d2e4ecdfa995844aca235a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CyVerse PPT Theme-template</Template>
  <TotalTime>11436</TotalTime>
  <Words>394</Words>
  <Application>Microsoft Macintosh PowerPoint</Application>
  <PresentationFormat>Widescreen</PresentationFormat>
  <Paragraphs>133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Generic New Slide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Lee, Tina T - (tinal)</cp:lastModifiedBy>
  <cp:revision>141</cp:revision>
  <dcterms:created xsi:type="dcterms:W3CDTF">2016-02-11T16:59:42Z</dcterms:created>
  <dcterms:modified xsi:type="dcterms:W3CDTF">2019-09-16T17:39:17Z</dcterms:modified>
</cp:coreProperties>
</file>