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88" r:id="rId19"/>
    <p:sldId id="294" r:id="rId20"/>
    <p:sldId id="295" r:id="rId21"/>
    <p:sldId id="25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1AB"/>
    <a:srgbClr val="5C8727"/>
    <a:srgbClr val="F19E1F"/>
    <a:srgbClr val="142248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0" autoAdjust="0"/>
    <p:restoredTop sz="86047" autoAdjust="0"/>
  </p:normalViewPr>
  <p:slideViewPr>
    <p:cSldViewPr snapToGrid="0">
      <p:cViewPr>
        <p:scale>
          <a:sx n="59" d="100"/>
          <a:sy n="59" d="100"/>
        </p:scale>
        <p:origin x="520" y="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4F2B-1F34-564B-9496-9F3F6D90F5D9}" type="datetimeFigureOut">
              <a:rPr lang="en-US" smtClean="0"/>
              <a:t>5/29/16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3C535-4E8F-804E-8AFE-56690134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ijis.net/ijis7_1/ijis7_1_editorial.html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Snijders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Matzat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U.;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U.-D. (2012).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"'Big Data': Big gaps of knowledge in the field of Internet".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International Journal of Internet Science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7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 1–5.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9138"/>
            <a:ext cx="9144000" cy="11795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0" y="1529976"/>
            <a:ext cx="7042150" cy="5998324"/>
          </a:xfrm>
          <a:prstGeom prst="rect">
            <a:avLst/>
          </a:prstGeom>
        </p:spPr>
      </p:pic>
      <p:pic>
        <p:nvPicPr>
          <p:cNvPr id="17" name="Picture 16" descr="cyverse_rg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30688"/>
            <a:ext cx="9144000" cy="148720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-analyst,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5" y="1760432"/>
            <a:ext cx="2094630" cy="19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821" y="1102316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2875" y="2152650"/>
            <a:ext cx="11861800" cy="3800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19" y="5423187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3068102" y="3048082"/>
            <a:ext cx="7183134" cy="1167823"/>
            <a:chOff x="1246003" y="2367008"/>
            <a:chExt cx="7183134" cy="1167823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1526" y="2370424"/>
              <a:ext cx="2167611" cy="10354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46003" y="2367008"/>
              <a:ext cx="1028373" cy="11157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838744" y="2370424"/>
              <a:ext cx="1523359" cy="1164407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745809" y="4312563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709794" y="4291887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986227" y="4314891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28793" y="6408413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19131" y="2173492"/>
            <a:ext cx="492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Executive Team</a:t>
            </a:r>
            <a:endParaRPr lang="en-US" sz="2800" b="1" dirty="0"/>
          </a:p>
        </p:txBody>
      </p:sp>
      <p:pic>
        <p:nvPicPr>
          <p:cNvPr id="21" name="Picture 20" descr="cyvers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428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Subtitle/Venue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54525"/>
            <a:ext cx="9144000" cy="45177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</a:t>
            </a:r>
            <a:r>
              <a:rPr lang="en-US" smtClean="0"/>
              <a:t>, Affiliation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073650"/>
            <a:ext cx="9144000" cy="4524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Pillar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78655"/>
            <a:ext cx="12192000" cy="6858002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86" y="6066503"/>
            <a:ext cx="832135" cy="7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9" y="610879"/>
            <a:ext cx="517523" cy="731520"/>
          </a:xfrm>
          <a:prstGeom prst="rect">
            <a:avLst/>
          </a:prstGeom>
        </p:spPr>
      </p:pic>
      <p:sp>
        <p:nvSpPr>
          <p:cNvPr id="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212549" y="6152622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7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5D4-9351-4BEC-9BB9-B0B752F01DD9}" type="datetimeFigureOut">
              <a:rPr lang="en-US" smtClean="0"/>
              <a:t>5/29/16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1" y="5952407"/>
            <a:ext cx="1073378" cy="989167"/>
          </a:xfrm>
          <a:prstGeom prst="rect">
            <a:avLst/>
          </a:prstGeom>
        </p:spPr>
      </p:pic>
      <p:pic>
        <p:nvPicPr>
          <p:cNvPr id="12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" y="6077320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6" r:id="rId4"/>
    <p:sldLayoutId id="2147483661" r:id="rId5"/>
    <p:sldLayoutId id="2147483679" r:id="rId6"/>
    <p:sldLayoutId id="2147483678" r:id="rId7"/>
    <p:sldLayoutId id="2147483680" r:id="rId8"/>
    <p:sldLayoutId id="214748368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1.wdp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1.png"/><Relationship Id="rId5" Type="http://schemas.microsoft.com/office/2007/relationships/hdphoto" Target="../media/hdphoto3.wdp"/><Relationship Id="rId6" Type="http://schemas.openxmlformats.org/officeDocument/2006/relationships/image" Target="../media/image22.png"/><Relationship Id="rId7" Type="http://schemas.microsoft.com/office/2007/relationships/hdphoto" Target="../media/hdphoto4.wdp"/><Relationship Id="rId8" Type="http://schemas.openxmlformats.org/officeDocument/2006/relationships/image" Target="../media/image23.png"/><Relationship Id="rId9" Type="http://schemas.microsoft.com/office/2007/relationships/hdphoto" Target="../media/hdphoto5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13" y="2630753"/>
            <a:ext cx="9969746" cy="1056061"/>
          </a:xfrm>
        </p:spPr>
        <p:txBody>
          <a:bodyPr/>
          <a:lstStyle/>
          <a:p>
            <a:r>
              <a:rPr lang="en-US" dirty="0" smtClean="0"/>
              <a:t>Tools and Services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600" dirty="0" smtClean="0"/>
              <a:t>Data Store Overview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859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005175"/>
            <a:ext cx="10797888" cy="487025"/>
          </a:xfrm>
        </p:spPr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Multiple ways to access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5749" y="2193569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Command line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7643" y="2193569"/>
            <a:ext cx="3244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Point-and-click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5089848" y="4074925"/>
            <a:ext cx="4185704" cy="45719"/>
          </a:xfrm>
          <a:prstGeom prst="rect">
            <a:avLst/>
          </a:prstGeom>
          <a:solidFill>
            <a:srgbClr val="097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90" y="3043229"/>
            <a:ext cx="3558826" cy="1832795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9062829" y="4992411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ffra" panose="02000506080000020004" pitchFamily="2" charset="0"/>
              </a:rPr>
              <a:t>iCommands             </a:t>
            </a:r>
            <a:endParaRPr lang="en-US" dirty="0">
              <a:latin typeface="Effra" panose="0200050608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708" y="4992411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ffra" panose="02000506080000020004" pitchFamily="2" charset="0"/>
              </a:rPr>
              <a:t>    Cyberduck                                  Discovery Environment</a:t>
            </a:r>
            <a:endParaRPr lang="en-US" dirty="0">
              <a:latin typeface="Effra" panose="02000506080000020004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72" y="3189399"/>
            <a:ext cx="1570771" cy="1570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702" y="3068584"/>
            <a:ext cx="3431795" cy="177944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7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97888" cy="487025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Some important things we will not “see” in the demo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9" y="1811136"/>
            <a:ext cx="4387812" cy="5465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Data Backups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73429" y="4517414"/>
            <a:ext cx="1472688" cy="52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Arizona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186453" y="4517414"/>
            <a:ext cx="1452240" cy="52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Texas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74682" y="5187506"/>
            <a:ext cx="4387812" cy="126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Key component of your data management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Worry-free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137382" y="1811136"/>
            <a:ext cx="4387812" cy="54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Data Transfer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397118" y="2399198"/>
          <a:ext cx="6543553" cy="2787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840"/>
                <a:gridCol w="1611412"/>
                <a:gridCol w="1487902"/>
                <a:gridCol w="1781399"/>
              </a:tblGrid>
              <a:tr h="48174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Destination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Copy</a:t>
                      </a:r>
                      <a:r>
                        <a:rPr lang="en-US" b="1" baseline="0" dirty="0" smtClean="0"/>
                        <a:t> Method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Time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(seconds)</a:t>
                      </a:r>
                      <a:endParaRPr lang="en-US" b="1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Berkeley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USB 2.0 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Store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iget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828800" y="3792849"/>
            <a:ext cx="129305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0" y="2744925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91" y="2744925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6412219" y="5322264"/>
            <a:ext cx="4387812" cy="126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Closer to optimum conditions: transfers between University of Arizona and UC Berkeley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100 GB:  26m15s, 1 GB 17.5s</a:t>
            </a:r>
          </a:p>
        </p:txBody>
      </p:sp>
    </p:spTree>
    <p:extLst>
      <p:ext uri="{BB962C8B-B14F-4D97-AF65-F5344CB8AC3E}">
        <p14:creationId xmlns:p14="http://schemas.microsoft.com/office/powerpoint/2010/main" val="6257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647362" cy="392112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Some important things we will not “see” in the demo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63837" y="5457362"/>
            <a:ext cx="9121275" cy="711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Local connections and institutional policies limit data transfer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464480" y="4806422"/>
            <a:ext cx="3012687" cy="476777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http://</a:t>
            </a:r>
            <a:r>
              <a:rPr lang="en-US" dirty="0" err="1">
                <a:latin typeface="Calibri"/>
                <a:cs typeface="Calibri"/>
              </a:rPr>
              <a:t>www.speedtest.net</a:t>
            </a:r>
            <a:r>
              <a:rPr lang="en-US" dirty="0">
                <a:latin typeface="Calibri"/>
                <a:cs typeface="Calibri"/>
              </a:rPr>
              <a:t>/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82" y="2026804"/>
            <a:ext cx="4237684" cy="260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1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8" y="3175565"/>
            <a:ext cx="11788275" cy="3395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alibri"/>
                <a:cs typeface="Calibri"/>
              </a:rPr>
              <a:t>Hands-on demo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2110" y="69373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17" y="1722407"/>
            <a:ext cx="97035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801492" cy="40217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User perspectives and potential applications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20836" y="2711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604990" y="2396692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Bench Scientist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45534" y="4132781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Bioinformatician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1022" y="2115952"/>
            <a:ext cx="9203612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Uploads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all of his .</a:t>
            </a:r>
            <a:r>
              <a:rPr lang="en-US" sz="2400" dirty="0" err="1">
                <a:solidFill>
                  <a:srgbClr val="F19E1F"/>
                </a:solidFill>
                <a:cs typeface="Calibri"/>
              </a:rPr>
              <a:t>fastq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 files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along with 50GB of root growth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videos</a:t>
            </a:r>
          </a:p>
          <a:p>
            <a:pPr marL="228600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F19E1F"/>
                </a:solidFill>
                <a:cs typeface="Calibri"/>
              </a:rPr>
              <a:t>Shares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 all his analyses results with his thesis advisor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Created a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metadata template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for assembled genomes her students and collaborators will place in a shared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folder</a:t>
            </a:r>
          </a:p>
          <a:p>
            <a:pPr marL="228600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Uses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public links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in the supplemental materials of her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publications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cs typeface="Calibri"/>
            </a:endParaRPr>
          </a:p>
          <a:p>
            <a:pPr marL="228600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Developed a script to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automate transfer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of data to core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users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Uses a shared folder to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make large datasets accessible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69888" y="5224656"/>
            <a:ext cx="10522112" cy="62474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77494" y="3473766"/>
            <a:ext cx="10514506" cy="4650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52009" y="1906220"/>
            <a:ext cx="0" cy="486121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41736" y="1900093"/>
            <a:ext cx="10550264" cy="40533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65" y="2076701"/>
            <a:ext cx="1062234" cy="1263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44" y="3747521"/>
            <a:ext cx="1125876" cy="129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512" y="5367945"/>
            <a:ext cx="1086187" cy="129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 rot="16200000">
            <a:off x="683054" y="5826223"/>
            <a:ext cx="14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Core Facilities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17051" y="6471841"/>
            <a:ext cx="2576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Images from personas based on</a:t>
            </a:r>
            <a:r>
              <a:rPr lang="en-US" sz="400" dirty="0"/>
              <a:t>: Bioinformatics Curriculum Guidelines: Toward a Definition of Core Competencies </a:t>
            </a:r>
            <a:endParaRPr lang="en-US" sz="400" dirty="0" smtClean="0"/>
          </a:p>
          <a:p>
            <a:r>
              <a:rPr lang="en-US" sz="400" dirty="0" smtClean="0"/>
              <a:t>PLOS Biology DOI</a:t>
            </a:r>
            <a:r>
              <a:rPr lang="en-US" sz="400" dirty="0"/>
              <a:t>: 10.1371/journal.pcbi.1003496</a:t>
            </a:r>
          </a:p>
        </p:txBody>
      </p:sp>
    </p:spTree>
    <p:extLst>
      <p:ext uri="{BB962C8B-B14F-4D97-AF65-F5344CB8AC3E}">
        <p14:creationId xmlns:p14="http://schemas.microsoft.com/office/powerpoint/2010/main" val="14492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8" y="3175565"/>
            <a:ext cx="11788275" cy="3395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alibri"/>
                <a:cs typeface="Calibri"/>
              </a:rPr>
              <a:t>Time for Summaries and Tips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2110" y="69373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17" y="1722407"/>
            <a:ext cx="97035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Tips for any transfer method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99762" cy="468312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Spaces / Special Characters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Many software packages are sensitive to spaces in files names and/or the special characters below</a:t>
            </a:r>
          </a:p>
          <a:p>
            <a:r>
              <a:rPr lang="en-US" dirty="0" smtClean="0">
                <a:latin typeface="Calibri"/>
                <a:cs typeface="Calibri"/>
              </a:rPr>
              <a:t>Rename uploaded files before using them in an analysis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03403" y="3732293"/>
          <a:ext cx="10515600" cy="1828800"/>
        </p:xfrm>
        <a:graphic>
          <a:graphicData uri="http://schemas.openxmlformats.org/drawingml/2006/table">
            <a:tbl>
              <a:tblPr/>
              <a:tblGrid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~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`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! </a:t>
                      </a:r>
                      <a:br>
                        <a:rPr lang="en-US" sz="3600" b="1"/>
                      </a:br>
                      <a:endParaRPr lang="en-US" sz="36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@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# </a:t>
                      </a:r>
                      <a:br>
                        <a:rPr lang="en-US" sz="3600" b="1"/>
                      </a:br>
                      <a:endParaRPr lang="en-US" sz="36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$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%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^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&amp;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*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)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+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=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{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}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[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]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|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\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: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"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'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&lt;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&gt;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,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?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/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6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Tips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When sharing, use this chart to decide appropriate permissions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35000" y="2277844"/>
          <a:ext cx="10693403" cy="2575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8595"/>
                <a:gridCol w="1306663"/>
                <a:gridCol w="1527629"/>
                <a:gridCol w="1527629"/>
                <a:gridCol w="1527629"/>
                <a:gridCol w="1527629"/>
                <a:gridCol w="1527629"/>
              </a:tblGrid>
              <a:tr h="64384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Permission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Read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Download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Metadata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Rename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Move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Delete</a:t>
                      </a:r>
                      <a:endParaRPr lang="en-US" sz="2400" b="0" dirty="0"/>
                    </a:p>
                  </a:txBody>
                  <a:tcPr/>
                </a:tc>
              </a:tr>
              <a:tr h="6438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6438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6438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7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Tips for searching in the 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endParaRPr lang="en-US" dirty="0">
              <a:solidFill>
                <a:srgbClr val="F19E1F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9" y="1860719"/>
            <a:ext cx="4046194" cy="420659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Basic search bar searches all files and folders where you have permission</a:t>
            </a:r>
          </a:p>
          <a:p>
            <a:r>
              <a:rPr lang="en-US" dirty="0" smtClean="0">
                <a:latin typeface="Calibri"/>
                <a:cs typeface="Calibri"/>
              </a:rPr>
              <a:t>Advanced search allows searching based on metadata, permissions, and share status</a:t>
            </a:r>
          </a:p>
          <a:p>
            <a:r>
              <a:rPr lang="en-US" dirty="0" smtClean="0">
                <a:latin typeface="Calibri"/>
                <a:cs typeface="Calibri"/>
              </a:rPr>
              <a:t>Create auto-updated ‘smart’ folders based on searches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2" name="Picture 11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80" y="1925159"/>
            <a:ext cx="7560815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Tips for viewing and editing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User metadata stored in Attribute Value Unit (AVU)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490" y="5214005"/>
            <a:ext cx="49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Metadata  Edit Metadata</a:t>
            </a:r>
            <a:endParaRPr lang="en-US" dirty="0"/>
          </a:p>
        </p:txBody>
      </p:sp>
      <p:pic>
        <p:nvPicPr>
          <p:cNvPr id="8" name="Picture 7" descr="metadata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9" y="1792793"/>
            <a:ext cx="5004262" cy="3200400"/>
          </a:xfrm>
          <a:prstGeom prst="rect">
            <a:avLst/>
          </a:prstGeom>
        </p:spPr>
      </p:pic>
      <p:pic>
        <p:nvPicPr>
          <p:cNvPr id="13" name="Picture 12" descr="metadata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71" y="1792793"/>
            <a:ext cx="6350499" cy="320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0365" y="5214005"/>
            <a:ext cx="606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Choose your template -&gt; Use term guide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 your own attributes and values / customize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59156" y="6044300"/>
            <a:ext cx="603482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971AB"/>
                </a:solidFill>
                <a:cs typeface="Calibri"/>
              </a:rPr>
              <a:t>Metadata not just </a:t>
            </a:r>
            <a:r>
              <a:rPr lang="en-US" dirty="0">
                <a:solidFill>
                  <a:srgbClr val="0971AB"/>
                </a:solidFill>
                <a:cs typeface="Calibri"/>
              </a:rPr>
              <a:t>for data management, think reproducibility!</a:t>
            </a:r>
          </a:p>
        </p:txBody>
      </p:sp>
    </p:spTree>
    <p:extLst>
      <p:ext uri="{BB962C8B-B14F-4D97-AF65-F5344CB8AC3E}">
        <p14:creationId xmlns:p14="http://schemas.microsoft.com/office/powerpoint/2010/main" val="550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Data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81017"/>
            <a:ext cx="10515600" cy="8385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Manage and share your data across all </a:t>
            </a:r>
            <a:r>
              <a:rPr lang="en-US" dirty="0" err="1" smtClean="0"/>
              <a:t>CyVerse</a:t>
            </a:r>
            <a:r>
              <a:rPr lang="en-US" dirty="0" smtClean="0"/>
              <a:t> platforms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12" y="2278787"/>
            <a:ext cx="97035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Help: </a:t>
            </a:r>
            <a:r>
              <a:rPr lang="en-US" dirty="0" err="1" smtClean="0"/>
              <a:t>ask.iplantcollaborative.org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Detailed instructions with videos, manuals, documentation in </a:t>
            </a:r>
            <a:r>
              <a:rPr lang="en-US" dirty="0" err="1" smtClean="0">
                <a:cs typeface="Calibri"/>
              </a:rPr>
              <a:t>CyVerse</a:t>
            </a:r>
            <a:r>
              <a:rPr lang="en-US" dirty="0" smtClean="0">
                <a:cs typeface="Calibri"/>
              </a:rPr>
              <a:t> Wiki</a:t>
            </a:r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pic>
        <p:nvPicPr>
          <p:cNvPr id="10" name="Picture 9" descr="ask_iPla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71" y="1729342"/>
            <a:ext cx="7515512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41903" y="5564945"/>
            <a:ext cx="144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9E1F"/>
                </a:solidFill>
              </a:rPr>
              <a:t>Search by tag</a:t>
            </a:r>
            <a:endParaRPr lang="en-US" dirty="0">
              <a:solidFill>
                <a:srgbClr val="F19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69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Working with Big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9"/>
            <a:ext cx="10811350" cy="404984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Challenges: the scope and scale of life sciences data continue to grow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90833" y="1918777"/>
            <a:ext cx="7309555" cy="420659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alibri"/>
                <a:cs typeface="Calibri"/>
              </a:rPr>
              <a:t>Big data a term applied to data sets whose size is beyond the ability of commonly used software tools to capture, manage, and process the data within a 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tolerable elapsed time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/>
                <a:cs typeface="Calibri"/>
              </a:rPr>
              <a:t>Big data sizes are a constantly moving target currently ranging from a 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few dozen terabytes</a:t>
            </a:r>
            <a:r>
              <a:rPr lang="en-US" dirty="0" smtClean="0">
                <a:latin typeface="Calibri"/>
                <a:cs typeface="Calibri"/>
              </a:rPr>
              <a:t> (TB) to many petabytes of data in a single data set.</a:t>
            </a:r>
          </a:p>
        </p:txBody>
      </p:sp>
      <p:pic>
        <p:nvPicPr>
          <p:cNvPr id="5" name="Picture 4" descr="DataDelu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8" y="1814727"/>
            <a:ext cx="1800801" cy="2371055"/>
          </a:xfrm>
          <a:prstGeom prst="rect">
            <a:avLst/>
          </a:prstGeom>
        </p:spPr>
      </p:pic>
      <p:pic>
        <p:nvPicPr>
          <p:cNvPr id="6" name="Picture 5" descr="cover_nature_bigda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9" y="3710974"/>
            <a:ext cx="1905000" cy="2540000"/>
          </a:xfrm>
          <a:prstGeom prst="rect">
            <a:avLst/>
          </a:prstGeom>
        </p:spPr>
      </p:pic>
      <p:pic>
        <p:nvPicPr>
          <p:cNvPr id="7" name="Picture 6" descr="20110211_Data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11" y="2010603"/>
            <a:ext cx="1828800" cy="2331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914" y="6380275"/>
            <a:ext cx="4604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“‘Big Data': Big gaps of knowledge in the field of Internet". </a:t>
            </a:r>
            <a:r>
              <a:rPr lang="en-US" sz="800" i="1" dirty="0">
                <a:latin typeface="Calibri"/>
                <a:cs typeface="Calibri"/>
              </a:rPr>
              <a:t>International Journal of Internet Science</a:t>
            </a:r>
            <a:r>
              <a:rPr lang="en-US" sz="800" dirty="0">
                <a:latin typeface="Calibri"/>
                <a:cs typeface="Calibri"/>
              </a:rPr>
              <a:t> </a:t>
            </a:r>
            <a:r>
              <a:rPr lang="en-US" sz="800" b="1" dirty="0">
                <a:latin typeface="Calibri"/>
                <a:cs typeface="Calibri"/>
              </a:rPr>
              <a:t>7</a:t>
            </a:r>
            <a:r>
              <a:rPr lang="en-US" sz="800" dirty="0">
                <a:latin typeface="Calibri"/>
                <a:cs typeface="Calibri"/>
              </a:rPr>
              <a:t>: 1–5</a:t>
            </a:r>
            <a:r>
              <a:rPr lang="en-US" sz="800" dirty="0" smtClean="0">
                <a:latin typeface="Calibri"/>
                <a:cs typeface="Calibri"/>
              </a:rPr>
              <a:t>.</a:t>
            </a:r>
            <a:endParaRPr lang="en-US"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9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Working with Big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098887"/>
            <a:ext cx="10805406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Challenges: data generation is cheaper and faster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costpergenome2015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0" y="1638849"/>
            <a:ext cx="6510721" cy="4754101"/>
          </a:xfrm>
          <a:prstGeom prst="rect">
            <a:avLst/>
          </a:prstGeom>
        </p:spPr>
      </p:pic>
      <p:pic>
        <p:nvPicPr>
          <p:cNvPr id="4" name="Picture 3" descr="ABI-31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8" y="2628506"/>
            <a:ext cx="2314353" cy="1612669"/>
          </a:xfrm>
          <a:prstGeom prst="rect">
            <a:avLst/>
          </a:prstGeom>
        </p:spPr>
      </p:pic>
      <p:pic>
        <p:nvPicPr>
          <p:cNvPr id="8" name="Picture 7" descr="MinION_117-300x2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50" y="2892275"/>
            <a:ext cx="1897257" cy="1612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9429" y="639295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971AB"/>
                </a:solidFill>
              </a:rPr>
              <a:t>http://</a:t>
            </a:r>
            <a:r>
              <a:rPr lang="en-US" dirty="0" err="1">
                <a:solidFill>
                  <a:srgbClr val="0971AB"/>
                </a:solidFill>
              </a:rPr>
              <a:t>www.genome.gov</a:t>
            </a:r>
            <a:r>
              <a:rPr lang="en-US" dirty="0">
                <a:solidFill>
                  <a:srgbClr val="0971AB"/>
                </a:solidFill>
              </a:rPr>
              <a:t>/</a:t>
            </a:r>
            <a:r>
              <a:rPr lang="en-US" dirty="0" err="1">
                <a:solidFill>
                  <a:srgbClr val="0971AB"/>
                </a:solidFill>
              </a:rPr>
              <a:t>sequencingcosts</a:t>
            </a:r>
            <a:r>
              <a:rPr lang="en-US" dirty="0">
                <a:solidFill>
                  <a:srgbClr val="0971AB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4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Working with Big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Challenge: biology encompasses more than sequence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8" y="4853219"/>
            <a:ext cx="11788275" cy="1617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Advanced Imaging			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Geospatial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	Network</a:t>
            </a: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Biologists work with and require 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access</a:t>
            </a:r>
            <a:r>
              <a:rPr lang="en-US" dirty="0" smtClean="0">
                <a:latin typeface="Calibri"/>
                <a:cs typeface="Calibri"/>
              </a:rPr>
              <a:t> to diverse data types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3" y="1961604"/>
            <a:ext cx="3181316" cy="23859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 descr="http://www.auracle.ca/images/websce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37" y="1903049"/>
            <a:ext cx="4091498" cy="28523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biomedcentral.com/content/supplementary/1752-0509-5-168-s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48" y="2028456"/>
            <a:ext cx="3276922" cy="2471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Working with Big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Challenges: changes in data require changes in tools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78500" y="1860719"/>
            <a:ext cx="6226213" cy="42065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Difficult / slow transfers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Expense for storage / backup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Difficult to share and publish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Analysis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Metadata (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What Is metadata?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16438" y="5651496"/>
            <a:ext cx="11788275" cy="775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7000" dirty="0" smtClean="0">
                <a:latin typeface="Calibri"/>
                <a:cs typeface="Calibri"/>
              </a:rPr>
              <a:t>Changes in scale introduce quantitative and qualitative complications</a:t>
            </a:r>
            <a:endParaRPr lang="en-US" sz="7000" dirty="0">
              <a:latin typeface="Calibri"/>
              <a:cs typeface="Calibri"/>
            </a:endParaRPr>
          </a:p>
        </p:txBody>
      </p:sp>
      <p:pic>
        <p:nvPicPr>
          <p:cNvPr id="6" name="Picture 2" descr="http://kingofgreen.co.uk/media/pip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9" b="10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41" y="2070497"/>
            <a:ext cx="1018956" cy="131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ppendorf.com/script/binres.php?RID=771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8933" l="10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1" y="1650507"/>
            <a:ext cx="1444224" cy="21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hristypovolish.files.wordpress.com/2011/04/magnifying-gl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917" l="5563" r="97375">
                        <a14:foregroundMark x1="52375" y1="60417" x2="52375" y2="60417"/>
                        <a14:backgroundMark x1="25063" y1="72250" x2="25063" y2="72250"/>
                        <a14:backgroundMark x1="50750" y1="64750" x2="50750" y2="64750"/>
                        <a14:backgroundMark x1="64813" y1="74417" x2="64813" y2="7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1" y="4320057"/>
            <a:ext cx="1514356" cy="113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8997" y1="15900" x2="28997" y2="15900"/>
                        <a14:foregroundMark x1="28726" y1="33800" x2="28726" y2="33800"/>
                        <a14:foregroundMark x1="30804" y1="40400" x2="30804" y2="40400"/>
                        <a14:foregroundMark x1="43993" y1="37400" x2="43993" y2="37400"/>
                        <a14:foregroundMark x1="41554" y1="51300" x2="41554" y2="51300"/>
                        <a14:foregroundMark x1="24481" y1="43400" x2="24481" y2="43400"/>
                        <a14:foregroundMark x1="22132" y1="38100" x2="22132" y2="38100"/>
                        <a14:foregroundMark x1="75700" y1="76800" x2="75700" y2="76800"/>
                        <a14:foregroundMark x1="82836" y1="74800" x2="82836" y2="74800"/>
                        <a14:foregroundMark x1="81662" y1="85100" x2="81662" y2="85100"/>
                        <a14:foregroundMark x1="79584" y1="68500" x2="79584" y2="68500"/>
                        <a14:foregroundMark x1="47877" y1="57300" x2="47877" y2="57300"/>
                        <a14:foregroundMark x1="48419" y1="47000" x2="48419" y2="47000"/>
                        <a14:foregroundMark x1="48419" y1="34400" x2="48419" y2="34400"/>
                        <a14:foregroundMark x1="41825" y1="31800" x2="41825" y2="31800"/>
                        <a14:foregroundMark x1="29268" y1="23200" x2="29268" y2="23200"/>
                        <a14:foregroundMark x1="25113" y1="19200" x2="25113" y2="19200"/>
                        <a14:foregroundMark x1="35411" y1="87700" x2="35411" y2="87700"/>
                        <a14:foregroundMark x1="55646" y1="90400" x2="55646" y2="90400"/>
                        <a14:foregroundMark x1="56369" y1="86600" x2="56369" y2="86600"/>
                        <a14:foregroundMark x1="18067" y1="92500" x2="18067" y2="92500"/>
                        <a14:foregroundMark x1="23848" y1="96800" x2="23848" y2="96800"/>
                        <a14:foregroundMark x1="16621" y1="43500" x2="16621" y2="43500"/>
                        <a14:foregroundMark x1="12556" y1="44200" x2="12556" y2="44200"/>
                        <a14:foregroundMark x1="13550" y1="36300" x2="13550" y2="36300"/>
                        <a14:foregroundMark x1="27191" y1="29900" x2="27191" y2="29900"/>
                        <a14:foregroundMark x1="26016" y1="22100" x2="26016" y2="22100"/>
                        <a14:foregroundMark x1="28365" y1="18900" x2="28365" y2="18900"/>
                        <a14:foregroundMark x1="23577" y1="15400" x2="23577" y2="15400"/>
                        <a14:foregroundMark x1="26558" y1="5400" x2="26558" y2="5400"/>
                        <a14:foregroundMark x1="76061" y1="83700" x2="76061" y2="83700"/>
                        <a14:foregroundMark x1="69106" y1="91500" x2="69106" y2="91500"/>
                        <a14:foregroundMark x1="76874" y1="93400" x2="76874" y2="93400"/>
                        <a14:foregroundMark x1="80488" y1="92800" x2="80488" y2="92800"/>
                        <a14:foregroundMark x1="80397" y1="82400" x2="80397" y2="82400"/>
                        <a14:foregroundMark x1="85005" y1="67000" x2="85005" y2="67000"/>
                        <a14:foregroundMark x1="94219" y1="65600" x2="94219" y2="65600"/>
                        <a14:foregroundMark x1="97832" y1="66700" x2="97832" y2="66700"/>
                        <a14:foregroundMark x1="96567" y1="75000" x2="96567" y2="75000"/>
                        <a14:foregroundMark x1="96296" y1="78400" x2="96296" y2="78400"/>
                        <a14:foregroundMark x1="91238" y1="81400" x2="91238" y2="81400"/>
                        <a14:foregroundMark x1="83830" y1="72200" x2="83830" y2="72200"/>
                        <a14:foregroundMark x1="91780" y1="74900" x2="91780" y2="74900"/>
                        <a14:foregroundMark x1="88618" y1="75500" x2="88618" y2="75500"/>
                        <a14:foregroundMark x1="69377" y1="68500" x2="69377" y2="68500"/>
                        <a14:foregroundMark x1="67209" y1="69800" x2="67209" y2="69800"/>
                        <a14:foregroundMark x1="65221" y1="69800" x2="65221" y2="69800"/>
                        <a14:foregroundMark x1="66215" y1="69300" x2="66215" y2="69300"/>
                        <a14:foregroundMark x1="30533" y1="86700" x2="30533" y2="86700"/>
                        <a14:foregroundMark x1="24842" y1="90100" x2="24842" y2="90100"/>
                        <a14:foregroundMark x1="28636" y1="93900" x2="28636" y2="93900"/>
                        <a14:foregroundMark x1="51310" y1="87500" x2="51310" y2="87500"/>
                        <a14:foregroundMark x1="52213" y1="83400" x2="52213" y2="83400"/>
                        <a14:foregroundMark x1="56640" y1="84000" x2="56640" y2="84000"/>
                        <a14:foregroundMark x1="58988" y1="84000" x2="58988" y2="84000"/>
                        <a14:foregroundMark x1="73532" y1="93100" x2="73532" y2="93100"/>
                        <a14:foregroundMark x1="73713" y1="91700" x2="73713" y2="91700"/>
                        <a14:foregroundMark x1="74255" y1="90700" x2="74255" y2="90700"/>
                        <a14:foregroundMark x1="35863" y1="91700" x2="35863" y2="91700"/>
                        <a14:foregroundMark x1="42638" y1="89800" x2="42638" y2="89800"/>
                        <a14:foregroundMark x1="48148" y1="89600" x2="48148" y2="89600"/>
                        <a14:foregroundMark x1="51581" y1="90400" x2="51581" y2="90400"/>
                        <a14:foregroundMark x1="59711" y1="88600" x2="59711" y2="88600"/>
                        <a14:foregroundMark x1="61156" y1="87800" x2="61156" y2="87800"/>
                        <a14:foregroundMark x1="17615" y1="87500" x2="17615" y2="87500"/>
                        <a14:foregroundMark x1="15628" y1="90900" x2="15628" y2="90900"/>
                        <a14:foregroundMark x1="16170" y1="95700" x2="16170" y2="95700"/>
                        <a14:foregroundMark x1="17164" y1="97100" x2="17164" y2="97100"/>
                        <a14:foregroundMark x1="22855" y1="94400" x2="22855" y2="94400"/>
                        <a14:foregroundMark x1="22945" y1="90400" x2="22945" y2="90400"/>
                        <a14:foregroundMark x1="33062" y1="33900" x2="33062" y2="33900"/>
                        <a14:foregroundMark x1="34417" y1="30100" x2="34417" y2="30100"/>
                        <a14:foregroundMark x1="27191" y1="27700" x2="27191" y2="27700"/>
                        <a14:foregroundMark x1="27642" y1="21800" x2="27642" y2="21800"/>
                        <a14:foregroundMark x1="24390" y1="20600" x2="24390" y2="20600"/>
                        <a14:foregroundMark x1="23577" y1="18900" x2="23577" y2="18900"/>
                        <a14:foregroundMark x1="85547" y1="91000" x2="85547" y2="91000"/>
                        <a14:foregroundMark x1="50407" y1="80600" x2="50407" y2="80600"/>
                        <a14:foregroundMark x1="18519" y1="45900" x2="18519" y2="45900"/>
                        <a14:foregroundMark x1="36314" y1="85400" x2="36314" y2="85400"/>
                        <a14:backgroundMark x1="18248" y1="98900" x2="18248" y2="98900"/>
                        <a14:backgroundMark x1="20506" y1="99200" x2="20506" y2="99200"/>
                        <a14:backgroundMark x1="23668" y1="99200" x2="23668" y2="99200"/>
                        <a14:backgroundMark x1="99458" y1="70200" x2="99458" y2="70200"/>
                        <a14:backgroundMark x1="99277" y1="75400" x2="99277" y2="75400"/>
                        <a14:backgroundMark x1="99277" y1="67800" x2="9927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19" y="4269786"/>
            <a:ext cx="1411357" cy="127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483389" y="2383950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83389" y="4784250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8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Data Store Overview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Data Store services all </a:t>
            </a:r>
            <a:r>
              <a:rPr lang="en-US" dirty="0" err="1" smtClean="0">
                <a:latin typeface="Calibri"/>
                <a:cs typeface="Calibri"/>
              </a:rPr>
              <a:t>CyVerse</a:t>
            </a:r>
            <a:r>
              <a:rPr lang="en-US" dirty="0" smtClean="0">
                <a:latin typeface="Calibri"/>
                <a:cs typeface="Calibri"/>
              </a:rPr>
              <a:t> platforms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11339" y="1860719"/>
            <a:ext cx="4376506" cy="420659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Access your data from multiple </a:t>
            </a:r>
            <a:r>
              <a:rPr lang="en-US" dirty="0" err="1" smtClean="0">
                <a:latin typeface="Calibri"/>
                <a:cs typeface="Calibri"/>
              </a:rPr>
              <a:t>CyVerse</a:t>
            </a:r>
            <a:r>
              <a:rPr lang="en-US" dirty="0" smtClean="0">
                <a:latin typeface="Calibri"/>
                <a:cs typeface="Calibri"/>
              </a:rPr>
              <a:t> services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Automatic backup (redundant between University of Arizona and University of Texas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Default 100 GB allocation, 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 &gt; 1 TB allocations available with justification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CyVerse_apps_connec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4" b="2794"/>
          <a:stretch/>
        </p:blipFill>
        <p:spPr>
          <a:xfrm>
            <a:off x="203200" y="1701117"/>
            <a:ext cx="6899817" cy="4940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6270" y="5228447"/>
            <a:ext cx="1526565" cy="1344250"/>
          </a:xfrm>
          <a:prstGeom prst="rect">
            <a:avLst/>
          </a:prstGeom>
          <a:noFill/>
          <a:ln w="38100" cmpd="sng">
            <a:solidFill>
              <a:srgbClr val="F19E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4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Avoid reinventing the wheel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63129" y="1860718"/>
            <a:ext cx="6541583" cy="4685831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dirty="0" err="1" smtClean="0">
                <a:latin typeface="Calibri"/>
                <a:cs typeface="Calibri"/>
              </a:rPr>
              <a:t>iRODS</a:t>
            </a:r>
            <a:r>
              <a:rPr lang="en-US" dirty="0" smtClean="0">
                <a:latin typeface="Calibri"/>
                <a:cs typeface="Calibri"/>
              </a:rPr>
              <a:t> (integrated Rule-Oriented Data System) is an established, scalable, open-source data management </a:t>
            </a:r>
            <a:r>
              <a:rPr lang="en-US" dirty="0" err="1" smtClean="0">
                <a:latin typeface="Calibri"/>
                <a:cs typeface="Calibri"/>
              </a:rPr>
              <a:t>sytem</a:t>
            </a:r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140000"/>
              </a:lnSpc>
            </a:pPr>
            <a:r>
              <a:rPr lang="en-US" dirty="0" err="1" smtClean="0">
                <a:latin typeface="Calibri"/>
                <a:cs typeface="Calibri"/>
              </a:rPr>
              <a:t>iRODS</a:t>
            </a:r>
            <a:r>
              <a:rPr lang="en-US" dirty="0" smtClean="0">
                <a:latin typeface="Calibri"/>
                <a:cs typeface="Calibri"/>
              </a:rPr>
              <a:t> supports many data intensive projects</a:t>
            </a:r>
          </a:p>
          <a:p>
            <a:pPr>
              <a:lnSpc>
                <a:spcPct val="140000"/>
              </a:lnSpc>
            </a:pPr>
            <a:r>
              <a:rPr lang="en-US" dirty="0" err="1" smtClean="0">
                <a:latin typeface="Calibri"/>
                <a:cs typeface="Calibri"/>
              </a:rPr>
              <a:t>iRODS</a:t>
            </a:r>
            <a:r>
              <a:rPr lang="en-US" dirty="0" smtClean="0">
                <a:latin typeface="Calibri"/>
                <a:cs typeface="Calibri"/>
              </a:rPr>
              <a:t> abstracts data services from data storage to facilitate executing services across heterogeneous, distributed storage systems</a:t>
            </a:r>
          </a:p>
        </p:txBody>
      </p:sp>
      <p:pic>
        <p:nvPicPr>
          <p:cNvPr id="5" name="Picture 4" descr="Mouse-Hous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" y="2050079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8373" y="1019812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Benefits</a:t>
            </a:r>
            <a:endParaRPr lang="en-US" sz="1050" dirty="0">
              <a:solidFill>
                <a:srgbClr val="0971A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8373" y="474693"/>
            <a:ext cx="4459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Data Store Overview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283" y="1927146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Get Science Done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4970" y="3366344"/>
            <a:ext cx="15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Reproducibility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4087" y="4963247"/>
            <a:ext cx="13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Productivity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354" y="2032395"/>
            <a:ext cx="1028704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Store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any type of files </a:t>
            </a:r>
            <a:r>
              <a:rPr lang="en-US" sz="2400" dirty="0">
                <a:solidFill>
                  <a:srgbClr val="142248"/>
                </a:solidFill>
                <a:cs typeface="Calibri"/>
              </a:rPr>
              <a:t>related to your </a:t>
            </a:r>
            <a:r>
              <a:rPr lang="en-US" sz="2400" dirty="0" smtClean="0">
                <a:solidFill>
                  <a:srgbClr val="142248"/>
                </a:solidFill>
                <a:cs typeface="Calibri"/>
              </a:rPr>
              <a:t>research</a:t>
            </a:r>
          </a:p>
          <a:p>
            <a:endParaRPr lang="en-US" sz="2400" dirty="0">
              <a:solidFill>
                <a:srgbClr val="142248"/>
              </a:solidFill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An evolving “Data Commons” lets you access important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Metadata captures information needed for </a:t>
            </a:r>
            <a:r>
              <a:rPr lang="en-US" sz="2400" dirty="0" smtClean="0">
                <a:solidFill>
                  <a:srgbClr val="F19E1F"/>
                </a:solidFill>
                <a:cs typeface="Calibri"/>
              </a:rPr>
              <a:t>reproducibility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endParaRPr lang="en-US" sz="2400" dirty="0">
              <a:solidFill>
                <a:srgbClr val="F19E1F"/>
              </a:solidFill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Automatic backup and accessibility support </a:t>
            </a:r>
            <a:r>
              <a:rPr lang="en-US" sz="2400" dirty="0" smtClean="0">
                <a:solidFill>
                  <a:srgbClr val="142248"/>
                </a:solidFill>
                <a:cs typeface="Calibri"/>
              </a:rPr>
              <a:t>your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data management </a:t>
            </a:r>
            <a:r>
              <a:rPr lang="en-US" sz="2400" dirty="0" smtClean="0">
                <a:solidFill>
                  <a:srgbClr val="F19E1F"/>
                </a:solidFill>
                <a:cs typeface="Calibri"/>
              </a:rPr>
              <a:t>plan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endParaRPr lang="en-US" sz="2400" dirty="0">
              <a:solidFill>
                <a:srgbClr val="F19E1F"/>
              </a:solidFill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err="1">
                <a:solidFill>
                  <a:srgbClr val="142248"/>
                </a:solidFill>
                <a:cs typeface="Calibri"/>
              </a:rPr>
              <a:t>iRODS</a:t>
            </a:r>
            <a:r>
              <a:rPr lang="en-US" sz="2400" dirty="0">
                <a:solidFill>
                  <a:srgbClr val="142248"/>
                </a:solidFill>
                <a:cs typeface="Calibri"/>
              </a:rPr>
              <a:t> makes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high-speed</a:t>
            </a:r>
            <a:r>
              <a:rPr lang="en-US" sz="2400" dirty="0">
                <a:solidFill>
                  <a:srgbClr val="142248"/>
                </a:solidFill>
                <a:cs typeface="Calibri"/>
              </a:rPr>
              <a:t> transfers possible (100 GB in ~30 min) </a:t>
            </a:r>
            <a:endParaRPr lang="en-US" sz="2400" dirty="0" smtClean="0">
              <a:solidFill>
                <a:srgbClr val="142248"/>
              </a:solidFill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142248"/>
              </a:solidFill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Share data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instantly</a:t>
            </a:r>
            <a:r>
              <a:rPr lang="en-US" sz="2400" dirty="0">
                <a:solidFill>
                  <a:srgbClr val="142248"/>
                </a:solidFill>
                <a:cs typeface="Calibri"/>
              </a:rPr>
              <a:t> with collaborators within CyVerse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55565" y="4900773"/>
            <a:ext cx="11336435" cy="62474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5565" y="3319469"/>
            <a:ext cx="11336435" cy="46875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50629" y="1906220"/>
            <a:ext cx="0" cy="486121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0355" y="1900093"/>
            <a:ext cx="11351645" cy="6127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37" y="2298375"/>
            <a:ext cx="776711" cy="8909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49" y="3730601"/>
            <a:ext cx="1006485" cy="10372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34" y="5448108"/>
            <a:ext cx="1038371" cy="1091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579013"/>
            <a:ext cx="532652" cy="7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74b6422e71294979d2e4ecdfa995844aca235a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Verse PPT Theme-template" id="{F542F1E0-408B-4E0D-B65A-071A189FF1E9}" vid="{AC48C072-E801-4DE1-8C9B-ED29207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CyVerse PPT Theme-template</Template>
  <TotalTime>570</TotalTime>
  <Words>850</Words>
  <Application>Microsoft Macintosh PowerPoint</Application>
  <PresentationFormat>Widescreen</PresentationFormat>
  <Paragraphs>204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Effra</vt:lpstr>
      <vt:lpstr>Wingdings</vt:lpstr>
      <vt:lpstr>Generic New Slide</vt:lpstr>
      <vt:lpstr>Tools and Services Workshop</vt:lpstr>
      <vt:lpstr>Welcome to the Data Store</vt:lpstr>
      <vt:lpstr>Working with Big Data</vt:lpstr>
      <vt:lpstr>Working with Big Data</vt:lpstr>
      <vt:lpstr>Working with Big Data</vt:lpstr>
      <vt:lpstr>Working with Big Data</vt:lpstr>
      <vt:lpstr>Data Store Overview</vt:lpstr>
      <vt:lpstr>Data Store Overview</vt:lpstr>
      <vt:lpstr>PowerPoint Presentation</vt:lpstr>
      <vt:lpstr>Data Store Overview</vt:lpstr>
      <vt:lpstr>Data Store Overview</vt:lpstr>
      <vt:lpstr>Data Store Overview</vt:lpstr>
      <vt:lpstr>Data Store Overview</vt:lpstr>
      <vt:lpstr>Data Store Overview</vt:lpstr>
      <vt:lpstr>Data Store Overview</vt:lpstr>
      <vt:lpstr>Tips for any transfer method</vt:lpstr>
      <vt:lpstr>Tips</vt:lpstr>
      <vt:lpstr>Summary: Tips for searching in the DE</vt:lpstr>
      <vt:lpstr>Summary: Tips for viewing and editing metadata</vt:lpstr>
      <vt:lpstr>Help: ask.iplantcollaborative.org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46</cp:revision>
  <dcterms:created xsi:type="dcterms:W3CDTF">2016-02-11T16:59:42Z</dcterms:created>
  <dcterms:modified xsi:type="dcterms:W3CDTF">2016-05-29T20:10:19Z</dcterms:modified>
</cp:coreProperties>
</file>