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9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4" r:id="rId12"/>
    <p:sldId id="336" r:id="rId13"/>
    <p:sldId id="337" r:id="rId14"/>
    <p:sldId id="33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E1F"/>
    <a:srgbClr val="142248"/>
    <a:srgbClr val="0971AB"/>
    <a:srgbClr val="5C8727"/>
    <a:srgbClr val="A5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55" autoAdjust="0"/>
    <p:restoredTop sz="91395"/>
  </p:normalViewPr>
  <p:slideViewPr>
    <p:cSldViewPr snapToGrid="0">
      <p:cViewPr varScale="1">
        <p:scale>
          <a:sx n="58" d="100"/>
          <a:sy n="58" d="100"/>
        </p:scale>
        <p:origin x="232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tags" Target="tags/tag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6CB29-5EDD-E341-82A6-0E65135640A5}" type="datetimeFigureOut">
              <a:rPr lang="en-US" smtClean="0"/>
              <a:t>5/29/16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6FC77-A6A3-F14B-8FEF-142B5EC1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3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0324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2468" y="5921110"/>
            <a:ext cx="1531292" cy="731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066" y="5910746"/>
            <a:ext cx="674232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2370" y="5952407"/>
            <a:ext cx="957026" cy="7315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6832" y="5910746"/>
            <a:ext cx="1304012" cy="73350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29138"/>
            <a:ext cx="9144000" cy="117951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Presenter_Name, Title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analysis, Co-PI,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Presenter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Email address (no hyperlink) [      Twitter or social media handle]</a:t>
            </a:r>
          </a:p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60" y="1529976"/>
            <a:ext cx="7042150" cy="5998324"/>
          </a:xfrm>
          <a:prstGeom prst="rect">
            <a:avLst/>
          </a:prstGeom>
        </p:spPr>
      </p:pic>
      <p:pic>
        <p:nvPicPr>
          <p:cNvPr id="17" name="Picture 16" descr="cyverse_rgb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4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704371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 Slide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230688"/>
            <a:ext cx="9144000" cy="148720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Presenter_Name, Title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-analyst, Co-PI,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address (no hyperlink) [      Twitter or social media handle]</a:t>
            </a:r>
          </a:p>
          <a:p>
            <a:pPr lvl="0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2468" y="5921110"/>
            <a:ext cx="1531292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066" y="5910746"/>
            <a:ext cx="674232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2370" y="5952407"/>
            <a:ext cx="957026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6832" y="5910746"/>
            <a:ext cx="1304012" cy="733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85" y="1760432"/>
            <a:ext cx="2094630" cy="19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821" y="1102316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42875" y="2152650"/>
            <a:ext cx="11861800" cy="3800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3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6" y="5381709"/>
            <a:ext cx="1037008" cy="10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65" y="532112"/>
            <a:ext cx="5056094" cy="1137391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609344" y="1706981"/>
            <a:ext cx="9144000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2000" dirty="0">
              <a:solidFill>
                <a:srgbClr val="0971AB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698055" y="3013883"/>
            <a:ext cx="7553181" cy="1164407"/>
            <a:chOff x="875956" y="2332809"/>
            <a:chExt cx="7553181" cy="1164407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1526" y="2370424"/>
              <a:ext cx="2167611" cy="10354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75956" y="2370424"/>
              <a:ext cx="1028373" cy="111575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458433" y="2332809"/>
              <a:ext cx="1523359" cy="1164407"/>
            </a:xfrm>
            <a:prstGeom prst="rect">
              <a:avLst/>
            </a:prstGeom>
          </p:spPr>
        </p:pic>
      </p:grpSp>
      <p:sp>
        <p:nvSpPr>
          <p:cNvPr id="15" name="TextBox 16"/>
          <p:cNvSpPr txBox="1"/>
          <p:nvPr userDrawn="1"/>
        </p:nvSpPr>
        <p:spPr>
          <a:xfrm>
            <a:off x="2423517" y="4311098"/>
            <a:ext cx="1672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Parker Antin 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Nirav Merchant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Eric Lyons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6" name="TextBox 17"/>
          <p:cNvSpPr txBox="1"/>
          <p:nvPr userDrawn="1"/>
        </p:nvSpPr>
        <p:spPr>
          <a:xfrm>
            <a:off x="5468615" y="4286280"/>
            <a:ext cx="14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174471"/>
                </a:solidFill>
              </a:rPr>
              <a:t>Matt Vaughn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7" name="TextBox 18"/>
          <p:cNvSpPr txBox="1"/>
          <p:nvPr userDrawn="1"/>
        </p:nvSpPr>
        <p:spPr>
          <a:xfrm>
            <a:off x="7888831" y="4316345"/>
            <a:ext cx="236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Doreen Ware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Dave Micklos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013014" y="5711397"/>
            <a:ext cx="898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CyVerse</a:t>
            </a:r>
            <a:r>
              <a:rPr lang="en-US" sz="1600" baseline="0" dirty="0" smtClean="0"/>
              <a:t> is </a:t>
            </a:r>
            <a:r>
              <a:rPr lang="en-US" sz="1600" dirty="0" smtClean="0"/>
              <a:t>supported by the National Science Foundation under Grant No. DBI-0735191 and DBI-1265383.</a:t>
            </a:r>
            <a:endParaRPr lang="en-US" sz="16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719131" y="2173492"/>
            <a:ext cx="492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Executive Team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5328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Generic Slide 1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20581"/>
            <a:ext cx="10515600" cy="269898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428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Subtitle/Venue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454525"/>
            <a:ext cx="9144000" cy="451772"/>
          </a:xfrm>
        </p:spPr>
        <p:txBody>
          <a:bodyPr>
            <a:normAutofit/>
          </a:bodyPr>
          <a:lstStyle>
            <a:lvl1pPr algn="ctr">
              <a:defRPr sz="2400" b="1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</a:t>
            </a:r>
            <a:r>
              <a:rPr lang="en-US" smtClean="0"/>
              <a:t>, Affiliation</a:t>
            </a:r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073650"/>
            <a:ext cx="9144000" cy="4524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7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 Pillar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78655"/>
            <a:ext cx="12192000" cy="6858002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586" y="6066503"/>
            <a:ext cx="832135" cy="7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4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5D4-9351-4BEC-9BB9-B0B752F01DD9}" type="datetimeFigureOut">
              <a:rPr lang="en-US" smtClean="0"/>
              <a:t>5/29/16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20581"/>
            <a:ext cx="10515600" cy="26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09155"/>
            <a:ext cx="12192000" cy="60325"/>
          </a:xfrm>
          <a:prstGeom prst="rect">
            <a:avLst/>
          </a:prstGeom>
          <a:solidFill>
            <a:srgbClr val="0971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2548" y="496374"/>
            <a:ext cx="12179452" cy="5888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311" y="5952407"/>
            <a:ext cx="1073378" cy="989167"/>
          </a:xfrm>
          <a:prstGeom prst="rect">
            <a:avLst/>
          </a:prstGeom>
        </p:spPr>
      </p:pic>
      <p:pic>
        <p:nvPicPr>
          <p:cNvPr id="12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" y="6077320"/>
            <a:ext cx="727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2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76" r:id="rId4"/>
    <p:sldLayoutId id="2147483661" r:id="rId5"/>
    <p:sldLayoutId id="2147483679" r:id="rId6"/>
    <p:sldLayoutId id="2147483678" r:id="rId7"/>
    <p:sldLayoutId id="2147483684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142248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971A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5" Type="http://schemas.openxmlformats.org/officeDocument/2006/relationships/image" Target="../media/image15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73" y="752497"/>
            <a:ext cx="10459453" cy="1056061"/>
          </a:xfrm>
        </p:spPr>
        <p:txBody>
          <a:bodyPr/>
          <a:lstStyle/>
          <a:p>
            <a:r>
              <a:rPr lang="en-US" dirty="0" smtClean="0"/>
              <a:t>CyVerse </a:t>
            </a:r>
            <a:r>
              <a:rPr lang="en-US" smtClean="0"/>
              <a:t>Discovery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0977"/>
            <a:ext cx="9144000" cy="512762"/>
          </a:xfrm>
        </p:spPr>
        <p:txBody>
          <a:bodyPr/>
          <a:lstStyle/>
          <a:p>
            <a:r>
              <a:rPr lang="en-US" sz="4800" dirty="0" smtClean="0">
                <a:cs typeface="Calibri"/>
              </a:rPr>
              <a:t>Web-based bioinformatics and data</a:t>
            </a:r>
            <a:endParaRPr lang="en-US" sz="48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338373" y="1019812"/>
            <a:ext cx="5918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971AB"/>
                </a:solidFill>
              </a:rPr>
              <a:t>Hands-on demo: Create a multiple alignment</a:t>
            </a:r>
            <a:endParaRPr lang="en-US" sz="1050" dirty="0">
              <a:solidFill>
                <a:srgbClr val="0971A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076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Discovery Environment Overview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0387" y="2647949"/>
            <a:ext cx="922194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Navigate the components of the DE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Access and manipulate data (upload, download, move, etc.)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Run an analysis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Track your analysis and see your results </a:t>
            </a:r>
            <a:endParaRPr lang="en-US" sz="2800" dirty="0"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8672" y="2026596"/>
            <a:ext cx="712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cs typeface="Calibri" pitchFamily="34" charset="0"/>
              </a:rPr>
              <a:t>By the end of this demo you should be able to:</a:t>
            </a:r>
            <a:endParaRPr lang="en-US" sz="2800" b="1" dirty="0"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5" y="654052"/>
            <a:ext cx="8543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338373" y="1006006"/>
            <a:ext cx="5795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971AB"/>
                </a:solidFill>
              </a:rPr>
              <a:t>Hands-on demo: Create a multiple alignment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076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Discovery Environment Overview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6227" y="2184318"/>
            <a:ext cx="685226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Find a file in the Community Data folder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Download a small file of unaligned DNA sequences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Upload a small file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Use the MUSCLE App to align the sequences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Monitor the job status and export its parameters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View results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92064" y="2118213"/>
            <a:ext cx="0" cy="4113211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079048" y="2099377"/>
            <a:ext cx="226031" cy="215757"/>
          </a:xfrm>
          <a:prstGeom prst="ellipse">
            <a:avLst/>
          </a:prstGeom>
          <a:solidFill>
            <a:srgbClr val="0971AB"/>
          </a:solidFill>
          <a:ln>
            <a:solidFill>
              <a:srgbClr val="097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079047" y="5245062"/>
            <a:ext cx="226031" cy="215757"/>
          </a:xfrm>
          <a:prstGeom prst="ellipse">
            <a:avLst/>
          </a:prstGeom>
          <a:solidFill>
            <a:srgbClr val="0971AB"/>
          </a:solidFill>
          <a:ln>
            <a:solidFill>
              <a:srgbClr val="097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079047" y="4519385"/>
            <a:ext cx="226031" cy="215757"/>
          </a:xfrm>
          <a:prstGeom prst="ellipse">
            <a:avLst/>
          </a:prstGeom>
          <a:solidFill>
            <a:srgbClr val="0971AB"/>
          </a:solidFill>
          <a:ln>
            <a:solidFill>
              <a:srgbClr val="097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79047" y="6231424"/>
            <a:ext cx="226031" cy="215757"/>
          </a:xfrm>
          <a:prstGeom prst="ellipse">
            <a:avLst/>
          </a:prstGeom>
          <a:noFill/>
          <a:ln>
            <a:solidFill>
              <a:srgbClr val="097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5" y="654052"/>
            <a:ext cx="854329" cy="731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11" y="5051566"/>
            <a:ext cx="749300" cy="685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81" y="4258963"/>
            <a:ext cx="839771" cy="7366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550" y="1893006"/>
            <a:ext cx="736600" cy="7112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611" y="5939120"/>
            <a:ext cx="736600" cy="7112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64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338373" y="1019812"/>
            <a:ext cx="99649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0971AB"/>
                </a:solidFill>
              </a:rPr>
              <a:t>Built for bioinformatics best practices: data stewardship, reproducibility, reliability</a:t>
            </a:r>
            <a:endParaRPr lang="en-US" sz="2300" dirty="0">
              <a:solidFill>
                <a:srgbClr val="0971A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076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Discovery Environment Overview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061" y="4443515"/>
            <a:ext cx="4144184" cy="1743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062" y="3321221"/>
            <a:ext cx="4144184" cy="1014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061" y="1668095"/>
            <a:ext cx="4144184" cy="154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1885" y="5768344"/>
            <a:ext cx="6658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extensible platform that scales with your science</a:t>
            </a:r>
            <a:endParaRPr lang="en-US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5" y="654052"/>
            <a:ext cx="854329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5" y="1898655"/>
            <a:ext cx="6929581" cy="358618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0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338373" y="1019812"/>
            <a:ext cx="560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3A4B8"/>
                </a:solidFill>
              </a:rPr>
              <a:t>User perspectives and possible applications</a:t>
            </a:r>
            <a:endParaRPr lang="en-US" sz="1050" dirty="0">
              <a:solidFill>
                <a:srgbClr val="03A4B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076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Discovery Environment Overview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604990" y="2396692"/>
            <a:ext cx="160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Bench Scientist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45534" y="4132781"/>
            <a:ext cx="173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Bioinformatician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1022" y="2115952"/>
            <a:ext cx="8452378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Does most of his data </a:t>
            </a:r>
            <a:r>
              <a:rPr lang="en-US" sz="2400" dirty="0" smtClean="0">
                <a:solidFill>
                  <a:srgbClr val="0971AB"/>
                </a:solidFill>
              </a:rPr>
              <a:t>uploads/downloads/sharing </a:t>
            </a:r>
            <a:r>
              <a:rPr lang="en-US" sz="2400" dirty="0" smtClean="0"/>
              <a:t>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 pushes results from his lab’s workflow into a common folder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Installed an </a:t>
            </a:r>
            <a:r>
              <a:rPr lang="en-US" sz="2400" dirty="0" smtClean="0">
                <a:solidFill>
                  <a:srgbClr val="D96728"/>
                </a:solidFill>
              </a:rPr>
              <a:t>HPC application </a:t>
            </a:r>
            <a:r>
              <a:rPr lang="en-US" sz="2400" dirty="0" smtClean="0"/>
              <a:t>here so that anyone can use 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Creates custom applications with default parameters exposed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Developed a workflow to QC and Filter reads for his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971AB"/>
                </a:solidFill>
              </a:rPr>
              <a:t>Teaches about genome assembly </a:t>
            </a:r>
            <a:r>
              <a:rPr lang="en-US" sz="2400" dirty="0" smtClean="0"/>
              <a:t>with examples in the DE</a:t>
            </a: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69888" y="5224656"/>
            <a:ext cx="10522112" cy="62474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77494" y="3473766"/>
            <a:ext cx="10514506" cy="46506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52009" y="1906220"/>
            <a:ext cx="0" cy="4861216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41736" y="1900093"/>
            <a:ext cx="10550264" cy="40533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65" y="2076701"/>
            <a:ext cx="1062234" cy="1263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644" y="3747521"/>
            <a:ext cx="1125876" cy="129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512" y="5367945"/>
            <a:ext cx="1086187" cy="1291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 rot="16200000">
            <a:off x="683054" y="5826223"/>
            <a:ext cx="147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Core Facilities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17051" y="6471841"/>
            <a:ext cx="2576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Images from personas based on</a:t>
            </a:r>
            <a:r>
              <a:rPr lang="en-US" sz="400" dirty="0"/>
              <a:t>: Bioinformatics Curriculum Guidelines: Toward a Definition of Core Competencies </a:t>
            </a:r>
            <a:endParaRPr lang="en-US" sz="400" dirty="0" smtClean="0"/>
          </a:p>
          <a:p>
            <a:r>
              <a:rPr lang="en-US" sz="400" dirty="0" smtClean="0"/>
              <a:t>PLOS Biology DOI</a:t>
            </a:r>
            <a:r>
              <a:rPr lang="en-US" sz="400" dirty="0"/>
              <a:t>: 10.1371/journal.pcbi.1003496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5" y="654052"/>
            <a:ext cx="8543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" y="787544"/>
            <a:ext cx="924102" cy="924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304" y="2203674"/>
            <a:ext cx="9239250" cy="4038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001568" y="1081671"/>
            <a:ext cx="95735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Detailed instructions with videos, manuals, documentation </a:t>
            </a:r>
            <a:r>
              <a:rPr lang="en-US" sz="2800" dirty="0" smtClean="0">
                <a:solidFill>
                  <a:prstClr val="black"/>
                </a:solidFill>
              </a:rPr>
              <a:t>in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Keep asking: </a:t>
            </a:r>
            <a:r>
              <a:rPr lang="en-US" sz="2800" dirty="0" smtClean="0">
                <a:solidFill>
                  <a:srgbClr val="03A4B8"/>
                </a:solidFill>
              </a:rPr>
              <a:t>ask.iplantcollabortive.org</a:t>
            </a:r>
            <a:endParaRPr lang="en-US" sz="2800" dirty="0">
              <a:solidFill>
                <a:srgbClr val="03A4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37179" y="1893125"/>
            <a:ext cx="1131765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</a:rPr>
              <a:t>Welcome to the Discovery Environment</a:t>
            </a:r>
          </a:p>
          <a:p>
            <a:pPr algn="ctr"/>
            <a:endParaRPr lang="en-US" sz="6000" dirty="0">
              <a:solidFill>
                <a:prstClr val="black"/>
              </a:solidFill>
            </a:endParaRPr>
          </a:p>
          <a:p>
            <a:pPr algn="ctr"/>
            <a:endParaRPr lang="en-US" sz="2400" dirty="0">
              <a:solidFill>
                <a:prstClr val="black"/>
              </a:solidFill>
            </a:endParaRPr>
          </a:p>
          <a:p>
            <a:pPr algn="ctr"/>
            <a:endParaRPr lang="en-US" sz="2400" dirty="0" smtClean="0">
              <a:solidFill>
                <a:prstClr val="black"/>
              </a:solidFill>
            </a:endParaRPr>
          </a:p>
          <a:p>
            <a:pPr algn="ctr"/>
            <a:endParaRPr lang="en-US" sz="2400" dirty="0">
              <a:solidFill>
                <a:prstClr val="black"/>
              </a:solidFill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A Simple Interface to Hundreds of Bioinformatics Apps, Powerful Computing, and Data </a:t>
            </a:r>
            <a:endParaRPr lang="en-US" sz="105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36" y="2986434"/>
            <a:ext cx="1730336" cy="14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labnol.org/files/apple-mac-comput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0" y="1696357"/>
            <a:ext cx="7257742" cy="313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macclade.org/old/pictures/tree.shap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0" y="5162300"/>
            <a:ext cx="2210701" cy="13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david.bembidion.org/pictures/maccladeiconLar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19" y="5156467"/>
            <a:ext cx="16764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whoi.edu/cms/images/big_species_tree1_lowq_16657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153" y="5027130"/>
            <a:ext cx="2176445" cy="1669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38373" y="1019812"/>
            <a:ext cx="7059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971AB"/>
                </a:solidFill>
              </a:rPr>
              <a:t>A bench-biologist’s view on the evolution of computing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38373" y="474693"/>
            <a:ext cx="7076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Discovery Environment Overview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5891" y="6507054"/>
            <a:ext cx="34836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cs typeface="Calibri" pitchFamily="34" charset="0"/>
              </a:rPr>
              <a:t>Image From: http://www.wired.com/wired/archive/17.01/ff_mac_viewer.html</a:t>
            </a:r>
            <a:endParaRPr lang="en-US" sz="800" dirty="0">
              <a:cs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71076" y="5826338"/>
            <a:ext cx="2975639" cy="15929"/>
          </a:xfrm>
          <a:prstGeom prst="straightConnector1">
            <a:avLst/>
          </a:prstGeom>
          <a:ln w="76200">
            <a:solidFill>
              <a:srgbClr val="0971AB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59451" y="4804893"/>
            <a:ext cx="8675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D96728"/>
                </a:solidFill>
                <a:cs typeface="Calibri" pitchFamily="34" charset="0"/>
              </a:rPr>
              <a:t>?</a:t>
            </a:r>
            <a:endParaRPr lang="en-US" sz="3200" dirty="0">
              <a:solidFill>
                <a:srgbClr val="D96728"/>
              </a:solidFill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0362" y="2526935"/>
            <a:ext cx="3971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It can be difficult to keep up!</a:t>
            </a:r>
          </a:p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Investing in newer ‘better’ tools and resources is expensive.</a:t>
            </a:r>
            <a:endParaRPr lang="en-US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5" y="654052"/>
            <a:ext cx="8543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54" y="1641045"/>
            <a:ext cx="4162425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29" y="3193620"/>
            <a:ext cx="413385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54" y="3212409"/>
            <a:ext cx="41148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38373" y="1019812"/>
            <a:ext cx="518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971AB"/>
                </a:solidFill>
              </a:rPr>
              <a:t>The costs of keeping up with technology</a:t>
            </a:r>
            <a:endParaRPr lang="en-US" sz="1050" dirty="0">
              <a:solidFill>
                <a:srgbClr val="0971A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8373" y="474693"/>
            <a:ext cx="7076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Discovery Environment Overview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709913" y="5299033"/>
            <a:ext cx="23054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cs typeface="Calibri" pitchFamily="34" charset="0"/>
              </a:rPr>
              <a:t>Image From: http://theoatmeal.com/comics/apple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5" y="654052"/>
            <a:ext cx="8543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38373" y="1019812"/>
            <a:ext cx="741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971AB"/>
                </a:solidFill>
              </a:rPr>
              <a:t>Access your computational science through a single portal</a:t>
            </a:r>
            <a:endParaRPr lang="en-US" sz="1050" dirty="0">
              <a:solidFill>
                <a:srgbClr val="0971A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8373" y="474693"/>
            <a:ext cx="7076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Discovery Environment Overview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5" y="654052"/>
            <a:ext cx="854329" cy="731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295" y="1727698"/>
            <a:ext cx="9095874" cy="470727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7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8373" y="1019812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971AB"/>
                </a:solidFill>
              </a:rPr>
              <a:t>Benefits</a:t>
            </a:r>
            <a:endParaRPr lang="en-US" sz="1050" dirty="0">
              <a:solidFill>
                <a:srgbClr val="0971A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8373" y="474693"/>
            <a:ext cx="7076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Discovery Environment Overview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5283" y="1927146"/>
            <a:ext cx="18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Get Science Done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4970" y="3366344"/>
            <a:ext cx="159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Reproducibility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4087" y="4963247"/>
            <a:ext cx="13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Productivity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9355" y="2032395"/>
            <a:ext cx="868282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dirty="0" smtClean="0">
                <a:solidFill>
                  <a:srgbClr val="0971AB"/>
                </a:solidFill>
              </a:rPr>
              <a:t>hundreds </a:t>
            </a:r>
            <a:r>
              <a:rPr lang="en-US" sz="2400" dirty="0" smtClean="0"/>
              <a:t>of bioinformatics Apps </a:t>
            </a:r>
            <a:r>
              <a:rPr lang="en-US" sz="2400" dirty="0" smtClean="0">
                <a:solidFill>
                  <a:srgbClr val="D96728"/>
                </a:solidFill>
              </a:rPr>
              <a:t>without the command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Add your own applications – an extensible, scalable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Create and </a:t>
            </a:r>
            <a:r>
              <a:rPr lang="en-US" sz="2400" dirty="0" smtClean="0">
                <a:solidFill>
                  <a:srgbClr val="0971AB"/>
                </a:solidFill>
              </a:rPr>
              <a:t>publish Apps and workflows </a:t>
            </a:r>
            <a:r>
              <a:rPr lang="en-US" sz="2400" dirty="0" smtClean="0"/>
              <a:t>so anyone can use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Analysis history and </a:t>
            </a:r>
            <a:r>
              <a:rPr lang="en-US" sz="2400" dirty="0" smtClean="0">
                <a:solidFill>
                  <a:srgbClr val="D96728"/>
                </a:solidFill>
              </a:rPr>
              <a:t>provenance</a:t>
            </a:r>
            <a:r>
              <a:rPr lang="en-US" sz="2400" dirty="0" smtClean="0"/>
              <a:t> – “avoid forensic bioinformatics”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971AB"/>
                </a:solidFill>
              </a:rPr>
              <a:t>High-performance computing</a:t>
            </a:r>
            <a:r>
              <a:rPr lang="en-US" sz="2400" dirty="0" smtClean="0">
                <a:solidFill>
                  <a:srgbClr val="03A4B8"/>
                </a:solidFill>
              </a:rPr>
              <a:t> </a:t>
            </a:r>
            <a:r>
              <a:rPr lang="en-US" sz="2400" dirty="0" smtClean="0"/>
              <a:t>– not dependent on your hardware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Manage a secure data repository and </a:t>
            </a:r>
            <a:r>
              <a:rPr lang="en-US" sz="2400" dirty="0" smtClean="0">
                <a:solidFill>
                  <a:srgbClr val="D96728"/>
                </a:solidFill>
              </a:rPr>
              <a:t>share data easily</a:t>
            </a:r>
            <a:endParaRPr lang="en-US" sz="2400" dirty="0">
              <a:solidFill>
                <a:srgbClr val="D96728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55565" y="4900773"/>
            <a:ext cx="11336435" cy="62474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5565" y="3319469"/>
            <a:ext cx="11336435" cy="46875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50629" y="1906220"/>
            <a:ext cx="0" cy="4861216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40355" y="1900093"/>
            <a:ext cx="11351645" cy="6127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5" y="654052"/>
            <a:ext cx="854329" cy="7315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37" y="2298375"/>
            <a:ext cx="776711" cy="8909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49" y="3730601"/>
            <a:ext cx="1006485" cy="10372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34" y="5448108"/>
            <a:ext cx="1038371" cy="10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61253" y="3409642"/>
            <a:ext cx="49509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Upload / Download files and folders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Share files via URL (Public Links)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Share files/folders with other users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1803" y="2474507"/>
            <a:ext cx="1183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Data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5400000">
            <a:off x="3751372" y="4092571"/>
            <a:ext cx="4185704" cy="45719"/>
          </a:xfrm>
          <a:prstGeom prst="rect">
            <a:avLst/>
          </a:prstGeom>
          <a:solidFill>
            <a:srgbClr val="097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8373" y="1019812"/>
            <a:ext cx="1822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971AB"/>
                </a:solidFill>
              </a:rPr>
              <a:t>Manage data</a:t>
            </a:r>
            <a:endParaRPr lang="en-US" sz="1050" dirty="0">
              <a:solidFill>
                <a:srgbClr val="0971AB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8373" y="474693"/>
            <a:ext cx="7076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Discovery Environment Overview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5" y="654052"/>
            <a:ext cx="854329" cy="731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409" y="2474507"/>
            <a:ext cx="4708870" cy="243692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ight Arrow 16"/>
          <p:cNvSpPr/>
          <p:nvPr/>
        </p:nvSpPr>
        <p:spPr>
          <a:xfrm>
            <a:off x="5963189" y="2523650"/>
            <a:ext cx="974311" cy="629268"/>
          </a:xfrm>
          <a:prstGeom prst="rightArrow">
            <a:avLst/>
          </a:prstGeom>
          <a:noFill/>
          <a:ln w="38100">
            <a:solidFill>
              <a:srgbClr val="D96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098" y="2471193"/>
            <a:ext cx="736600" cy="7112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10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rot="5400000">
            <a:off x="3751372" y="4092571"/>
            <a:ext cx="4185704" cy="45719"/>
          </a:xfrm>
          <a:prstGeom prst="rect">
            <a:avLst/>
          </a:prstGeom>
          <a:solidFill>
            <a:srgbClr val="097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1803" y="2474507"/>
            <a:ext cx="1250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Apps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320" y="3445446"/>
            <a:ext cx="50683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Run hundreds of bioinformatics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Build automated workflows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Modify Apps or integrate new ones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38373" y="1019812"/>
            <a:ext cx="527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971AB"/>
                </a:solidFill>
              </a:rPr>
              <a:t>Analyze data and customize Applications</a:t>
            </a:r>
            <a:endParaRPr lang="en-US" sz="1050" dirty="0">
              <a:solidFill>
                <a:srgbClr val="0971A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076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Discovery Environment Overview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5" y="654052"/>
            <a:ext cx="854329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409" y="2474507"/>
            <a:ext cx="4708870" cy="243692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ight Arrow 25"/>
          <p:cNvSpPr/>
          <p:nvPr/>
        </p:nvSpPr>
        <p:spPr>
          <a:xfrm>
            <a:off x="5963189" y="2867759"/>
            <a:ext cx="974311" cy="629268"/>
          </a:xfrm>
          <a:prstGeom prst="rightArrow">
            <a:avLst/>
          </a:prstGeom>
          <a:noFill/>
          <a:ln w="38100">
            <a:solidFill>
              <a:srgbClr val="D96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398" y="2505853"/>
            <a:ext cx="749300" cy="7366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85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rot="5400000">
            <a:off x="3751372" y="4092571"/>
            <a:ext cx="4185704" cy="45719"/>
          </a:xfrm>
          <a:prstGeom prst="rect">
            <a:avLst/>
          </a:prstGeom>
          <a:solidFill>
            <a:srgbClr val="097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1803" y="2474507"/>
            <a:ext cx="206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Analyses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1253" y="3332642"/>
            <a:ext cx="47793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Monitor job status and find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Cancel jobs or re-launch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Detailed job history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38373" y="1019812"/>
            <a:ext cx="853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971AB"/>
                </a:solidFill>
              </a:rPr>
              <a:t>View history, find results, reproduce analyses, optimize parameters</a:t>
            </a:r>
            <a:endParaRPr lang="en-US" sz="1050" dirty="0">
              <a:solidFill>
                <a:srgbClr val="0971A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7076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Discovery Environment Overview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5" y="654052"/>
            <a:ext cx="854329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409" y="2474507"/>
            <a:ext cx="4708870" cy="243692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ight Arrow 25"/>
          <p:cNvSpPr/>
          <p:nvPr/>
        </p:nvSpPr>
        <p:spPr>
          <a:xfrm>
            <a:off x="5963189" y="3182393"/>
            <a:ext cx="974311" cy="629268"/>
          </a:xfrm>
          <a:prstGeom prst="rightArrow">
            <a:avLst/>
          </a:prstGeom>
          <a:noFill/>
          <a:ln w="38100">
            <a:solidFill>
              <a:srgbClr val="D96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398" y="2485550"/>
            <a:ext cx="749300" cy="6858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33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874b6422e71294979d2e4ecdfa995844aca235a"/>
</p:tagLst>
</file>

<file path=ppt/theme/theme1.xml><?xml version="1.0" encoding="utf-8"?>
<a:theme xmlns:a="http://schemas.openxmlformats.org/drawingml/2006/main" name="Generic New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Verse PPT Theme-template" id="{F542F1E0-408B-4E0D-B65A-071A189FF1E9}" vid="{AC48C072-E801-4DE1-8C9B-ED2920775E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CyVerse PPT Theme-template</Template>
  <TotalTime>215</TotalTime>
  <Words>459</Words>
  <Application>Microsoft Macintosh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Generic New Slide</vt:lpstr>
      <vt:lpstr>CyVerse Discovery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Jason Williams</cp:lastModifiedBy>
  <cp:revision>29</cp:revision>
  <dcterms:created xsi:type="dcterms:W3CDTF">2016-02-11T16:59:42Z</dcterms:created>
  <dcterms:modified xsi:type="dcterms:W3CDTF">2016-05-29T20:11:18Z</dcterms:modified>
</cp:coreProperties>
</file>