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11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71AB"/>
    <a:srgbClr val="0098AC"/>
    <a:srgbClr val="F19E1F"/>
    <a:srgbClr val="98B099"/>
    <a:srgbClr val="142248"/>
    <a:srgbClr val="A5A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0" autoAdjust="0"/>
    <p:restoredTop sz="91434"/>
  </p:normalViewPr>
  <p:slideViewPr>
    <p:cSldViewPr snapToGrid="0">
      <p:cViewPr>
        <p:scale>
          <a:sx n="78" d="100"/>
          <a:sy n="78" d="100"/>
        </p:scale>
        <p:origin x="560" y="28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tags" Target="tags/tag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9874C-2B12-264E-A772-EF8E0F81D7A8}" type="datetimeFigureOut">
              <a:rPr lang="en-US" smtClean="0"/>
              <a:t>2/3/16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C6441-9D56-DF40-9AFB-2BF6C573A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8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gif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gi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5971" y="2630753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81032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19E1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884551" y="5919087"/>
            <a:ext cx="1531292" cy="73152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67149" y="5908723"/>
            <a:ext cx="674232" cy="73152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84453" y="5908723"/>
            <a:ext cx="957026" cy="731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158915" y="5908723"/>
            <a:ext cx="1304012" cy="733507"/>
          </a:xfrm>
          <a:prstGeom prst="rect">
            <a:avLst/>
          </a:prstGeom>
        </p:spPr>
      </p:pic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5945999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5" y="833323"/>
            <a:ext cx="5056094" cy="1137391"/>
          </a:xfrm>
          <a:prstGeom prst="rect">
            <a:avLst/>
          </a:prstGeom>
        </p:spPr>
      </p:pic>
      <p:sp>
        <p:nvSpPr>
          <p:cNvPr id="27" name="Subtitle 2"/>
          <p:cNvSpPr txBox="1">
            <a:spLocks/>
          </p:cNvSpPr>
          <p:nvPr userDrawn="1"/>
        </p:nvSpPr>
        <p:spPr>
          <a:xfrm>
            <a:off x="-387547" y="1184159"/>
            <a:ext cx="9144000" cy="144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rgbClr val="142248"/>
              </a:solidFill>
            </a:endParaRPr>
          </a:p>
        </p:txBody>
      </p:sp>
      <p:sp>
        <p:nvSpPr>
          <p:cNvPr id="30" name="Subtitle 2"/>
          <p:cNvSpPr txBox="1">
            <a:spLocks/>
          </p:cNvSpPr>
          <p:nvPr userDrawn="1"/>
        </p:nvSpPr>
        <p:spPr>
          <a:xfrm>
            <a:off x="1609344" y="2007818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2000" dirty="0">
              <a:solidFill>
                <a:srgbClr val="0971AB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1" y="4446588"/>
            <a:ext cx="9144000" cy="1216025"/>
          </a:xfrm>
        </p:spPr>
        <p:txBody>
          <a:bodyPr/>
          <a:lstStyle>
            <a:lvl1pPr marL="0" indent="0">
              <a:buNone/>
              <a:defRPr sz="2800"/>
            </a:lvl1pPr>
          </a:lstStyle>
          <a:p>
            <a:pPr algn="ctr"/>
            <a:r>
              <a:rPr lang="en-US" dirty="0" err="1" smtClean="0">
                <a:solidFill>
                  <a:srgbClr val="142248"/>
                </a:solidFill>
              </a:rPr>
              <a:t>Presenter_Name</a:t>
            </a:r>
            <a:r>
              <a:rPr lang="en-US" dirty="0" smtClean="0">
                <a:solidFill>
                  <a:srgbClr val="142248"/>
                </a:solidFill>
              </a:rPr>
              <a:t>,</a:t>
            </a:r>
            <a:r>
              <a:rPr lang="en-US" baseline="0" dirty="0" smtClean="0">
                <a:solidFill>
                  <a:srgbClr val="142248"/>
                </a:solidFill>
              </a:rPr>
              <a:t> Title (</a:t>
            </a:r>
            <a:r>
              <a:rPr lang="en-US" baseline="0" dirty="0" err="1" smtClean="0">
                <a:solidFill>
                  <a:srgbClr val="142248"/>
                </a:solidFill>
              </a:rPr>
              <a:t>Sci</a:t>
            </a:r>
            <a:r>
              <a:rPr lang="en-US" baseline="0" dirty="0" smtClean="0">
                <a:solidFill>
                  <a:srgbClr val="142248"/>
                </a:solidFill>
              </a:rPr>
              <a:t> analysis, Co-PI, etc.)</a:t>
            </a:r>
          </a:p>
          <a:p>
            <a:pPr algn="ctr"/>
            <a:r>
              <a:rPr lang="en-US" sz="1800" baseline="0" dirty="0" smtClean="0">
                <a:solidFill>
                  <a:srgbClr val="142248"/>
                </a:solidFill>
              </a:rPr>
              <a:t>Presenter Institution</a:t>
            </a:r>
          </a:p>
          <a:p>
            <a:pPr algn="ctr"/>
            <a:r>
              <a:rPr lang="en-US" sz="1800" baseline="0" dirty="0" smtClean="0">
                <a:solidFill>
                  <a:srgbClr val="142248"/>
                </a:solidFill>
              </a:rPr>
              <a:t>Email address (no hyperlink) [      Twitter or social media handle]</a:t>
            </a:r>
            <a:endParaRPr lang="en-US" sz="1800" dirty="0" smtClean="0">
              <a:solidFill>
                <a:srgbClr val="142248"/>
              </a:solidFill>
            </a:endParaRP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54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Title Slide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3200">
                <a:solidFill>
                  <a:srgbClr val="F19E1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738" y="5821128"/>
            <a:ext cx="1584738" cy="7570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69511" y="5748683"/>
            <a:ext cx="831308" cy="90194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18506" y="5717894"/>
            <a:ext cx="1260545" cy="9635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399164" y="5832901"/>
            <a:ext cx="1304012" cy="733507"/>
          </a:xfrm>
          <a:prstGeom prst="rect">
            <a:avLst/>
          </a:prstGeom>
        </p:spPr>
      </p:pic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8" y="5945999"/>
            <a:ext cx="727140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Subtitle 2"/>
          <p:cNvSpPr txBox="1">
            <a:spLocks/>
          </p:cNvSpPr>
          <p:nvPr userDrawn="1"/>
        </p:nvSpPr>
        <p:spPr>
          <a:xfrm>
            <a:off x="1524000" y="4271300"/>
            <a:ext cx="9144000" cy="1446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rgbClr val="142248"/>
                </a:solidFill>
              </a:rPr>
              <a:t>Presenter_Name</a:t>
            </a:r>
            <a:r>
              <a:rPr lang="en-US" dirty="0" smtClean="0">
                <a:solidFill>
                  <a:srgbClr val="142248"/>
                </a:solidFill>
              </a:rPr>
              <a:t>,</a:t>
            </a:r>
            <a:r>
              <a:rPr lang="en-US" baseline="0" dirty="0" smtClean="0">
                <a:solidFill>
                  <a:srgbClr val="142248"/>
                </a:solidFill>
              </a:rPr>
              <a:t> Title (</a:t>
            </a:r>
            <a:r>
              <a:rPr lang="en-US" baseline="0" dirty="0" err="1" smtClean="0">
                <a:solidFill>
                  <a:srgbClr val="142248"/>
                </a:solidFill>
              </a:rPr>
              <a:t>Sci</a:t>
            </a:r>
            <a:r>
              <a:rPr lang="en-US" baseline="0" dirty="0" smtClean="0">
                <a:solidFill>
                  <a:srgbClr val="142248"/>
                </a:solidFill>
              </a:rPr>
              <a:t>-analyst, Co-PI, etc.)</a:t>
            </a:r>
          </a:p>
          <a:p>
            <a:r>
              <a:rPr lang="en-US" sz="2000" baseline="0" dirty="0" smtClean="0">
                <a:solidFill>
                  <a:srgbClr val="142248"/>
                </a:solidFill>
              </a:rPr>
              <a:t>Presenter Institution</a:t>
            </a:r>
          </a:p>
          <a:p>
            <a:r>
              <a:rPr lang="en-US" sz="2000" baseline="0" dirty="0" smtClean="0">
                <a:solidFill>
                  <a:srgbClr val="142248"/>
                </a:solidFill>
              </a:rPr>
              <a:t>Email address (no hyperlink) [      Twitter or social media handle]</a:t>
            </a:r>
            <a:endParaRPr lang="en-US" sz="2000" dirty="0">
              <a:solidFill>
                <a:srgbClr val="142248"/>
              </a:solidFill>
            </a:endParaRPr>
          </a:p>
        </p:txBody>
      </p:sp>
      <p:pic>
        <p:nvPicPr>
          <p:cNvPr id="1028" name="Picture 4" descr="https://g.twimg.com/Twitter_logo_blue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080" y="5204013"/>
            <a:ext cx="278264" cy="22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51" y="2071353"/>
            <a:ext cx="1459992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74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 baseline="0"/>
            </a:lvl1pPr>
          </a:lstStyle>
          <a:p>
            <a:r>
              <a:rPr lang="en-US" dirty="0" smtClean="0"/>
              <a:t>Product Slide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216438" y="1860719"/>
            <a:ext cx="11788275" cy="4206594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98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l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89821" y="551051"/>
            <a:ext cx="10814892" cy="629642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dirty="0" smtClean="0"/>
              <a:t>Icon Slide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765" y="5631663"/>
            <a:ext cx="854329" cy="731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9800" y="5631663"/>
            <a:ext cx="981864" cy="7315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685" y="5566796"/>
            <a:ext cx="1107241" cy="7315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645" y="5560026"/>
            <a:ext cx="1260282" cy="7315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684" y="5560026"/>
            <a:ext cx="714221" cy="731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096" y="5560026"/>
            <a:ext cx="517523" cy="7315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438" y="606136"/>
            <a:ext cx="854329" cy="731520"/>
          </a:xfrm>
          <a:prstGeom prst="rect">
            <a:avLst/>
          </a:prstGeom>
        </p:spPr>
      </p:pic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1189038" y="1258888"/>
            <a:ext cx="3351212" cy="376237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1189038" y="1817688"/>
            <a:ext cx="8177212" cy="3195637"/>
          </a:xfrm>
        </p:spPr>
        <p:txBody>
          <a:bodyPr/>
          <a:lstStyle>
            <a:lvl2pPr marL="457200" indent="0">
              <a:buNone/>
              <a:defRPr baseline="0"/>
            </a:lvl2pPr>
          </a:lstStyle>
          <a:p>
            <a:pPr lvl="1"/>
            <a:r>
              <a:rPr lang="en-US" dirty="0" smtClean="0"/>
              <a:t>Text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2794" y="2459167"/>
            <a:ext cx="621846" cy="7132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94" y="3415506"/>
            <a:ext cx="798645" cy="8230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35" y="4476156"/>
            <a:ext cx="944962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232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knowledg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nsf.gov/images/logos/nsf1.g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006" y="5381709"/>
            <a:ext cx="1037008" cy="104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65" y="532112"/>
            <a:ext cx="5056094" cy="1137391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1609344" y="1706981"/>
            <a:ext cx="9144000" cy="512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971AB"/>
                </a:solidFill>
              </a:rPr>
              <a:t>Transforming Science Through Data-driven Discovery</a:t>
            </a:r>
            <a:endParaRPr lang="en-US" sz="2000" dirty="0">
              <a:solidFill>
                <a:srgbClr val="0971AB"/>
              </a:solidFill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2520599" y="2957231"/>
            <a:ext cx="7321490" cy="1500822"/>
            <a:chOff x="698499" y="2206563"/>
            <a:chExt cx="7321490" cy="1500822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5657584" y="2320863"/>
              <a:ext cx="2362405" cy="11285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98499" y="2206563"/>
              <a:ext cx="1383287" cy="1500822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3185203" y="2320863"/>
              <a:ext cx="1613773" cy="1233516"/>
            </a:xfrm>
            <a:prstGeom prst="rect">
              <a:avLst/>
            </a:prstGeom>
          </p:spPr>
        </p:pic>
      </p:grpSp>
      <p:sp>
        <p:nvSpPr>
          <p:cNvPr id="15" name="TextBox 16"/>
          <p:cNvSpPr txBox="1"/>
          <p:nvPr userDrawn="1"/>
        </p:nvSpPr>
        <p:spPr>
          <a:xfrm>
            <a:off x="2375763" y="4458379"/>
            <a:ext cx="16729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Parker Antin 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Nirav Merchant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Eric Lyons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6" name="TextBox 17"/>
          <p:cNvSpPr txBox="1"/>
          <p:nvPr userDrawn="1"/>
        </p:nvSpPr>
        <p:spPr>
          <a:xfrm>
            <a:off x="5159061" y="4458053"/>
            <a:ext cx="1425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>
                <a:solidFill>
                  <a:srgbClr val="174471"/>
                </a:solidFill>
              </a:rPr>
              <a:t>Matt Vaughn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17" name="TextBox 18"/>
          <p:cNvSpPr txBox="1"/>
          <p:nvPr userDrawn="1"/>
        </p:nvSpPr>
        <p:spPr>
          <a:xfrm>
            <a:off x="7694857" y="4458379"/>
            <a:ext cx="2362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Doreen Ware</a:t>
            </a:r>
          </a:p>
          <a:p>
            <a:pPr algn="ctr"/>
            <a:r>
              <a:rPr lang="en-US" sz="1800" b="1" dirty="0" smtClean="0">
                <a:solidFill>
                  <a:srgbClr val="174471"/>
                </a:solidFill>
              </a:rPr>
              <a:t>Dave Micklos</a:t>
            </a:r>
            <a:endParaRPr lang="en-US" sz="1800" b="1" dirty="0">
              <a:solidFill>
                <a:srgbClr val="174471"/>
              </a:solidFill>
            </a:endParaRP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02982" y="2174614"/>
            <a:ext cx="9144000" cy="512762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rgbClr val="142248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CyVerse Executive Team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013014" y="5711397"/>
            <a:ext cx="89874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CyVerse</a:t>
            </a:r>
            <a:r>
              <a:rPr lang="en-US" sz="1600" baseline="0" dirty="0" smtClean="0"/>
              <a:t> is </a:t>
            </a:r>
            <a:r>
              <a:rPr lang="en-US" sz="1600" dirty="0" smtClean="0"/>
              <a:t>supported by the National Science Foundation under Grant No. DBI-0735191 and DBI-1265383.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53285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Generic Slide 1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2220581"/>
            <a:ext cx="10515600" cy="2698984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dirty="0" smtClean="0"/>
              <a:t>Heading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4"/>
            <a:endParaRPr lang="en-US" dirty="0" smtClean="0"/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F035D4-9351-4BEC-9BB9-B0B752F01DD9}" type="datetimeFigureOut">
              <a:rPr lang="en-US" smtClean="0"/>
              <a:t>2/3/16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BAC520-1580-44AC-A816-4EE9DB4A7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5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9DB8150-EC7D-6643-BAC3-177383BC4888}" type="datetimeFigureOut">
              <a:rPr lang="en-US" smtClean="0"/>
              <a:t>2/3/16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C69B8F00-FC78-024D-A1C2-5728740D83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54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20581"/>
            <a:ext cx="10515600" cy="2698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349624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409155"/>
            <a:ext cx="12192000" cy="60325"/>
          </a:xfrm>
          <a:prstGeom prst="rect">
            <a:avLst/>
          </a:prstGeom>
          <a:solidFill>
            <a:srgbClr val="0971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794638"/>
            <a:ext cx="12192000" cy="63361"/>
          </a:xfrm>
          <a:prstGeom prst="rect">
            <a:avLst/>
          </a:prstGeom>
          <a:solidFill>
            <a:srgbClr val="142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6704383"/>
            <a:ext cx="12192000" cy="63361"/>
          </a:xfrm>
          <a:prstGeom prst="rect">
            <a:avLst/>
          </a:prstGeom>
          <a:solidFill>
            <a:srgbClr val="A5A4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130" y="6114088"/>
            <a:ext cx="614082" cy="523059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 userDrawn="1"/>
        </p:nvSpPr>
        <p:spPr>
          <a:xfrm>
            <a:off x="0" y="516112"/>
            <a:ext cx="12192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2548" y="496374"/>
            <a:ext cx="12179452" cy="588877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/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4252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5" r:id="rId3"/>
    <p:sldLayoutId id="2147483662" r:id="rId4"/>
    <p:sldLayoutId id="2147483676" r:id="rId5"/>
    <p:sldLayoutId id="2147483661" r:id="rId6"/>
    <p:sldLayoutId id="2147483677" r:id="rId7"/>
    <p:sldLayoutId id="2147483678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142248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971AB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3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emf"/><Relationship Id="rId3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704371"/>
            <a:ext cx="9144000" cy="1056061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42248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/>
              <a:t>CyVerse Workshop </a:t>
            </a:r>
            <a:endParaRPr lang="en-US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537047" y="4059238"/>
            <a:ext cx="9144000" cy="512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F19E1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/>
              <a:t>Genome Annotation w/ MAKER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051" y="2071353"/>
            <a:ext cx="1459992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28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38373" y="474693"/>
            <a:ext cx="45085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MAKER-P at iPlant</a:t>
            </a:r>
            <a:endParaRPr lang="en-US" sz="4000" dirty="0"/>
          </a:p>
        </p:txBody>
      </p:sp>
      <p:sp>
        <p:nvSpPr>
          <p:cNvPr id="16" name="Content Placeholder 12"/>
          <p:cNvSpPr txBox="1">
            <a:spLocks/>
          </p:cNvSpPr>
          <p:nvPr/>
        </p:nvSpPr>
        <p:spPr>
          <a:xfrm>
            <a:off x="397819" y="4551698"/>
            <a:ext cx="8225358" cy="2250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000" dirty="0" smtClean="0"/>
              <a:t>W559 - Annotation of the </a:t>
            </a:r>
            <a:r>
              <a:rPr lang="en-US" sz="2000" dirty="0" err="1" smtClean="0"/>
              <a:t>Lobolly</a:t>
            </a:r>
            <a:r>
              <a:rPr lang="en-US" sz="2000" dirty="0" smtClean="0"/>
              <a:t> Pine </a:t>
            </a:r>
            <a:r>
              <a:rPr lang="en-US" sz="2000" dirty="0" err="1" smtClean="0"/>
              <a:t>Megagenome</a:t>
            </a:r>
            <a:r>
              <a:rPr lang="en-US" sz="2000" dirty="0" smtClean="0"/>
              <a:t>—Jill </a:t>
            </a:r>
            <a:r>
              <a:rPr lang="en-US" sz="2000" dirty="0" err="1" smtClean="0"/>
              <a:t>Wegrzyn</a:t>
            </a:r>
            <a:endParaRPr lang="en-US" sz="2000" dirty="0" smtClean="0"/>
          </a:p>
          <a:p>
            <a:pPr lvl="1" algn="l"/>
            <a:r>
              <a:rPr lang="en-US" sz="1500" dirty="0" smtClean="0"/>
              <a:t>20.15 Gb assembly—split into 40 jobs—216 CPU/job (8640 CPU total)—17 hours</a:t>
            </a:r>
          </a:p>
          <a:p>
            <a:pPr algn="l"/>
            <a:r>
              <a:rPr lang="en-US" sz="2000" dirty="0" smtClean="0"/>
              <a:t>P157 - Disease Resistance Gene Analysis on Chromosome 11 Across Ten </a:t>
            </a:r>
            <a:r>
              <a:rPr lang="en-US" sz="2000" dirty="0" err="1" smtClean="0"/>
              <a:t>Oryza</a:t>
            </a:r>
            <a:r>
              <a:rPr lang="en-US" sz="2000" dirty="0" smtClean="0"/>
              <a:t> Species</a:t>
            </a:r>
          </a:p>
          <a:p>
            <a:pPr lvl="1" algn="l"/>
            <a:r>
              <a:rPr lang="en-US" sz="1500" dirty="0" smtClean="0"/>
              <a:t>10 rice species (each w/12 chromosome </a:t>
            </a:r>
            <a:r>
              <a:rPr lang="en-US" sz="1500" dirty="0" err="1" smtClean="0"/>
              <a:t>pseudomolecules</a:t>
            </a:r>
            <a:r>
              <a:rPr lang="en-US" sz="1500" dirty="0" smtClean="0"/>
              <a:t>)</a:t>
            </a:r>
          </a:p>
          <a:p>
            <a:pPr lvl="1" algn="l"/>
            <a:r>
              <a:rPr lang="en-US" sz="1500" dirty="0" smtClean="0"/>
              <a:t>96 CPU per chromosome (1152 CPU total)  ~ 2hr per genome</a:t>
            </a:r>
            <a:endParaRPr lang="en-US" sz="150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797" y="1578896"/>
            <a:ext cx="3286858" cy="237612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1983" y="2053425"/>
            <a:ext cx="4038855" cy="411171"/>
          </a:xfrm>
          <a:prstGeom prst="rect">
            <a:avLst/>
          </a:prstGeom>
          <a:noFill/>
        </p:spPr>
        <p:txBody>
          <a:bodyPr wrap="square" lIns="64062" tIns="32023" rIns="64062" bIns="32023" rtlCol="0">
            <a:spAutoFit/>
          </a:bodyPr>
          <a:lstStyle/>
          <a:p>
            <a:r>
              <a:rPr lang="en-US" sz="2200" dirty="0">
                <a:latin typeface="Gill Sans"/>
                <a:cs typeface="Gill Sans"/>
              </a:rPr>
              <a:t>22,656 CPU cores on1,888 nodes 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734021" y="2536542"/>
          <a:ext cx="5044615" cy="1107281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894573"/>
                <a:gridCol w="1202633"/>
                <a:gridCol w="649209"/>
                <a:gridCol w="681137"/>
                <a:gridCol w="617063"/>
              </a:tblGrid>
              <a:tr h="4375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Genome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Assembly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Size (Mb)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CPU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Run Time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ctr"/>
                </a:tc>
              </a:tr>
              <a:tr h="22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Arabidopsis thaliana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TAIR10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600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2:44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</a:tr>
              <a:tr h="22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Arabidopsis thaliana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TAIR10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120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1500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1:27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</a:tr>
              <a:tr h="223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effectLst/>
                        </a:rPr>
                        <a:t>Zea</a:t>
                      </a:r>
                      <a:r>
                        <a:rPr lang="en-US" sz="1400" u="none" strike="noStrike" dirty="0">
                          <a:effectLst/>
                        </a:rPr>
                        <a:t> mays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RefGen_v2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effectLst/>
                        </a:rPr>
                        <a:t>2067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2172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2:53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930" marR="8930" marT="8930" marB="0" anchor="b"/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680514" y="1607346"/>
            <a:ext cx="6726241" cy="454451"/>
          </a:xfrm>
          <a:prstGeom prst="rect">
            <a:avLst/>
          </a:prstGeom>
          <a:noFill/>
        </p:spPr>
        <p:txBody>
          <a:bodyPr wrap="square" lIns="64062" tIns="32023" rIns="64062" bIns="32023" rtlCol="0">
            <a:spAutoFit/>
          </a:bodyPr>
          <a:lstStyle/>
          <a:p>
            <a:pPr algn="l"/>
            <a:r>
              <a:rPr lang="en-US" sz="2500" dirty="0"/>
              <a:t>TACC Lonestar Supercomputer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3417" y="3633787"/>
            <a:ext cx="5656529" cy="464781"/>
          </a:xfrm>
          <a:prstGeom prst="rect">
            <a:avLst/>
          </a:prstGeom>
          <a:noFill/>
        </p:spPr>
        <p:txBody>
          <a:bodyPr wrap="none" lIns="64062" tIns="32023" rIns="64062" bIns="32023" rtlCol="0">
            <a:spAutoFit/>
          </a:bodyPr>
          <a:lstStyle/>
          <a:p>
            <a:r>
              <a:rPr lang="en-US" sz="1300" dirty="0"/>
              <a:t>Campbell et al. Plant Physiology. December 4, 2013,  DOI:10.1104/pp.113.230144 </a:t>
            </a:r>
          </a:p>
          <a:p>
            <a:endParaRPr lang="en-US" sz="1300" dirty="0"/>
          </a:p>
        </p:txBody>
      </p:sp>
      <p:sp>
        <p:nvSpPr>
          <p:cNvPr id="25" name="TextBox 24"/>
          <p:cNvSpPr txBox="1"/>
          <p:nvPr/>
        </p:nvSpPr>
        <p:spPr>
          <a:xfrm>
            <a:off x="460254" y="4125517"/>
            <a:ext cx="1523692" cy="454451"/>
          </a:xfrm>
          <a:prstGeom prst="rect">
            <a:avLst/>
          </a:prstGeom>
          <a:noFill/>
        </p:spPr>
        <p:txBody>
          <a:bodyPr wrap="none" lIns="64062" tIns="32023" rIns="64062" bIns="32023" rtlCol="0">
            <a:spAutoFit/>
          </a:bodyPr>
          <a:lstStyle/>
          <a:p>
            <a:r>
              <a:rPr lang="en-US" sz="2500" dirty="0"/>
              <a:t>PAG 2014: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29191" y="4124103"/>
            <a:ext cx="3114543" cy="117929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644191" y="5352919"/>
            <a:ext cx="210105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Effra" panose="02000506080000020004" pitchFamily="2" charset="0"/>
              </a:rPr>
              <a:t>Agave API</a:t>
            </a:r>
            <a:endParaRPr lang="en-US" sz="1200" dirty="0">
              <a:latin typeface="Effra" panose="02000506080000020004" pitchFamily="2" charset="0"/>
            </a:endParaRPr>
          </a:p>
        </p:txBody>
      </p:sp>
      <p:pic>
        <p:nvPicPr>
          <p:cNvPr id="27" name="Picture 26" descr="app_icon_Agav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3496" y="5320715"/>
            <a:ext cx="843487" cy="5615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" y="611938"/>
            <a:ext cx="809136" cy="9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81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202" y="787544"/>
            <a:ext cx="924102" cy="92410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01568" y="1081671"/>
            <a:ext cx="86787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Keep asking: </a:t>
            </a:r>
            <a:r>
              <a:rPr lang="en-US" sz="4000" dirty="0" smtClean="0">
                <a:solidFill>
                  <a:srgbClr val="03A4B8"/>
                </a:solidFill>
              </a:rPr>
              <a:t>ask.iplantcollabortive.org</a:t>
            </a:r>
            <a:endParaRPr lang="en-US" sz="4000" dirty="0">
              <a:solidFill>
                <a:srgbClr val="03A4B8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304" y="2293749"/>
            <a:ext cx="9239250" cy="40386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866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38373" y="474693"/>
            <a:ext cx="101967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Available on Atmosphere and DE (</a:t>
            </a:r>
            <a:r>
              <a:rPr lang="en-US" sz="4000" dirty="0" err="1" smtClean="0">
                <a:solidFill>
                  <a:prstClr val="black"/>
                </a:solidFill>
                <a:latin typeface="Effra" panose="02000506080000020004" pitchFamily="2" charset="0"/>
              </a:rPr>
              <a:t>Lonestar</a:t>
            </a:r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)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829" y="1666623"/>
            <a:ext cx="3111500" cy="4495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7193" y="1641934"/>
            <a:ext cx="7514567" cy="45017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7" name="Straight Connector 6"/>
          <p:cNvCxnSpPr/>
          <p:nvPr/>
        </p:nvCxnSpPr>
        <p:spPr>
          <a:xfrm flipH="1">
            <a:off x="3922359" y="1624632"/>
            <a:ext cx="18678" cy="4612460"/>
          </a:xfrm>
          <a:prstGeom prst="line">
            <a:avLst/>
          </a:prstGeom>
          <a:ln w="57150" cmpd="sng">
            <a:solidFill>
              <a:srgbClr val="D96728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" y="611938"/>
            <a:ext cx="809136" cy="9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38373" y="1019812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Quick Review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373" y="474693"/>
            <a:ext cx="54031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What Are Annotations?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411287" y="1719538"/>
            <a:ext cx="9674780" cy="5217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Annotations are descriptions of features of the genome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Structural: exons, introns, UTRs, splice forms etc.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Coding &amp; non-coding genes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Expression, repeats, transposons</a:t>
            </a:r>
            <a:endParaRPr lang="en-US" sz="2800" dirty="0" smtClean="0">
              <a:latin typeface="Arial" charset="0"/>
              <a:ea typeface="ＭＳ Ｐゴシック" charset="0"/>
            </a:endParaRPr>
          </a:p>
          <a:p>
            <a:pPr algn="l"/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Annotations should include evidence trail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Assists in quality control of genome annotations</a:t>
            </a:r>
            <a:endParaRPr lang="en-US" sz="2400" dirty="0" smtClean="0">
              <a:latin typeface="Arial" charset="0"/>
              <a:ea typeface="ＭＳ Ｐゴシック" charset="0"/>
            </a:endParaRPr>
          </a:p>
          <a:p>
            <a:pPr algn="l"/>
            <a:endParaRPr lang="en-US" sz="2800" dirty="0" smtClean="0">
              <a:latin typeface="Arial" charset="0"/>
              <a:ea typeface="ＭＳ Ｐゴシック" charset="0"/>
              <a:cs typeface="ＭＳ Ｐゴシック" charset="0"/>
            </a:endParaRPr>
          </a:p>
          <a:p>
            <a:pPr algn="l"/>
            <a:r>
              <a:rPr lang="en-US" sz="2800" dirty="0" smtClean="0">
                <a:latin typeface="Arial" charset="0"/>
                <a:ea typeface="ＭＳ Ｐゴシック" charset="0"/>
                <a:cs typeface="ＭＳ Ｐゴシック" charset="0"/>
              </a:rPr>
              <a:t>Examples of evidence supporting a structural annotation: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i="1" dirty="0" err="1" smtClean="0">
                <a:latin typeface="Arial" charset="0"/>
                <a:ea typeface="ＭＳ Ｐゴシック" charset="0"/>
              </a:rPr>
              <a:t>Ab</a:t>
            </a:r>
            <a:r>
              <a:rPr lang="en-US" i="1" dirty="0" smtClean="0">
                <a:latin typeface="Arial" charset="0"/>
                <a:ea typeface="ＭＳ Ｐゴシック" charset="0"/>
              </a:rPr>
              <a:t> initio</a:t>
            </a:r>
            <a:r>
              <a:rPr lang="en-US" dirty="0" smtClean="0">
                <a:latin typeface="Arial" charset="0"/>
                <a:ea typeface="ＭＳ Ｐゴシック" charset="0"/>
              </a:rPr>
              <a:t> gene predictions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ESTs</a:t>
            </a:r>
          </a:p>
          <a:p>
            <a:pPr marL="800100" lvl="1" indent="-342900" algn="l">
              <a:buFont typeface="Arial"/>
              <a:buChar char="•"/>
            </a:pPr>
            <a:r>
              <a:rPr lang="en-US" dirty="0" smtClean="0">
                <a:latin typeface="Arial" charset="0"/>
                <a:ea typeface="ＭＳ Ｐゴシック" charset="0"/>
              </a:rPr>
              <a:t>Protein homology</a:t>
            </a:r>
            <a:endParaRPr lang="en-US" sz="3600" dirty="0">
              <a:latin typeface="Arial" charset="0"/>
              <a:ea typeface="ＭＳ Ｐゴシック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101" y="3032325"/>
            <a:ext cx="3750467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" y="611938"/>
            <a:ext cx="809136" cy="9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04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38373" y="474693"/>
            <a:ext cx="5460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Secondary Annotations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68474" y="1799846"/>
            <a:ext cx="8225358" cy="3000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200" dirty="0" smtClean="0"/>
              <a:t>Protein Domains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 err="1" smtClean="0"/>
              <a:t>InterPro</a:t>
            </a:r>
            <a:r>
              <a:rPr lang="en-US" sz="2800" dirty="0" smtClean="0"/>
              <a:t> Scan: combines many HMM databases</a:t>
            </a:r>
          </a:p>
          <a:p>
            <a:pPr algn="l"/>
            <a:r>
              <a:rPr lang="en-US" sz="3200" dirty="0" smtClean="0"/>
              <a:t>GO and other ontologies</a:t>
            </a:r>
          </a:p>
          <a:p>
            <a:pPr algn="l"/>
            <a:r>
              <a:rPr lang="en-US" sz="3200" dirty="0" smtClean="0"/>
              <a:t>Pathway mapping</a:t>
            </a:r>
          </a:p>
          <a:p>
            <a:pPr marL="457200" indent="-457200" algn="l">
              <a:buFont typeface="Arial"/>
              <a:buChar char="•"/>
            </a:pPr>
            <a:r>
              <a:rPr lang="en-US" sz="2800" dirty="0"/>
              <a:t>E</a:t>
            </a:r>
            <a:r>
              <a:rPr lang="en-US" sz="2800" dirty="0" smtClean="0"/>
              <a:t>.g. </a:t>
            </a:r>
            <a:r>
              <a:rPr lang="en-US" sz="2800" dirty="0" err="1" smtClean="0"/>
              <a:t>BioCyc</a:t>
            </a:r>
            <a:r>
              <a:rPr lang="en-US" sz="2800" dirty="0" smtClean="0"/>
              <a:t> Pathway tools</a:t>
            </a:r>
          </a:p>
          <a:p>
            <a:pPr lvl="1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4246" y="4506325"/>
            <a:ext cx="8452111" cy="187003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7684" y="2952630"/>
            <a:ext cx="2383374" cy="2126061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" y="611938"/>
            <a:ext cx="809136" cy="9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84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38373" y="1019812"/>
            <a:ext cx="3366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Particularly for plants…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373" y="474693"/>
            <a:ext cx="5860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prstClr val="black"/>
                </a:solidFill>
                <a:latin typeface="Effra" panose="02000506080000020004" pitchFamily="2" charset="0"/>
              </a:rPr>
              <a:t>Challenges in Annotation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642190" y="2129569"/>
            <a:ext cx="6707311" cy="35897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Genomes are BIG 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Highly repetitive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Many </a:t>
            </a:r>
            <a:r>
              <a:rPr lang="en-US" sz="3200" dirty="0" err="1" smtClean="0"/>
              <a:t>pseudogenes</a:t>
            </a:r>
            <a:endParaRPr lang="en-US" sz="3200" dirty="0" smtClean="0"/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Assembly contamination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Incomplete evidence</a:t>
            </a:r>
          </a:p>
          <a:p>
            <a:pPr marL="342900" indent="-342900" algn="l">
              <a:buFont typeface="Arial"/>
              <a:buChar char="•"/>
            </a:pPr>
            <a:r>
              <a:rPr lang="en-US" sz="3200" dirty="0" smtClean="0"/>
              <a:t>No method is 100% accurate</a:t>
            </a:r>
          </a:p>
          <a:p>
            <a:pPr marL="342900" indent="-342900" algn="l">
              <a:buFont typeface="Arial"/>
              <a:buChar char="•"/>
            </a:pPr>
            <a:endParaRPr lang="en-US" sz="3200" dirty="0" smtClean="0"/>
          </a:p>
          <a:p>
            <a:pPr marL="342900" indent="-342900" algn="l">
              <a:buFont typeface="Arial"/>
              <a:buChar char="•"/>
            </a:pP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-821828" y="586361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" y="611938"/>
            <a:ext cx="809136" cy="9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38373" y="474693"/>
            <a:ext cx="10108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Options for Protein-coding Gene Annotation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176" y="1160406"/>
            <a:ext cx="7198203" cy="552952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 rot="16200000">
            <a:off x="5610441" y="2170879"/>
            <a:ext cx="8416663" cy="203171"/>
          </a:xfrm>
          <a:prstGeom prst="rect">
            <a:avLst/>
          </a:prstGeom>
        </p:spPr>
        <p:txBody>
          <a:bodyPr wrap="square" lIns="64062" tIns="32023" rIns="64062" bIns="32023">
            <a:spAutoFit/>
          </a:bodyPr>
          <a:lstStyle/>
          <a:p>
            <a:r>
              <a:rPr lang="en-US" sz="900" dirty="0" err="1"/>
              <a:t>Yandell</a:t>
            </a:r>
            <a:r>
              <a:rPr lang="en-US" sz="900" dirty="0"/>
              <a:t> &amp; </a:t>
            </a:r>
            <a:r>
              <a:rPr lang="en-US" sz="900" dirty="0" err="1"/>
              <a:t>Ence</a:t>
            </a:r>
            <a:r>
              <a:rPr lang="en-US" sz="900" dirty="0"/>
              <a:t>. </a:t>
            </a:r>
            <a:r>
              <a:rPr lang="en-US" sz="900" i="1" dirty="0"/>
              <a:t>Nature Reviews Genetics</a:t>
            </a:r>
            <a:r>
              <a:rPr lang="en-US" sz="900" dirty="0"/>
              <a:t> </a:t>
            </a:r>
            <a:r>
              <a:rPr lang="en-US" sz="900" b="1" dirty="0"/>
              <a:t>13</a:t>
            </a:r>
            <a:r>
              <a:rPr lang="en-US" sz="900" dirty="0"/>
              <a:t>, 329-342 (May 2012) | doi:10.1038/nrg3174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" y="611938"/>
            <a:ext cx="809136" cy="9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9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38373" y="474693"/>
            <a:ext cx="63159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Typical Annotation Pipeline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833439" y="1640830"/>
            <a:ext cx="8225358" cy="52171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/>
              <a:buChar char="•"/>
            </a:pPr>
            <a:r>
              <a:rPr lang="en-US" sz="2800" dirty="0" smtClean="0"/>
              <a:t>Contamination screening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/>
              <a:t>Repeat/TE masking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i="1" dirty="0" err="1" smtClean="0"/>
              <a:t>Ab</a:t>
            </a:r>
            <a:r>
              <a:rPr lang="en-US" sz="2800" i="1" dirty="0" smtClean="0"/>
              <a:t> initio </a:t>
            </a:r>
            <a:r>
              <a:rPr lang="en-US" sz="2800" dirty="0" smtClean="0"/>
              <a:t>prediction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/>
              <a:t>Evidence alignment (</a:t>
            </a:r>
            <a:r>
              <a:rPr lang="en-US" sz="2800" dirty="0" err="1" smtClean="0"/>
              <a:t>cDNA</a:t>
            </a:r>
            <a:r>
              <a:rPr lang="en-US" sz="2800" dirty="0" smtClean="0"/>
              <a:t>, EST, RNA-</a:t>
            </a:r>
            <a:r>
              <a:rPr lang="en-US" sz="2800" dirty="0" err="1" smtClean="0"/>
              <a:t>seq</a:t>
            </a:r>
            <a:r>
              <a:rPr lang="en-US" sz="2800" dirty="0" smtClean="0"/>
              <a:t>, protein)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/>
              <a:t>Evidence-driven prediction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/>
              <a:t>Chooser/combiner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/>
              <a:t>Evaluation/filtering</a:t>
            </a:r>
          </a:p>
          <a:p>
            <a:pPr marL="342900" indent="-342900" algn="l">
              <a:buFont typeface="Arial"/>
              <a:buChar char="•"/>
            </a:pPr>
            <a:r>
              <a:rPr lang="en-US" sz="2800" dirty="0" smtClean="0"/>
              <a:t>Manual </a:t>
            </a:r>
            <a:r>
              <a:rPr lang="en-US" sz="2800" dirty="0" err="1" smtClean="0"/>
              <a:t>curation</a:t>
            </a:r>
            <a:endParaRPr lang="en-US" sz="28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" y="611938"/>
            <a:ext cx="809136" cy="9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30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338373" y="474693"/>
            <a:ext cx="7075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MAKER-P Automated Pipeline</a:t>
            </a:r>
            <a:endParaRPr lang="en-US" sz="160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pic>
        <p:nvPicPr>
          <p:cNvPr id="11" name="Picture 10" descr="maker_pipe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5549" y="1158493"/>
            <a:ext cx="5191911" cy="521495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2" name="TextBox 11"/>
          <p:cNvSpPr txBox="1"/>
          <p:nvPr/>
        </p:nvSpPr>
        <p:spPr>
          <a:xfrm>
            <a:off x="2450002" y="2934357"/>
            <a:ext cx="1607343" cy="680473"/>
          </a:xfrm>
          <a:prstGeom prst="rect">
            <a:avLst/>
          </a:prstGeom>
          <a:noFill/>
        </p:spPr>
        <p:txBody>
          <a:bodyPr wrap="square" lIns="64062" tIns="32023" rIns="64062" bIns="32023" rtlCol="0">
            <a:spAutoFit/>
          </a:bodyPr>
          <a:lstStyle/>
          <a:p>
            <a:pPr algn="l"/>
            <a:r>
              <a:rPr lang="en-US" sz="2000" i="1" dirty="0" err="1">
                <a:latin typeface="+mj-lt"/>
              </a:rPr>
              <a:t>Ab</a:t>
            </a:r>
            <a:r>
              <a:rPr lang="en-US" sz="2000" i="1" dirty="0">
                <a:latin typeface="+mj-lt"/>
              </a:rPr>
              <a:t> initio </a:t>
            </a:r>
            <a:r>
              <a:rPr lang="en-US" sz="2000" dirty="0">
                <a:latin typeface="+mj-lt"/>
              </a:rPr>
              <a:t>prediction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866133" y="3225810"/>
            <a:ext cx="1607343" cy="372696"/>
          </a:xfrm>
          <a:prstGeom prst="rect">
            <a:avLst/>
          </a:prstGeom>
          <a:noFill/>
        </p:spPr>
        <p:txBody>
          <a:bodyPr wrap="square" lIns="64062" tIns="32023" rIns="64062" bIns="32023" rtlCol="0">
            <a:spAutoFit/>
          </a:bodyPr>
          <a:lstStyle/>
          <a:p>
            <a:pPr algn="l"/>
            <a:r>
              <a:rPr lang="en-US" sz="2000" dirty="0">
                <a:latin typeface="+mj-lt"/>
              </a:rPr>
              <a:t>Evidence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84596" y="1707824"/>
            <a:ext cx="2893219" cy="9882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64062" tIns="32023" rIns="64062" bIns="32023" rtlCol="0">
            <a:spAutoFit/>
          </a:bodyPr>
          <a:lstStyle/>
          <a:p>
            <a:pPr algn="l"/>
            <a:r>
              <a:rPr lang="en-US" sz="2000" dirty="0">
                <a:latin typeface="+mj-lt"/>
              </a:rPr>
              <a:t>MPI-enabled to allow parallel operation on large compute clusters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8528" y="6316234"/>
            <a:ext cx="2350662" cy="280331"/>
          </a:xfrm>
          <a:prstGeom prst="rect">
            <a:avLst/>
          </a:prstGeom>
          <a:noFill/>
        </p:spPr>
        <p:txBody>
          <a:bodyPr wrap="none" lIns="64261" tIns="32130" rIns="64261" bIns="32130" rtlCol="0">
            <a:spAutoFit/>
          </a:bodyPr>
          <a:lstStyle/>
          <a:p>
            <a:pPr algn="l"/>
            <a:r>
              <a:rPr lang="en-US" sz="1400" dirty="0">
                <a:latin typeface="+mj-lt"/>
              </a:rPr>
              <a:t>Collaboration with </a:t>
            </a:r>
            <a:r>
              <a:rPr lang="en-US" sz="1400" dirty="0" err="1">
                <a:latin typeface="+mj-lt"/>
              </a:rPr>
              <a:t>Yandell</a:t>
            </a:r>
            <a:r>
              <a:rPr lang="en-US" sz="1400" dirty="0">
                <a:latin typeface="+mj-lt"/>
              </a:rPr>
              <a:t> Lab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557837" y="1570817"/>
            <a:ext cx="1434840" cy="277902"/>
          </a:xfrm>
          <a:prstGeom prst="rect">
            <a:avLst/>
          </a:prstGeom>
          <a:solidFill>
            <a:schemeClr val="bg1"/>
          </a:solidFill>
          <a:ln>
            <a:solidFill>
              <a:srgbClr val="4F81BD"/>
            </a:solidFill>
          </a:ln>
        </p:spPr>
        <p:txBody>
          <a:bodyPr wrap="square" lIns="64291" tIns="32146" rIns="64291" bIns="32146" rtlCol="0">
            <a:spAutoFit/>
          </a:bodyPr>
          <a:lstStyle/>
          <a:p>
            <a:pPr algn="l"/>
            <a:r>
              <a:rPr lang="en-US" sz="1400" dirty="0">
                <a:latin typeface="+mj-lt"/>
              </a:rPr>
              <a:t>Repeat Library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" y="611938"/>
            <a:ext cx="809136" cy="9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12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338373" y="1019812"/>
            <a:ext cx="3468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Effra" panose="02000506080000020004" pitchFamily="2" charset="0"/>
              </a:rPr>
              <a:t>Generic Feature Format</a:t>
            </a:r>
            <a:endParaRPr lang="en-US" sz="1050" dirty="0">
              <a:solidFill>
                <a:prstClr val="black"/>
              </a:solidFill>
              <a:latin typeface="Effra" panose="02000506080000020004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38373" y="474693"/>
            <a:ext cx="4745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/>
              <a:t>What is a GFF File?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7118" y="1631780"/>
            <a:ext cx="8848709" cy="484518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3" y="611938"/>
            <a:ext cx="809136" cy="92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0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64e9f78850fe959a6be32785d2d837e319542"/>
</p:tagLst>
</file>

<file path=ppt/theme/theme1.xml><?xml version="1.0" encoding="utf-8"?>
<a:theme xmlns:a="http://schemas.openxmlformats.org/drawingml/2006/main" name="Generic New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yVerse PPT Theme-template" id="{F542F1E0-408B-4E0D-B65A-071A189FF1E9}" vid="{AC48C072-E801-4DE1-8C9B-ED2920775E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320</Words>
  <Application>Microsoft Macintosh PowerPoint</Application>
  <PresentationFormat>Widescreen</PresentationFormat>
  <Paragraphs>82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Calibri Light</vt:lpstr>
      <vt:lpstr>Effra</vt:lpstr>
      <vt:lpstr>Gill Sans</vt:lpstr>
      <vt:lpstr>ＭＳ Ｐゴシック</vt:lpstr>
      <vt:lpstr>Arial</vt:lpstr>
      <vt:lpstr>Generic New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Williams</dc:creator>
  <cp:lastModifiedBy>Jason Williams</cp:lastModifiedBy>
  <cp:revision>43</cp:revision>
  <dcterms:created xsi:type="dcterms:W3CDTF">2016-01-28T18:30:38Z</dcterms:created>
  <dcterms:modified xsi:type="dcterms:W3CDTF">2016-02-03T15:07:06Z</dcterms:modified>
</cp:coreProperties>
</file>