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94" r:id="rId3"/>
    <p:sldId id="295" r:id="rId4"/>
    <p:sldId id="296" r:id="rId5"/>
    <p:sldId id="297" r:id="rId6"/>
    <p:sldId id="298" r:id="rId7"/>
    <p:sldId id="299" r:id="rId8"/>
    <p:sldId id="30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1AB"/>
    <a:srgbClr val="5C8727"/>
    <a:srgbClr val="F19E1F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1395"/>
  </p:normalViewPr>
  <p:slideViewPr>
    <p:cSldViewPr snapToGrid="0">
      <p:cViewPr varScale="1">
        <p:scale>
          <a:sx n="65" d="100"/>
          <a:sy n="65" d="100"/>
        </p:scale>
        <p:origin x="2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6CB29-5EDD-E341-82A6-0E65135640A5}" type="datetimeFigureOut">
              <a:rPr lang="en-US" smtClean="0"/>
              <a:t>5/30/16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6FC77-A6A3-F14B-8FEF-142B5EC11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3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29138"/>
            <a:ext cx="9144000" cy="117951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analysis,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60" y="1529976"/>
            <a:ext cx="7042150" cy="5998324"/>
          </a:xfrm>
          <a:prstGeom prst="rect">
            <a:avLst/>
          </a:prstGeom>
        </p:spPr>
      </p:pic>
      <p:pic>
        <p:nvPicPr>
          <p:cNvPr id="17" name="Picture 16" descr="cyverse_rgb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230688"/>
            <a:ext cx="9144000" cy="148720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Presenter_Name, Title (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-analyst, Co-PI,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Institution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224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 address (no hyperlink) [      Twitter or social media handle]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2468" y="5921110"/>
            <a:ext cx="1531292" cy="7315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066" y="5910746"/>
            <a:ext cx="674232" cy="7315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32370" y="5952407"/>
            <a:ext cx="957026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06832" y="5910746"/>
            <a:ext cx="1304012" cy="7335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85" y="1760432"/>
            <a:ext cx="2094630" cy="19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821" y="1102316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42875" y="2152650"/>
            <a:ext cx="11861800" cy="3800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698055" y="3013883"/>
            <a:ext cx="7553181" cy="1164407"/>
            <a:chOff x="875956" y="2332809"/>
            <a:chExt cx="7553181" cy="11644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261526" y="2370424"/>
              <a:ext cx="2167611" cy="10354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75956" y="2370424"/>
              <a:ext cx="1028373" cy="111575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58433" y="2332809"/>
              <a:ext cx="1523359" cy="1164407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423517" y="4311098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468615" y="4286280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888831" y="4316345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3719131" y="2173492"/>
            <a:ext cx="492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Executive Team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5/30/16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vers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485" y="605500"/>
            <a:ext cx="6015030" cy="130899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 userDrawn="1"/>
        </p:nvSpPr>
        <p:spPr>
          <a:xfrm>
            <a:off x="5010558" y="1605942"/>
            <a:ext cx="4092957" cy="31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1400" dirty="0">
              <a:solidFill>
                <a:srgbClr val="0971AB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428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971A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Subtitle/Venue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454525"/>
            <a:ext cx="9144000" cy="451772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Presenter</a:t>
            </a:r>
            <a:r>
              <a:rPr lang="en-US" smtClean="0"/>
              <a:t>, Affiliation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073650"/>
            <a:ext cx="9144000" cy="4524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7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Tube Pillar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78655"/>
            <a:ext cx="12192000" cy="6858002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586" y="6066503"/>
            <a:ext cx="832135" cy="70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4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DB8150-EC7D-6643-BAC3-177383BC4888}" type="datetimeFigureOut">
              <a:rPr lang="en-US" smtClean="0"/>
              <a:t>5/30/16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B8F00-FC78-024D-A1C2-5728740D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311" y="5952407"/>
            <a:ext cx="1073378" cy="989167"/>
          </a:xfrm>
          <a:prstGeom prst="rect">
            <a:avLst/>
          </a:prstGeom>
        </p:spPr>
      </p:pic>
      <p:pic>
        <p:nvPicPr>
          <p:cNvPr id="12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" y="6077320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6" r:id="rId4"/>
    <p:sldLayoutId id="2147483661" r:id="rId5"/>
    <p:sldLayoutId id="2147483677" r:id="rId6"/>
    <p:sldLayoutId id="2147483679" r:id="rId7"/>
    <p:sldLayoutId id="2147483678" r:id="rId8"/>
    <p:sldLayoutId id="2147483680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iplantc.org/tswpre" TargetMode="External"/><Relationship Id="rId3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0908"/>
            <a:ext cx="9144000" cy="1056061"/>
          </a:xfrm>
        </p:spPr>
        <p:txBody>
          <a:bodyPr/>
          <a:lstStyle/>
          <a:p>
            <a:r>
              <a:rPr lang="en-US" dirty="0" smtClean="0"/>
              <a:t>Workshop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149" y="2781526"/>
            <a:ext cx="9144000" cy="512762"/>
          </a:xfrm>
        </p:spPr>
        <p:txBody>
          <a:bodyPr/>
          <a:lstStyle/>
          <a:p>
            <a:r>
              <a:rPr lang="en-US" dirty="0" err="1" smtClean="0"/>
              <a:t>Langebio</a:t>
            </a:r>
            <a:r>
              <a:rPr lang="en-US" dirty="0" smtClean="0"/>
              <a:t>, </a:t>
            </a:r>
            <a:r>
              <a:rPr lang="en-US" dirty="0" err="1" smtClean="0"/>
              <a:t>Cinvistav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4084" y="3319671"/>
            <a:ext cx="10933139" cy="1199329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rgbClr val="142248"/>
                </a:solidFill>
              </a:rPr>
              <a:t>Jason Williams – Lead, CyVerse – Education, Outreach, Training</a:t>
            </a:r>
          </a:p>
          <a:p>
            <a:pPr lvl="0">
              <a:defRPr/>
            </a:pPr>
            <a:r>
              <a:rPr lang="en-US" b="1" dirty="0" smtClean="0">
                <a:solidFill>
                  <a:srgbClr val="142248"/>
                </a:solidFill>
              </a:rPr>
              <a:t>John Fonner – Research Associate, TACC Life Sciences Computing Group</a:t>
            </a:r>
          </a:p>
          <a:p>
            <a:pPr lvl="0">
              <a:defRPr/>
            </a:pPr>
            <a:r>
              <a:rPr lang="en-US" sz="2400" dirty="0" smtClean="0">
                <a:solidFill>
                  <a:srgbClr val="142248"/>
                </a:solidFill>
              </a:rPr>
              <a:t>Cold Spring Harbor Laboratory</a:t>
            </a:r>
            <a:endParaRPr lang="en-US" sz="2400" dirty="0">
              <a:solidFill>
                <a:srgbClr val="142248"/>
              </a:solidFill>
            </a:endParaRPr>
          </a:p>
          <a:p>
            <a:pPr lvl="0">
              <a:defRPr/>
            </a:pPr>
            <a:endParaRPr lang="en-US" sz="2400" dirty="0" smtClean="0">
              <a:solidFill>
                <a:srgbClr val="142248"/>
              </a:solidFill>
            </a:endParaRPr>
          </a:p>
          <a:p>
            <a:pPr lvl="0">
              <a:defRPr/>
            </a:pPr>
            <a:r>
              <a:rPr lang="en-US" sz="2400" dirty="0" err="1" smtClean="0">
                <a:solidFill>
                  <a:srgbClr val="142248"/>
                </a:solidFill>
              </a:rPr>
              <a:t>williams@cshl.edu</a:t>
            </a:r>
            <a:r>
              <a:rPr lang="en-US" sz="2400" dirty="0" smtClean="0">
                <a:solidFill>
                  <a:srgbClr val="142248"/>
                </a:solidFill>
              </a:rPr>
              <a:t> [      @</a:t>
            </a:r>
            <a:r>
              <a:rPr lang="en-US" sz="2400" dirty="0" err="1" smtClean="0">
                <a:solidFill>
                  <a:srgbClr val="142248"/>
                </a:solidFill>
              </a:rPr>
              <a:t>JasonWilliamsNY</a:t>
            </a:r>
            <a:r>
              <a:rPr lang="en-US" sz="2400" dirty="0" smtClean="0">
                <a:solidFill>
                  <a:srgbClr val="142248"/>
                </a:solidFill>
              </a:rPr>
              <a:t>]</a:t>
            </a:r>
          </a:p>
          <a:p>
            <a:pPr lvl="0">
              <a:defRPr/>
            </a:pPr>
            <a:r>
              <a:rPr lang="en-US" sz="2400" dirty="0" err="1" smtClean="0">
                <a:solidFill>
                  <a:srgbClr val="142248"/>
                </a:solidFill>
              </a:rPr>
              <a:t>jfonner@tacc.utexas.edu</a:t>
            </a:r>
            <a:r>
              <a:rPr lang="en-US" sz="2400" dirty="0" smtClean="0">
                <a:solidFill>
                  <a:srgbClr val="142248"/>
                </a:solidFill>
              </a:rPr>
              <a:t> </a:t>
            </a:r>
            <a:r>
              <a:rPr lang="en-US" sz="2400" dirty="0">
                <a:solidFill>
                  <a:srgbClr val="142248"/>
                </a:solidFill>
              </a:rPr>
              <a:t>[      @</a:t>
            </a:r>
            <a:r>
              <a:rPr lang="en-US" sz="2400" dirty="0" err="1">
                <a:solidFill>
                  <a:srgbClr val="142248"/>
                </a:solidFill>
              </a:rPr>
              <a:t>johnfonner</a:t>
            </a:r>
            <a:r>
              <a:rPr lang="en-US" sz="2400" dirty="0">
                <a:solidFill>
                  <a:srgbClr val="142248"/>
                </a:solidFill>
              </a:rPr>
              <a:t>]</a:t>
            </a:r>
          </a:p>
        </p:txBody>
      </p:sp>
      <p:pic>
        <p:nvPicPr>
          <p:cNvPr id="5" name="Picture 4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233" y="5030598"/>
            <a:ext cx="371904" cy="3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g.twimg.com/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23" y="5333198"/>
            <a:ext cx="371904" cy="3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Welcome to the workshop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013857" y="3781652"/>
            <a:ext cx="9144000" cy="512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0971AB"/>
                </a:solidFill>
              </a:rPr>
              <a:t>Workshop Wiki: </a:t>
            </a:r>
            <a:r>
              <a:rPr lang="en-US" dirty="0" err="1" smtClean="0">
                <a:solidFill>
                  <a:srgbClr val="0971AB"/>
                </a:solidFill>
              </a:rPr>
              <a:t>www.cyverse.org</a:t>
            </a:r>
            <a:r>
              <a:rPr lang="en-US" dirty="0" smtClean="0">
                <a:solidFill>
                  <a:srgbClr val="0971AB"/>
                </a:solidFill>
              </a:rPr>
              <a:t>/</a:t>
            </a:r>
            <a:r>
              <a:rPr lang="en-US" dirty="0" err="1" smtClean="0">
                <a:solidFill>
                  <a:srgbClr val="0971AB"/>
                </a:solidFill>
              </a:rPr>
              <a:t>langebio</a:t>
            </a:r>
            <a:r>
              <a:rPr lang="en-US" dirty="0" smtClean="0">
                <a:solidFill>
                  <a:srgbClr val="0971AB"/>
                </a:solidFill>
              </a:rPr>
              <a:t>-wiki</a:t>
            </a:r>
            <a:endParaRPr lang="en-US" dirty="0" smtClean="0">
              <a:solidFill>
                <a:srgbClr val="0971AB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0971AB"/>
                </a:solidFill>
              </a:rPr>
              <a:t>Pre-Survey: </a:t>
            </a:r>
            <a:r>
              <a:rPr lang="en-US" dirty="0" smtClean="0">
                <a:solidFill>
                  <a:srgbClr val="0971AB"/>
                </a:solidFill>
                <a:hlinkClick r:id="rId2"/>
              </a:rPr>
              <a:t>www.iplantc.org/tswpre</a:t>
            </a:r>
            <a:endParaRPr lang="en-US" dirty="0" smtClean="0">
              <a:solidFill>
                <a:srgbClr val="0971AB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rgbClr val="0971AB"/>
                </a:solidFill>
              </a:rPr>
              <a:t>Download Packet</a:t>
            </a:r>
            <a:endParaRPr lang="en-US" dirty="0" smtClean="0">
              <a:solidFill>
                <a:srgbClr val="0971AB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err="1" smtClean="0">
                <a:solidFill>
                  <a:srgbClr val="0971AB"/>
                </a:solidFill>
              </a:rPr>
              <a:t>Wifi</a:t>
            </a:r>
            <a:r>
              <a:rPr lang="en-US" dirty="0" smtClean="0">
                <a:solidFill>
                  <a:srgbClr val="0971AB"/>
                </a:solidFill>
              </a:rPr>
              <a:t>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1" y="2071353"/>
            <a:ext cx="145999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38400" y="478093"/>
            <a:ext cx="6915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Broad objectives we hope to enable 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012" y="1634826"/>
            <a:ext cx="118833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upload/download/share any dataset ( MB, GB, TB /100-1000’s files)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Run bioinformatics application with or without the command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 able to create simple workflows and integrate new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Get started with large data projects –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Genome Assembly/annotation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 cloud computing to operate in a powerful restriction free environment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37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0530" y="2662181"/>
            <a:ext cx="863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“I </a:t>
            </a:r>
            <a:r>
              <a:rPr lang="en-US" sz="3600" dirty="0"/>
              <a:t>had the feeling I have been exposed to many bioinformatics tools but I would be unable to use any of them on my own</a:t>
            </a:r>
            <a:r>
              <a:rPr lang="en-US" sz="3600" dirty="0" smtClean="0"/>
              <a:t>.” </a:t>
            </a:r>
            <a:endParaRPr lang="en-US" sz="3600" dirty="0"/>
          </a:p>
        </p:txBody>
      </p:sp>
      <p:pic>
        <p:nvPicPr>
          <p:cNvPr id="1028" name="Picture 4" descr="http://ritabay.files.wordpress.com/2013/01/road-ma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5" y="2145734"/>
            <a:ext cx="2381250" cy="2752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9355" y="478093"/>
            <a:ext cx="7613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The limitations of any training workshop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6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347649" y="478093"/>
            <a:ext cx="3496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Some suggestions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971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20" y="1812994"/>
            <a:ext cx="5130159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411351" y="489613"/>
            <a:ext cx="936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1. Know what type of user you are (or want to be)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19399" y="-9005888"/>
            <a:ext cx="1966783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" y="2052007"/>
            <a:ext cx="3107517" cy="433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69" y="2114347"/>
            <a:ext cx="3016363" cy="4337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939" y="2114243"/>
            <a:ext cx="3263537" cy="433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153" y="1187303"/>
            <a:ext cx="3030579" cy="875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7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68692" y="478093"/>
            <a:ext cx="865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2. Look for what’s important to your research 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368721" y="5249852"/>
            <a:ext cx="5938035" cy="6925"/>
          </a:xfrm>
          <a:prstGeom prst="line">
            <a:avLst/>
          </a:prstGeom>
          <a:ln w="38100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065118" y="5111849"/>
            <a:ext cx="303603" cy="292846"/>
          </a:xfrm>
          <a:prstGeom prst="ellipse">
            <a:avLst/>
          </a:prstGeom>
          <a:noFill/>
          <a:ln w="38100"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8095" y="1611279"/>
            <a:ext cx="609173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to access and manage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Software to analyze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Computing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Skills and help to use software and interpret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09090" y="3595560"/>
            <a:ext cx="4358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Metadata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to share data and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Open source sustainable tools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9238" y="5303125"/>
            <a:ext cx="6233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High-performance and scalable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Ability automate and collaborate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Funding spent on science, not software or hardware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400563" y="3494011"/>
            <a:ext cx="5938035" cy="15287"/>
          </a:xfrm>
          <a:prstGeom prst="line">
            <a:avLst/>
          </a:prstGeom>
          <a:ln w="38100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82657" y="3359117"/>
            <a:ext cx="303603" cy="292846"/>
          </a:xfrm>
          <a:prstGeom prst="ellipse">
            <a:avLst/>
          </a:prstGeom>
          <a:noFill/>
          <a:ln w="38100"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82657" y="1441345"/>
            <a:ext cx="303603" cy="292846"/>
          </a:xfrm>
          <a:prstGeom prst="ellipse">
            <a:avLst/>
          </a:prstGeom>
          <a:noFill/>
          <a:ln w="38100">
            <a:solidFill>
              <a:srgbClr val="097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71AB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368721" y="1590668"/>
            <a:ext cx="5961124" cy="16303"/>
          </a:xfrm>
          <a:prstGeom prst="line">
            <a:avLst/>
          </a:prstGeom>
          <a:ln w="38100">
            <a:solidFill>
              <a:srgbClr val="097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1442" y="4816217"/>
            <a:ext cx="280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Increase Productivity</a:t>
            </a:r>
            <a:endParaRPr lang="en-US" sz="2400" dirty="0">
              <a:solidFill>
                <a:srgbClr val="0971A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6151" y="3052295"/>
            <a:ext cx="29869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Ensure Reproducibility</a:t>
            </a:r>
            <a:endParaRPr lang="en-US" sz="2400" dirty="0">
              <a:solidFill>
                <a:srgbClr val="0971A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83166" y="1190458"/>
            <a:ext cx="237924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971AB"/>
                </a:solidFill>
              </a:rPr>
              <a:t>Get Science Done</a:t>
            </a:r>
            <a:endParaRPr lang="en-US" sz="2400" dirty="0">
              <a:solidFill>
                <a:srgbClr val="0971AB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77" y="1368694"/>
            <a:ext cx="1045156" cy="11988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79" y="2756670"/>
            <a:ext cx="1630231" cy="168000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1" y="4814920"/>
            <a:ext cx="1627619" cy="17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685665" y="478093"/>
            <a:ext cx="482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971AB"/>
                </a:solidFill>
                <a:latin typeface="+mj-lt"/>
                <a:cs typeface="Calibri" pitchFamily="34" charset="0"/>
              </a:rPr>
              <a:t>3. Keep asking questions </a:t>
            </a:r>
            <a:endParaRPr lang="en-US" sz="3600" b="1" i="1" dirty="0">
              <a:solidFill>
                <a:srgbClr val="0971AB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80" y="5292022"/>
            <a:ext cx="698680" cy="698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4478" y="3501335"/>
            <a:ext cx="846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CyVerse can, we’ll help show you how…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CyVerse can’t we’ll find the path that gets you what you need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22148" y="1574478"/>
            <a:ext cx="4947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Don’t hesitate to ask </a:t>
            </a:r>
          </a:p>
          <a:p>
            <a:pPr algn="ctr"/>
            <a:r>
              <a:rPr lang="en-US" sz="4000" dirty="0" smtClean="0">
                <a:solidFill>
                  <a:srgbClr val="0971AB"/>
                </a:solidFill>
              </a:rPr>
              <a:t>“</a:t>
            </a:r>
            <a:r>
              <a:rPr lang="en-US" sz="4000" dirty="0">
                <a:solidFill>
                  <a:srgbClr val="0971AB"/>
                </a:solidFill>
              </a:rPr>
              <a:t>Can </a:t>
            </a:r>
            <a:r>
              <a:rPr lang="en-US" sz="4000" dirty="0" smtClean="0">
                <a:solidFill>
                  <a:srgbClr val="0971AB"/>
                </a:solidFill>
              </a:rPr>
              <a:t>CyVerse do </a:t>
            </a:r>
            <a:r>
              <a:rPr lang="en-US" sz="4000" dirty="0">
                <a:solidFill>
                  <a:srgbClr val="0971AB"/>
                </a:solidFill>
              </a:rPr>
              <a:t>this</a:t>
            </a:r>
            <a:r>
              <a:rPr lang="en-US" sz="4000" dirty="0" smtClean="0">
                <a:solidFill>
                  <a:srgbClr val="0971AB"/>
                </a:solidFill>
              </a:rPr>
              <a:t>?”</a:t>
            </a:r>
            <a:endParaRPr lang="en-US" sz="4000" dirty="0">
              <a:solidFill>
                <a:srgbClr val="0971AB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9952" y="5252040"/>
            <a:ext cx="7709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Keep asking at </a:t>
            </a:r>
            <a:r>
              <a:rPr lang="en-US" sz="3600" dirty="0" smtClean="0">
                <a:solidFill>
                  <a:srgbClr val="0971AB"/>
                </a:solidFill>
              </a:rPr>
              <a:t>ask.iplantcollabortive.org</a:t>
            </a:r>
            <a:endParaRPr lang="en-US" sz="3600" dirty="0">
              <a:solidFill>
                <a:srgbClr val="0971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874b6422e71294979d2e4ecdfa995844aca235a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CyVerse PPT Theme-template</Template>
  <TotalTime>747</TotalTime>
  <Words>278</Words>
  <Application>Microsoft Macintosh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Generic New Slide</vt:lpstr>
      <vt:lpstr>Workshop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26</cp:revision>
  <dcterms:created xsi:type="dcterms:W3CDTF">2016-02-11T16:59:42Z</dcterms:created>
  <dcterms:modified xsi:type="dcterms:W3CDTF">2016-05-30T13:50:47Z</dcterms:modified>
</cp:coreProperties>
</file>