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9" r:id="rId4"/>
    <p:sldId id="284" r:id="rId5"/>
    <p:sldId id="285" r:id="rId6"/>
    <p:sldId id="290" r:id="rId7"/>
    <p:sldId id="291" r:id="rId8"/>
    <p:sldId id="292" r:id="rId9"/>
    <p:sldId id="293" r:id="rId10"/>
    <p:sldId id="297" r:id="rId11"/>
    <p:sldId id="289" r:id="rId12"/>
    <p:sldId id="296" r:id="rId13"/>
    <p:sldId id="294" r:id="rId14"/>
    <p:sldId id="295" r:id="rId15"/>
    <p:sldId id="280" r:id="rId16"/>
    <p:sldId id="299" r:id="rId17"/>
    <p:sldId id="301" r:id="rId18"/>
    <p:sldId id="302" r:id="rId19"/>
    <p:sldId id="303" r:id="rId20"/>
    <p:sldId id="304" r:id="rId21"/>
    <p:sldId id="307" r:id="rId22"/>
    <p:sldId id="308" r:id="rId23"/>
    <p:sldId id="306" r:id="rId24"/>
    <p:sldId id="309" r:id="rId25"/>
    <p:sldId id="310" r:id="rId26"/>
    <p:sldId id="311" r:id="rId27"/>
    <p:sldId id="313" r:id="rId28"/>
    <p:sldId id="314" r:id="rId29"/>
    <p:sldId id="316" r:id="rId30"/>
    <p:sldId id="312" r:id="rId31"/>
    <p:sldId id="315" r:id="rId32"/>
    <p:sldId id="317" r:id="rId33"/>
    <p:sldId id="300" r:id="rId34"/>
    <p:sldId id="278" r:id="rId35"/>
    <p:sldId id="281" r:id="rId36"/>
    <p:sldId id="287" r:id="rId37"/>
    <p:sldId id="273" r:id="rId38"/>
    <p:sldId id="288" r:id="rId39"/>
    <p:sldId id="305" r:id="rId40"/>
    <p:sldId id="277" r:id="rId41"/>
    <p:sldId id="286" r:id="rId42"/>
    <p:sldId id="298" r:id="rId43"/>
    <p:sldId id="271" r:id="rId44"/>
    <p:sldId id="263" r:id="rId45"/>
    <p:sldId id="260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080"/>
    <a:srgbClr val="FF3300"/>
    <a:srgbClr val="FF3333"/>
    <a:srgbClr val="E53929"/>
    <a:srgbClr val="20FFFF"/>
    <a:srgbClr val="0971AB"/>
    <a:srgbClr val="5C8727"/>
    <a:srgbClr val="F19E1F"/>
    <a:srgbClr val="142248"/>
    <a:srgbClr val="A5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7" autoAdjust="0"/>
    <p:restoredTop sz="91478"/>
  </p:normalViewPr>
  <p:slideViewPr>
    <p:cSldViewPr snapToGrid="0">
      <p:cViewPr>
        <p:scale>
          <a:sx n="100" d="100"/>
          <a:sy n="100" d="100"/>
        </p:scale>
        <p:origin x="-2088" y="-9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printerSettings" Target="printerSettings/printerSettings1.bin"/><Relationship Id="rId48" Type="http://schemas.openxmlformats.org/officeDocument/2006/relationships/tags" Target="tags/tag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971" y="2630755"/>
            <a:ext cx="9144000" cy="105606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10324"/>
            <a:ext cx="9144000" cy="512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0971A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8818" y="5910746"/>
            <a:ext cx="1531292" cy="731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36327" y="5910746"/>
            <a:ext cx="674232" cy="731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17487" y="5914043"/>
            <a:ext cx="957027" cy="73152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529138"/>
            <a:ext cx="9144000" cy="117951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Presenter_Name, Title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analysis, Co-PI,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Presenter Institution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Email address (no hyperlink) [      Twitter or social media handle]</a:t>
            </a:r>
          </a:p>
          <a:p>
            <a:pPr lvl="0"/>
            <a:endParaRPr lang="en-US" dirty="0"/>
          </a:p>
        </p:txBody>
      </p:sp>
      <p:pic>
        <p:nvPicPr>
          <p:cNvPr id="17" name="Picture 16" descr="cyverse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86" y="605502"/>
            <a:ext cx="6015031" cy="1308999"/>
          </a:xfrm>
          <a:prstGeom prst="rect">
            <a:avLst/>
          </a:prstGeom>
        </p:spPr>
      </p:pic>
      <p:sp>
        <p:nvSpPr>
          <p:cNvPr id="18" name="Subtitle 2"/>
          <p:cNvSpPr txBox="1">
            <a:spLocks/>
          </p:cNvSpPr>
          <p:nvPr userDrawn="1"/>
        </p:nvSpPr>
        <p:spPr>
          <a:xfrm>
            <a:off x="5010559" y="1605942"/>
            <a:ext cx="4092957" cy="316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F19E1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0971AB"/>
                </a:solidFill>
              </a:rPr>
              <a:t>Transforming Science Through Data-driven Discovery</a:t>
            </a:r>
          </a:p>
        </p:txBody>
      </p:sp>
    </p:spTree>
    <p:extLst>
      <p:ext uri="{BB962C8B-B14F-4D97-AF65-F5344CB8AC3E}">
        <p14:creationId xmlns:p14="http://schemas.microsoft.com/office/powerpoint/2010/main" val="226754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704373"/>
            <a:ext cx="9144000" cy="105606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Title Slide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512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0971A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230688"/>
            <a:ext cx="9144000" cy="148720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Presenter_Name, Title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-analyst, Co-PI,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Presenter Institution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Email address (no hyperlink) [      Twitter or social media handle]</a:t>
            </a:r>
          </a:p>
          <a:p>
            <a:pPr lvl="0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3315" y="5910746"/>
            <a:ext cx="1531292" cy="731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4453" y="5956406"/>
            <a:ext cx="674232" cy="731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17487" y="5956406"/>
            <a:ext cx="957027" cy="731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86" y="1760432"/>
            <a:ext cx="2094631" cy="193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7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89822" y="551051"/>
            <a:ext cx="10814892" cy="629642"/>
          </a:xfrm>
          <a:prstGeom prst="rect">
            <a:avLst/>
          </a:prstGeom>
        </p:spPr>
        <p:txBody>
          <a:bodyPr anchor="b"/>
          <a:lstStyle>
            <a:lvl1pPr algn="l">
              <a:defRPr sz="4000" baseline="0"/>
            </a:lvl1pPr>
          </a:lstStyle>
          <a:p>
            <a:r>
              <a:rPr lang="en-US" dirty="0"/>
              <a:t>Product Slide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 hasCustomPrompt="1"/>
          </p:nvPr>
        </p:nvSpPr>
        <p:spPr>
          <a:xfrm>
            <a:off x="1189822" y="1102318"/>
            <a:ext cx="3351212" cy="37623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42875" y="2152652"/>
            <a:ext cx="11861800" cy="38004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023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sf.gov/images/logos/nsf1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19" y="5423189"/>
            <a:ext cx="1037008" cy="10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3068102" y="3048084"/>
            <a:ext cx="7183135" cy="1167823"/>
            <a:chOff x="1246003" y="2367008"/>
            <a:chExt cx="7183134" cy="1167823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261526" y="2370424"/>
              <a:ext cx="2167611" cy="10354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46003" y="2367008"/>
              <a:ext cx="1028373" cy="111575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838744" y="2370424"/>
              <a:ext cx="1523359" cy="1164407"/>
            </a:xfrm>
            <a:prstGeom prst="rect">
              <a:avLst/>
            </a:prstGeom>
          </p:spPr>
        </p:pic>
      </p:grpSp>
      <p:sp>
        <p:nvSpPr>
          <p:cNvPr id="15" name="TextBox 16"/>
          <p:cNvSpPr txBox="1"/>
          <p:nvPr userDrawn="1"/>
        </p:nvSpPr>
        <p:spPr>
          <a:xfrm>
            <a:off x="2737722" y="4312563"/>
            <a:ext cx="1689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174471"/>
                </a:solidFill>
              </a:rPr>
              <a:t>Parker Antin </a:t>
            </a:r>
          </a:p>
          <a:p>
            <a:pPr algn="ctr"/>
            <a:r>
              <a:rPr lang="en-US" sz="1800" b="1" dirty="0">
                <a:solidFill>
                  <a:srgbClr val="174471"/>
                </a:solidFill>
              </a:rPr>
              <a:t>Nirav Merchant</a:t>
            </a:r>
          </a:p>
          <a:p>
            <a:pPr algn="ctr"/>
            <a:r>
              <a:rPr lang="en-US" sz="1800" b="1" dirty="0">
                <a:solidFill>
                  <a:srgbClr val="174471"/>
                </a:solidFill>
              </a:rPr>
              <a:t>Eric Lyons</a:t>
            </a:r>
          </a:p>
        </p:txBody>
      </p:sp>
      <p:sp>
        <p:nvSpPr>
          <p:cNvPr id="16" name="TextBox 17"/>
          <p:cNvSpPr txBox="1"/>
          <p:nvPr userDrawn="1"/>
        </p:nvSpPr>
        <p:spPr>
          <a:xfrm>
            <a:off x="5709795" y="4291887"/>
            <a:ext cx="144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174471"/>
                </a:solidFill>
              </a:rPr>
              <a:t>Matt Vaughn</a:t>
            </a:r>
          </a:p>
        </p:txBody>
      </p:sp>
      <p:sp>
        <p:nvSpPr>
          <p:cNvPr id="17" name="TextBox 18"/>
          <p:cNvSpPr txBox="1"/>
          <p:nvPr userDrawn="1"/>
        </p:nvSpPr>
        <p:spPr>
          <a:xfrm>
            <a:off x="7986228" y="4314893"/>
            <a:ext cx="2362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174471"/>
                </a:solidFill>
              </a:rPr>
              <a:t>Doreen Ware</a:t>
            </a:r>
          </a:p>
          <a:p>
            <a:pPr algn="ctr"/>
            <a:r>
              <a:rPr lang="en-US" sz="1800" b="1" dirty="0">
                <a:solidFill>
                  <a:srgbClr val="174471"/>
                </a:solidFill>
              </a:rPr>
              <a:t>Dave Micklos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934620" y="6410124"/>
            <a:ext cx="10322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CyVerse</a:t>
            </a:r>
            <a:r>
              <a:rPr lang="en-US" sz="1600" baseline="0" dirty="0"/>
              <a:t> is </a:t>
            </a:r>
            <a:r>
              <a:rPr lang="en-US" sz="1600" dirty="0"/>
              <a:t>supported by the National Science Foundation under Grant Nos. DBI-0735191, DBI-1265383, and DBI-1743442.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3719133" y="2173492"/>
            <a:ext cx="4924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Executive Team</a:t>
            </a:r>
          </a:p>
        </p:txBody>
      </p:sp>
      <p:pic>
        <p:nvPicPr>
          <p:cNvPr id="21" name="Picture 20" descr="cyverse_rgb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86" y="605502"/>
            <a:ext cx="6015031" cy="1308999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 userDrawn="1"/>
        </p:nvSpPr>
        <p:spPr>
          <a:xfrm>
            <a:off x="5010559" y="1605942"/>
            <a:ext cx="4092957" cy="316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F19E1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0971AB"/>
                </a:solidFill>
              </a:rPr>
              <a:t>Transforming Science Through Data-driven Discovery</a:t>
            </a:r>
          </a:p>
        </p:txBody>
      </p:sp>
    </p:spTree>
    <p:extLst>
      <p:ext uri="{BB962C8B-B14F-4D97-AF65-F5344CB8AC3E}">
        <p14:creationId xmlns:p14="http://schemas.microsoft.com/office/powerpoint/2010/main" val="315328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516114"/>
            <a:ext cx="12192000" cy="105606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Generic Slide 1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20581"/>
            <a:ext cx="10515600" cy="269898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Tub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vers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86" y="605502"/>
            <a:ext cx="6015031" cy="1308999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 userDrawn="1"/>
        </p:nvSpPr>
        <p:spPr>
          <a:xfrm>
            <a:off x="5010559" y="1605942"/>
            <a:ext cx="4092957" cy="316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F19E1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0971AB"/>
                </a:solidFill>
              </a:rPr>
              <a:t>Transforming Science Through Data-driven Discovery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525971" y="2630755"/>
            <a:ext cx="9144000" cy="105606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Video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14288"/>
            <a:ext cx="9144000" cy="512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0971A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Subtitle/Venue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454525"/>
            <a:ext cx="9144000" cy="451772"/>
          </a:xfrm>
        </p:spPr>
        <p:txBody>
          <a:bodyPr>
            <a:normAutofit/>
          </a:bodyPr>
          <a:lstStyle>
            <a:lvl1pPr algn="ctr">
              <a:defRPr sz="2400" b="1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</a:t>
            </a:r>
            <a:r>
              <a:rPr lang="en-US"/>
              <a:t>, Affiliation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073650"/>
            <a:ext cx="9144000" cy="45243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8027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Tube Pillar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78655"/>
            <a:ext cx="12192000" cy="6858002"/>
          </a:xfrm>
          <a:prstGeom prst="rect">
            <a:avLst/>
          </a:prstGeom>
          <a:solidFill>
            <a:srgbClr val="142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587" y="6066505"/>
            <a:ext cx="832135" cy="7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4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20581"/>
            <a:ext cx="10515600" cy="2698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349624"/>
          </a:xfrm>
          <a:prstGeom prst="rect">
            <a:avLst/>
          </a:prstGeom>
          <a:solidFill>
            <a:srgbClr val="142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09157"/>
            <a:ext cx="12192000" cy="60325"/>
          </a:xfrm>
          <a:prstGeom prst="rect">
            <a:avLst/>
          </a:prstGeom>
          <a:solidFill>
            <a:srgbClr val="0971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0" y="516114"/>
            <a:ext cx="12192000" cy="105606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142248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12549" y="496376"/>
            <a:ext cx="12179452" cy="58887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142248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endParaRPr lang="en-US" sz="40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311" y="5952409"/>
            <a:ext cx="1073379" cy="989167"/>
          </a:xfrm>
          <a:prstGeom prst="rect">
            <a:avLst/>
          </a:prstGeom>
        </p:spPr>
      </p:pic>
      <p:pic>
        <p:nvPicPr>
          <p:cNvPr id="12" name="Picture 2" descr="http://www.nsf.gov/images/logos/nsf1.gif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" y="6077320"/>
            <a:ext cx="72714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2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76" r:id="rId4"/>
    <p:sldLayoutId id="2147483661" r:id="rId5"/>
    <p:sldLayoutId id="2147483679" r:id="rId6"/>
    <p:sldLayoutId id="2147483678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142248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971A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hyperlink" Target="https://github.com/fomightez/patmatch-binde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5.png"/><Relationship Id="rId5" Type="http://schemas.microsoft.com/office/2007/relationships/hdphoto" Target="../media/hdphoto2.wdp"/><Relationship Id="rId6" Type="http://schemas.openxmlformats.org/officeDocument/2006/relationships/image" Target="../media/image22.png"/><Relationship Id="rId7" Type="http://schemas.openxmlformats.org/officeDocument/2006/relationships/image" Target="../media/image1.png"/><Relationship Id="rId8" Type="http://schemas.openxmlformats.org/officeDocument/2006/relationships/image" Target="../media/image6.png"/><Relationship Id="rId9" Type="http://schemas.microsoft.com/office/2007/relationships/hdphoto" Target="../media/hdphoto3.wdp"/><Relationship Id="rId10" Type="http://schemas.openxmlformats.org/officeDocument/2006/relationships/image" Target="../media/image26.png"/><Relationship Id="rId11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hyperlink" Target="http://circos.ca/guide/genomic/img/circos-conservation.pn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omightez/patmatch-binder" TargetMode="External"/><Relationship Id="rId4" Type="http://schemas.openxmlformats.org/officeDocument/2006/relationships/hyperlink" Target="https://cyverse-circos-quickstart.readthedocs-hosted.com/en/latest/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microsoft.com/office/2007/relationships/hdphoto" Target="../media/hdphoto7.wdp"/><Relationship Id="rId13" Type="http://schemas.openxmlformats.org/officeDocument/2006/relationships/image" Target="../media/image53.png"/><Relationship Id="rId14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microsoft.com/office/2007/relationships/hdphoto" Target="../media/hdphoto5.wdp"/><Relationship Id="rId9" Type="http://schemas.openxmlformats.org/officeDocument/2006/relationships/image" Target="../media/image51.png"/><Relationship Id="rId10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05460" y="4264126"/>
            <a:ext cx="9144000" cy="1179512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Presented by: Wayne Decatur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defRPr/>
            </a:pP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May 17th, 2019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835603"/>
            <a:ext cx="12192000" cy="203028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142248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6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binSketch Bold"/>
                <a:cs typeface="CabinSketch Bold"/>
              </a:rPr>
              <a:t>Scan and Visualize Genomes with </a:t>
            </a:r>
            <a:r>
              <a:rPr lang="en-US" sz="63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binSketch Bold"/>
                <a:cs typeface="CabinSketch Bold"/>
              </a:rPr>
              <a:t>PatMatch</a:t>
            </a:r>
            <a:r>
              <a:rPr lang="en-US" sz="6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binSketch Bold"/>
                <a:cs typeface="CabinSketch Bold"/>
              </a:rPr>
              <a:t> and </a:t>
            </a:r>
            <a:r>
              <a:rPr lang="en-US" sz="63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binSketch Bold"/>
                <a:cs typeface="CabinSketch Bold"/>
              </a:rPr>
              <a:t>Circos</a:t>
            </a:r>
            <a:r>
              <a:rPr lang="en-US" sz="6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binSketch Bold"/>
                <a:cs typeface="CabinSketch Bold"/>
              </a:rPr>
              <a:t> in VICE</a:t>
            </a:r>
            <a:endParaRPr lang="en-US" sz="6300" dirty="0">
              <a:solidFill>
                <a:schemeClr val="tx1">
                  <a:lumMod val="85000"/>
                  <a:lumOff val="15000"/>
                </a:schemeClr>
              </a:solidFill>
              <a:latin typeface="CabinSketch Bold"/>
              <a:cs typeface="CabinSketch Bold"/>
            </a:endParaRPr>
          </a:p>
        </p:txBody>
      </p:sp>
    </p:spTree>
    <p:extLst>
      <p:ext uri="{BB962C8B-B14F-4D97-AF65-F5344CB8AC3E}">
        <p14:creationId xmlns:p14="http://schemas.microsoft.com/office/powerpoint/2010/main" val="238598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producible_logbook by Juliette Taka with Cyverse added EARLIER TIME with loop and Future w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0752" cy="6858000"/>
          </a:xfrm>
          <a:prstGeom prst="rect">
            <a:avLst/>
          </a:prstGeom>
        </p:spPr>
      </p:pic>
      <p:sp>
        <p:nvSpPr>
          <p:cNvPr id="4" name="Google Shape;207;p35"/>
          <p:cNvSpPr txBox="1">
            <a:spLocks/>
          </p:cNvSpPr>
          <p:nvPr/>
        </p:nvSpPr>
        <p:spPr>
          <a:xfrm>
            <a:off x="1231900" y="6117975"/>
            <a:ext cx="1930400" cy="9432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100" dirty="0" smtClean="0">
                <a:solidFill>
                  <a:schemeClr val="tx1"/>
                </a:solidFill>
                <a:latin typeface="Calibri"/>
                <a:cs typeface="Calibri"/>
              </a:rPr>
              <a:t>expanding on image by</a:t>
            </a:r>
          </a:p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Juliette Taka</a:t>
            </a:r>
          </a:p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100" dirty="0" smtClean="0">
                <a:solidFill>
                  <a:schemeClr val="tx1"/>
                </a:solidFill>
                <a:latin typeface="Calibri"/>
                <a:cs typeface="Calibri"/>
              </a:rPr>
              <a:t>for</a:t>
            </a:r>
            <a:r>
              <a:rPr lang="en-US" sz="1100" b="1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Calibri"/>
                <a:cs typeface="Calibri"/>
              </a:rPr>
              <a:t>OpenDreamKit</a:t>
            </a:r>
            <a:endParaRPr lang="en-US" sz="11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25400" indent="0">
              <a:lnSpc>
                <a:spcPct val="115000"/>
              </a:lnSpc>
              <a:spcBef>
                <a:spcPts val="640"/>
              </a:spcBef>
              <a:buSzPts val="3200"/>
              <a:buNone/>
            </a:pPr>
            <a:endParaRPr lang="en" sz="5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0700" y="2222500"/>
            <a:ext cx="2440401" cy="830997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/>
              <a:t>TODAY</a:t>
            </a:r>
            <a:r>
              <a:rPr lang="mr-IN" sz="4800" dirty="0" smtClean="0"/>
              <a:t>…</a:t>
            </a:r>
            <a:endParaRPr lang="en-US" sz="4800" dirty="0"/>
          </a:p>
        </p:txBody>
      </p:sp>
      <p:grpSp>
        <p:nvGrpSpPr>
          <p:cNvPr id="5" name="Group 4"/>
          <p:cNvGrpSpPr/>
          <p:nvPr/>
        </p:nvGrpSpPr>
        <p:grpSpPr>
          <a:xfrm>
            <a:off x="2197100" y="254000"/>
            <a:ext cx="7683500" cy="6057900"/>
            <a:chOff x="2197100" y="254000"/>
            <a:chExt cx="7683500" cy="6057900"/>
          </a:xfrm>
        </p:grpSpPr>
        <p:sp>
          <p:nvSpPr>
            <p:cNvPr id="8" name="Rectangle 7"/>
            <p:cNvSpPr/>
            <p:nvPr/>
          </p:nvSpPr>
          <p:spPr>
            <a:xfrm>
              <a:off x="2197100" y="254000"/>
              <a:ext cx="7683500" cy="6057900"/>
            </a:xfrm>
            <a:prstGeom prst="rect">
              <a:avLst/>
            </a:prstGeom>
            <a:solidFill>
              <a:schemeClr val="bg1">
                <a:lumMod val="75000"/>
                <a:alpha val="9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3733800"/>
              <a:ext cx="5937885" cy="24860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63800" y="279400"/>
              <a:ext cx="713769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WORLD CLASS, OPEN SOURCE SOFTWARE</a:t>
              </a:r>
              <a:endParaRPr lang="en-US" sz="3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74900" y="977900"/>
              <a:ext cx="5930900" cy="26924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Ligo Virgo ima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1600" y="977908"/>
              <a:ext cx="5375910" cy="2666365"/>
            </a:xfrm>
            <a:prstGeom prst="rect">
              <a:avLst/>
            </a:prstGeom>
          </p:spPr>
        </p:pic>
        <p:pic>
          <p:nvPicPr>
            <p:cNvPr id="16" name="Picture 15" descr="jupyter logoOL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900" y="1257300"/>
              <a:ext cx="1600200" cy="1600200"/>
            </a:xfrm>
            <a:prstGeom prst="rect">
              <a:avLst/>
            </a:prstGeom>
          </p:spPr>
        </p:pic>
        <p:pic>
          <p:nvPicPr>
            <p:cNvPr id="17" name="Picture 16" descr="jupyter logoOL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900" y="4140200"/>
              <a:ext cx="1600200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51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1549753"/>
          </a:xfrm>
        </p:spPr>
        <p:txBody>
          <a:bodyPr/>
          <a:lstStyle/>
          <a:p>
            <a:r>
              <a:rPr lang="en-US" dirty="0" smtClean="0"/>
              <a:t>What problems does </a:t>
            </a:r>
            <a:br>
              <a:rPr lang="en-US" dirty="0" smtClean="0"/>
            </a:br>
            <a:r>
              <a:rPr lang="en-US" dirty="0" err="1" smtClean="0"/>
              <a:t>PatMatch</a:t>
            </a:r>
            <a:r>
              <a:rPr lang="en-US" dirty="0" smtClean="0"/>
              <a:t> address?</a:t>
            </a:r>
            <a:endParaRPr lang="en-US" dirty="0"/>
          </a:p>
        </p:txBody>
      </p:sp>
      <p:sp>
        <p:nvSpPr>
          <p:cNvPr id="4" name="Google Shape;207;p35"/>
          <p:cNvSpPr txBox="1">
            <a:spLocks/>
          </p:cNvSpPr>
          <p:nvPr/>
        </p:nvSpPr>
        <p:spPr>
          <a:xfrm>
            <a:off x="800109" y="18126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ts val="5080"/>
              </a:lnSpc>
              <a:spcBef>
                <a:spcPts val="544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Find sequence or sequence pattern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smtClean="0">
                <a:solidFill>
                  <a:schemeClr val="tx1"/>
                </a:solidFill>
              </a:rPr>
              <a:t>in nucleic acids or polypeptides</a:t>
            </a:r>
          </a:p>
          <a:p>
            <a:pPr marL="457200" indent="-431800">
              <a:lnSpc>
                <a:spcPct val="10000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136900"/>
            <a:ext cx="117983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Why better than find/replace or </a:t>
            </a:r>
            <a:r>
              <a:rPr lang="en-US" sz="4400" dirty="0" err="1" smtClean="0"/>
              <a:t>grep</a:t>
            </a:r>
            <a:r>
              <a:rPr lang="en-US" sz="4400" dirty="0" smtClean="0"/>
              <a:t> or regex?</a:t>
            </a:r>
            <a:endParaRPr lang="en-US" sz="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7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1549753"/>
          </a:xfrm>
        </p:spPr>
        <p:txBody>
          <a:bodyPr/>
          <a:lstStyle/>
          <a:p>
            <a:r>
              <a:rPr lang="en-US" dirty="0" smtClean="0"/>
              <a:t>What problems does </a:t>
            </a:r>
            <a:br>
              <a:rPr lang="en-US" dirty="0" smtClean="0"/>
            </a:br>
            <a:r>
              <a:rPr lang="en-US" dirty="0" err="1" smtClean="0"/>
              <a:t>PatMatch</a:t>
            </a:r>
            <a:r>
              <a:rPr lang="en-US" dirty="0" smtClean="0"/>
              <a:t> address?</a:t>
            </a:r>
            <a:endParaRPr lang="en-US" dirty="0"/>
          </a:p>
        </p:txBody>
      </p:sp>
      <p:sp>
        <p:nvSpPr>
          <p:cNvPr id="4" name="Google Shape;207;p35"/>
          <p:cNvSpPr txBox="1">
            <a:spLocks/>
          </p:cNvSpPr>
          <p:nvPr/>
        </p:nvSpPr>
        <p:spPr>
          <a:xfrm>
            <a:off x="800109" y="18126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ts val="5080"/>
              </a:lnSpc>
              <a:spcBef>
                <a:spcPts val="5440"/>
              </a:spcBef>
              <a:buSzPts val="3200"/>
            </a:pPr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</a:rPr>
              <a:t>Find sequence or sequence pattern</a:t>
            </a:r>
            <a:r>
              <a:rPr lang="en-US" sz="5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</a:rPr>
              <a:t>in nucleic acids or polypeptides</a:t>
            </a:r>
          </a:p>
          <a:p>
            <a:pPr marL="457200" indent="-431800">
              <a:lnSpc>
                <a:spcPts val="5080"/>
              </a:lnSpc>
              <a:spcBef>
                <a:spcPts val="5440"/>
              </a:spcBef>
              <a:buSzPts val="3200"/>
            </a:pP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</a:rPr>
              <a:t>Features domain specific abilities</a:t>
            </a:r>
          </a:p>
          <a:p>
            <a:pPr marL="457200" indent="-431800">
              <a:lnSpc>
                <a:spcPts val="5080"/>
              </a:lnSpc>
              <a:spcBef>
                <a:spcPts val="5440"/>
              </a:spcBef>
              <a:buSzPts val="3200"/>
            </a:pP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</a:rPr>
              <a:t>Command line enables scalability and reproducibility</a:t>
            </a:r>
          </a:p>
          <a:p>
            <a:pPr marL="457200" indent="-431800">
              <a:lnSpc>
                <a:spcPct val="10000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36900"/>
            <a:ext cx="117983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Why better than find/replace or </a:t>
            </a:r>
            <a:r>
              <a:rPr lang="en-US" sz="4400" dirty="0" err="1" smtClean="0"/>
              <a:t>grep</a:t>
            </a:r>
            <a:r>
              <a:rPr lang="en-US" sz="4400" dirty="0" smtClean="0"/>
              <a:t> or regex?</a:t>
            </a:r>
            <a:endParaRPr lang="en-US" sz="44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65196" y="4504263"/>
            <a:ext cx="1413933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faster than GUI-find          line breaks         biological syntax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2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6401"/>
          <a:stretch/>
        </p:blipFill>
        <p:spPr>
          <a:xfrm>
            <a:off x="2091268" y="0"/>
            <a:ext cx="8069580" cy="6993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63599"/>
            <a:ext cx="203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www.yeastgenome.org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nph-patmatch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8" y="2053173"/>
            <a:ext cx="2020824" cy="446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8300" y="41021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1800" y="57785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29100" y="61087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6579"/>
          <a:stretch/>
        </p:blipFill>
        <p:spPr>
          <a:xfrm>
            <a:off x="2091268" y="-1"/>
            <a:ext cx="8069580" cy="6976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63599"/>
            <a:ext cx="203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www.yeastgenome.org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nph-patmatch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8" y="2053173"/>
            <a:ext cx="2020824" cy="4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5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869343"/>
          </a:xfrm>
        </p:spPr>
        <p:txBody>
          <a:bodyPr/>
          <a:lstStyle/>
          <a:p>
            <a:r>
              <a:rPr lang="en-US" sz="4800" dirty="0" smtClean="0"/>
              <a:t> </a:t>
            </a:r>
            <a:endParaRPr lang="en-US" sz="4800" dirty="0"/>
          </a:p>
        </p:txBody>
      </p:sp>
      <p:pic>
        <p:nvPicPr>
          <p:cNvPr id="7" name="Google Shape;303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000" y="580778"/>
            <a:ext cx="7770237" cy="3775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04;p49"/>
          <p:cNvSpPr txBox="1"/>
          <p:nvPr/>
        </p:nvSpPr>
        <p:spPr>
          <a:xfrm>
            <a:off x="2564275" y="4481625"/>
            <a:ext cx="71676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Launch at</a:t>
            </a:r>
            <a:r>
              <a:rPr lang="en" sz="1800" dirty="0" smtClean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dirty="0">
                <a:ea typeface="Calibri"/>
                <a:cs typeface="Calibri"/>
                <a:sym typeface="Calibri"/>
              </a:rPr>
              <a:t>  </a:t>
            </a:r>
            <a:r>
              <a:rPr lang="en-US" dirty="0">
                <a:ea typeface="Calibri"/>
                <a:cs typeface="Calibri"/>
                <a:sym typeface="Calibri"/>
                <a:hlinkClick r:id="rId3"/>
              </a:rPr>
              <a:t>https://github.com/fomightez/patmatch-</a:t>
            </a:r>
            <a:r>
              <a:rPr lang="en-US" dirty="0" smtClean="0">
                <a:ea typeface="Calibri"/>
                <a:cs typeface="Calibri"/>
                <a:sym typeface="Calibri"/>
                <a:hlinkClick r:id="rId3"/>
              </a:rPr>
              <a:t>binder</a:t>
            </a:r>
            <a:endParaRPr lang="en-US" dirty="0" smtClean="0">
              <a:ea typeface="Calibri"/>
              <a:cs typeface="Calibri"/>
              <a:sym typeface="Calibri"/>
            </a:endParaRPr>
          </a:p>
          <a:p>
            <a:pPr lvl="0"/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22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150" y="0"/>
            <a:ext cx="10655300" cy="695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74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-50800"/>
            <a:ext cx="1346200" cy="1346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700" y="254000"/>
            <a:ext cx="1595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binder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11" y="-165100"/>
            <a:ext cx="1827506" cy="1684130"/>
          </a:xfrm>
          <a:prstGeom prst="rect">
            <a:avLst/>
          </a:prstGeom>
        </p:spPr>
      </p:pic>
      <p:pic>
        <p:nvPicPr>
          <p:cNvPr id="6" name="Picture 5" descr="cyverse_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3"/>
          <a:stretch/>
        </p:blipFill>
        <p:spPr>
          <a:xfrm>
            <a:off x="8483600" y="111627"/>
            <a:ext cx="2321717" cy="7233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07639" y="469900"/>
            <a:ext cx="1709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74080">
                    <a:alpha val="80000"/>
                  </a:srgbClr>
                </a:solidFill>
                <a:latin typeface="Calibri"/>
                <a:cs typeface="Calibri"/>
              </a:rPr>
              <a:t>VICE</a:t>
            </a:r>
            <a:endParaRPr lang="en-US" sz="5400" b="1" dirty="0">
              <a:solidFill>
                <a:srgbClr val="074080">
                  <a:alpha val="8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8" name="Google Shape;207;p35"/>
          <p:cNvSpPr txBox="1">
            <a:spLocks/>
          </p:cNvSpPr>
          <p:nvPr/>
        </p:nvSpPr>
        <p:spPr>
          <a:xfrm>
            <a:off x="660409" y="15078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ts val="518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No installation</a:t>
            </a:r>
          </a:p>
          <a:p>
            <a:pPr marL="457200" indent="-431800">
              <a:lnSpc>
                <a:spcPts val="518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No impact on local systems</a:t>
            </a:r>
          </a:p>
          <a:p>
            <a:pPr marL="457200" indent="-431800">
              <a:lnSpc>
                <a:spcPts val="5180"/>
              </a:lnSpc>
              <a:spcBef>
                <a:spcPts val="0"/>
              </a:spcBef>
              <a:buSzPts val="3200"/>
            </a:pPr>
            <a:r>
              <a:rPr lang="en-US" sz="5400" dirty="0">
                <a:solidFill>
                  <a:schemeClr val="tx1"/>
                </a:solidFill>
              </a:rPr>
              <a:t>Portability</a:t>
            </a:r>
          </a:p>
          <a:p>
            <a:pPr marL="457200" indent="-431800">
              <a:lnSpc>
                <a:spcPts val="5180"/>
              </a:lnSpc>
              <a:spcBef>
                <a:spcPts val="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  <a:p>
            <a:pPr marL="25400" indent="0">
              <a:lnSpc>
                <a:spcPts val="4680"/>
              </a:lnSpc>
              <a:spcBef>
                <a:spcPts val="0"/>
              </a:spcBef>
              <a:buSzPts val="3200"/>
              <a:buNone/>
            </a:pPr>
            <a:endParaRPr lang="en-US" sz="5400" dirty="0" smtClean="0">
              <a:solidFill>
                <a:schemeClr val="tx1"/>
              </a:solidFill>
            </a:endParaRPr>
          </a:p>
          <a:p>
            <a:pPr marL="457200" indent="-431800">
              <a:lnSpc>
                <a:spcPts val="468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63804" y="910163"/>
            <a:ext cx="54990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Besides computability: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Picture 14" descr="activation energy_transpar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2933700"/>
            <a:ext cx="37084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38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150" y="0"/>
            <a:ext cx="10655300" cy="695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74080"/>
              </a:solidFill>
            </a:endParaRPr>
          </a:p>
        </p:txBody>
      </p:sp>
      <p:pic>
        <p:nvPicPr>
          <p:cNvPr id="14" name="Picture 13" descr="presents.g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8222" l="3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4337050"/>
            <a:ext cx="1689100" cy="1143000"/>
          </a:xfrm>
          <a:prstGeom prst="rect">
            <a:avLst/>
          </a:prstGeom>
        </p:spPr>
      </p:pic>
      <p:pic>
        <p:nvPicPr>
          <p:cNvPr id="12" name="Picture 11" descr="presents3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101" l="0" r="97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616450"/>
            <a:ext cx="2006600" cy="1402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00" y="-50800"/>
            <a:ext cx="1346200" cy="1346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700" y="254000"/>
            <a:ext cx="1595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binder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11" y="-165100"/>
            <a:ext cx="1827506" cy="1684130"/>
          </a:xfrm>
          <a:prstGeom prst="rect">
            <a:avLst/>
          </a:prstGeom>
        </p:spPr>
      </p:pic>
      <p:pic>
        <p:nvPicPr>
          <p:cNvPr id="6" name="Picture 5" descr="cyverse_rgb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3"/>
          <a:stretch/>
        </p:blipFill>
        <p:spPr>
          <a:xfrm>
            <a:off x="8483600" y="111627"/>
            <a:ext cx="2321717" cy="7233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07639" y="469900"/>
            <a:ext cx="1709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74080">
                    <a:alpha val="80000"/>
                  </a:srgbClr>
                </a:solidFill>
                <a:latin typeface="Calibri"/>
                <a:cs typeface="Calibri"/>
              </a:rPr>
              <a:t>VICE</a:t>
            </a:r>
            <a:endParaRPr lang="en-US" sz="5400" b="1" dirty="0">
              <a:solidFill>
                <a:srgbClr val="074080">
                  <a:alpha val="8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8" name="Google Shape;207;p35"/>
          <p:cNvSpPr txBox="1">
            <a:spLocks/>
          </p:cNvSpPr>
          <p:nvPr/>
        </p:nvSpPr>
        <p:spPr>
          <a:xfrm>
            <a:off x="660409" y="15078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No installation</a:t>
            </a:r>
          </a:p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No impact on local systems</a:t>
            </a:r>
          </a:p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Reproducibility</a:t>
            </a:r>
          </a:p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Scalability</a:t>
            </a:r>
          </a:p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err="1" smtClean="0">
                <a:solidFill>
                  <a:schemeClr val="tx1"/>
                </a:solidFill>
              </a:rPr>
              <a:t>Connectability</a:t>
            </a:r>
            <a:endParaRPr lang="en-US" sz="5400" dirty="0" smtClean="0">
              <a:solidFill>
                <a:schemeClr val="tx1"/>
              </a:solidFill>
            </a:endParaRPr>
          </a:p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err="1" smtClean="0">
                <a:solidFill>
                  <a:schemeClr val="tx1"/>
                </a:solidFill>
              </a:rPr>
              <a:t>Convertability</a:t>
            </a:r>
            <a:endParaRPr lang="en-US" sz="5400" dirty="0" smtClean="0">
              <a:solidFill>
                <a:schemeClr val="tx1"/>
              </a:solidFill>
            </a:endParaRPr>
          </a:p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err="1" smtClean="0">
                <a:solidFill>
                  <a:schemeClr val="tx1"/>
                </a:solidFill>
              </a:rPr>
              <a:t>Shareability</a:t>
            </a:r>
            <a:endParaRPr lang="en-US" sz="5400" dirty="0" smtClean="0">
              <a:solidFill>
                <a:schemeClr val="tx1"/>
              </a:solidFill>
            </a:endParaRPr>
          </a:p>
          <a:p>
            <a:pPr marL="457200" indent="-431800">
              <a:lnSpc>
                <a:spcPts val="4680"/>
              </a:lnSpc>
              <a:spcBef>
                <a:spcPts val="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  <a:p>
            <a:pPr marL="457200" indent="-431800">
              <a:lnSpc>
                <a:spcPts val="468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63804" y="910163"/>
            <a:ext cx="54990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Besides computability: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Picture 9" descr="presents.g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8222" l="3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5454650"/>
            <a:ext cx="1689100" cy="1143000"/>
          </a:xfrm>
          <a:prstGeom prst="rect">
            <a:avLst/>
          </a:prstGeom>
        </p:spPr>
      </p:pic>
      <p:pic>
        <p:nvPicPr>
          <p:cNvPr id="11" name="Picture 10" descr="presents2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96" b="94751" l="10000" r="90000">
                        <a14:foregroundMark x1="57632" y1="11878" x2="57632" y2="11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0" y="4902200"/>
            <a:ext cx="1930400" cy="183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5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150" y="0"/>
            <a:ext cx="10655300" cy="695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7408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004911" y="-165100"/>
            <a:ext cx="3800406" cy="1684130"/>
            <a:chOff x="7004911" y="-165100"/>
            <a:chExt cx="3800406" cy="16841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911" y="-165100"/>
              <a:ext cx="1827506" cy="1684130"/>
            </a:xfrm>
            <a:prstGeom prst="rect">
              <a:avLst/>
            </a:prstGeom>
          </p:spPr>
        </p:pic>
        <p:pic>
          <p:nvPicPr>
            <p:cNvPr id="6" name="Picture 5" descr="cyverse_rgb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3"/>
            <a:stretch/>
          </p:blipFill>
          <p:spPr>
            <a:xfrm>
              <a:off x="8483600" y="111627"/>
              <a:ext cx="2321717" cy="72337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907639" y="469900"/>
              <a:ext cx="17095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74080">
                      <a:alpha val="80000"/>
                    </a:srgbClr>
                  </a:solidFill>
                  <a:latin typeface="Calibri"/>
                  <a:cs typeface="Calibri"/>
                </a:rPr>
                <a:t>VICE</a:t>
              </a:r>
              <a:endParaRPr lang="en-US" sz="5400" b="1" dirty="0">
                <a:solidFill>
                  <a:srgbClr val="074080">
                    <a:alpha val="80000"/>
                  </a:srgb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8" name="Google Shape;207;p35"/>
          <p:cNvSpPr txBox="1">
            <a:spLocks/>
          </p:cNvSpPr>
          <p:nvPr/>
        </p:nvSpPr>
        <p:spPr>
          <a:xfrm>
            <a:off x="660409" y="15078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No installation</a:t>
            </a:r>
          </a:p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No impact on local systems</a:t>
            </a:r>
          </a:p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Reproducibility</a:t>
            </a:r>
          </a:p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Scalability</a:t>
            </a:r>
          </a:p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err="1" smtClean="0">
                <a:solidFill>
                  <a:schemeClr val="tx1"/>
                </a:solidFill>
              </a:rPr>
              <a:t>Connectability</a:t>
            </a:r>
            <a:r>
              <a:rPr lang="en-US" sz="5400" dirty="0" smtClean="0">
                <a:solidFill>
                  <a:schemeClr val="tx1"/>
                </a:solidFill>
              </a:rPr>
              <a:t> +</a:t>
            </a:r>
          </a:p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err="1" smtClean="0">
                <a:solidFill>
                  <a:schemeClr val="bg1">
                    <a:lumMod val="50000"/>
                  </a:schemeClr>
                </a:solidFill>
              </a:rPr>
              <a:t>Convertability</a:t>
            </a:r>
            <a:endParaRPr lang="en-US" sz="5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31800">
              <a:lnSpc>
                <a:spcPts val="5780"/>
              </a:lnSpc>
              <a:spcBef>
                <a:spcPts val="0"/>
              </a:spcBef>
              <a:buSzPts val="3200"/>
            </a:pPr>
            <a:r>
              <a:rPr lang="en-US" sz="5400" dirty="0" err="1" smtClean="0">
                <a:solidFill>
                  <a:schemeClr val="tx1"/>
                </a:solidFill>
              </a:rPr>
              <a:t>Shareability</a:t>
            </a:r>
            <a:r>
              <a:rPr lang="en-US" sz="5400" dirty="0" smtClean="0">
                <a:solidFill>
                  <a:schemeClr val="tx1"/>
                </a:solidFill>
              </a:rPr>
              <a:t> 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63804" y="910163"/>
            <a:ext cx="54990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Besides computability: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9304" y="5024963"/>
            <a:ext cx="5499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Persistence+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553200" y="0"/>
            <a:ext cx="5003800" cy="1574800"/>
          </a:xfrm>
          <a:prstGeom prst="ellipse">
            <a:avLst/>
          </a:prstGeom>
          <a:noFill/>
          <a:ln w="47625">
            <a:solidFill>
              <a:srgbClr val="FF3333">
                <a:alpha val="7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8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46214"/>
            <a:ext cx="12192000" cy="1549753"/>
          </a:xfrm>
        </p:spPr>
        <p:txBody>
          <a:bodyPr/>
          <a:lstStyle/>
          <a:p>
            <a:r>
              <a:rPr lang="en-US" dirty="0" smtClean="0"/>
              <a:t>What does </a:t>
            </a:r>
            <a:r>
              <a:rPr lang="en-US" dirty="0" err="1" smtClean="0"/>
              <a:t>Circos</a:t>
            </a:r>
            <a:r>
              <a:rPr lang="en-US" dirty="0" smtClean="0"/>
              <a:t> do?</a:t>
            </a:r>
            <a:endParaRPr lang="en-US" dirty="0"/>
          </a:p>
        </p:txBody>
      </p:sp>
      <p:sp>
        <p:nvSpPr>
          <p:cNvPr id="7" name="Google Shape;207;p35"/>
          <p:cNvSpPr txBox="1">
            <a:spLocks/>
          </p:cNvSpPr>
          <p:nvPr/>
        </p:nvSpPr>
        <p:spPr>
          <a:xfrm>
            <a:off x="800109" y="19523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lnSpc>
                <a:spcPts val="4680"/>
              </a:lnSpc>
              <a:spcBef>
                <a:spcPts val="0"/>
              </a:spcBef>
              <a:buSzPts val="3200"/>
              <a:buNone/>
            </a:pPr>
            <a:r>
              <a:rPr lang="en-US" sz="5400" dirty="0" smtClean="0">
                <a:solidFill>
                  <a:schemeClr val="tx1"/>
                </a:solidFill>
              </a:rPr>
              <a:t>Generates informative visualizations</a:t>
            </a:r>
          </a:p>
          <a:p>
            <a:pPr marL="457200" indent="-431800">
              <a:lnSpc>
                <a:spcPts val="468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8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869343"/>
          </a:xfrm>
        </p:spPr>
        <p:txBody>
          <a:bodyPr/>
          <a:lstStyle/>
          <a:p>
            <a:r>
              <a:rPr lang="en-US" sz="4800" dirty="0" smtClean="0"/>
              <a:t>Outline of Today’s Focus Forum</a:t>
            </a:r>
            <a:endParaRPr lang="en-US" sz="4800" dirty="0"/>
          </a:p>
        </p:txBody>
      </p:sp>
      <p:sp>
        <p:nvSpPr>
          <p:cNvPr id="7" name="Google Shape;207;p35"/>
          <p:cNvSpPr txBox="1">
            <a:spLocks/>
          </p:cNvSpPr>
          <p:nvPr/>
        </p:nvSpPr>
        <p:spPr>
          <a:xfrm>
            <a:off x="2984500" y="11522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15000"/>
              </a:lnSpc>
              <a:spcBef>
                <a:spcPts val="64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Intro: beyond these tools</a:t>
            </a:r>
          </a:p>
          <a:p>
            <a:pPr marL="457200" indent="-431800">
              <a:lnSpc>
                <a:spcPct val="115000"/>
              </a:lnSpc>
              <a:spcBef>
                <a:spcPts val="640"/>
              </a:spcBef>
              <a:buSzPts val="3200"/>
            </a:pPr>
            <a:r>
              <a:rPr lang="en" sz="5400" dirty="0" smtClean="0">
                <a:solidFill>
                  <a:schemeClr val="tx1"/>
                </a:solidFill>
              </a:rPr>
              <a:t>PatMatch Demo</a:t>
            </a:r>
          </a:p>
          <a:p>
            <a:pPr marL="457200" indent="-431800">
              <a:lnSpc>
                <a:spcPct val="115000"/>
              </a:lnSpc>
              <a:spcBef>
                <a:spcPts val="0"/>
              </a:spcBef>
              <a:buSzPts val="3200"/>
            </a:pPr>
            <a:r>
              <a:rPr lang="en" sz="5400" dirty="0" smtClean="0">
                <a:solidFill>
                  <a:schemeClr val="tx1"/>
                </a:solidFill>
              </a:rPr>
              <a:t>Benefits of </a:t>
            </a:r>
            <a:r>
              <a:rPr lang="en-US" sz="5400" dirty="0" err="1" smtClean="0">
                <a:solidFill>
                  <a:schemeClr val="tx1"/>
                </a:solidFill>
              </a:rPr>
              <a:t>CyVerse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" sz="5400" dirty="0" smtClean="0">
                <a:solidFill>
                  <a:schemeClr val="tx1"/>
                </a:solidFill>
              </a:rPr>
              <a:t>V</a:t>
            </a:r>
            <a:r>
              <a:rPr lang="en-US" sz="5400" dirty="0" smtClean="0">
                <a:solidFill>
                  <a:schemeClr val="tx1"/>
                </a:solidFill>
              </a:rPr>
              <a:t>ICE</a:t>
            </a:r>
            <a:endParaRPr lang="en" sz="5400" dirty="0" smtClean="0">
              <a:solidFill>
                <a:schemeClr val="tx1"/>
              </a:solidFill>
            </a:endParaRPr>
          </a:p>
          <a:p>
            <a:pPr marL="457200" indent="-431800">
              <a:lnSpc>
                <a:spcPct val="115000"/>
              </a:lnSpc>
              <a:spcBef>
                <a:spcPts val="0"/>
              </a:spcBef>
              <a:buSzPts val="3200"/>
            </a:pPr>
            <a:r>
              <a:rPr lang="en" sz="5400" dirty="0" smtClean="0">
                <a:solidFill>
                  <a:schemeClr val="tx1"/>
                </a:solidFill>
              </a:rPr>
              <a:t>Circos Intro</a:t>
            </a:r>
          </a:p>
          <a:p>
            <a:pPr marL="457200" indent="-431800">
              <a:lnSpc>
                <a:spcPct val="115000"/>
              </a:lnSpc>
              <a:spcBef>
                <a:spcPts val="0"/>
              </a:spcBef>
              <a:buSzPts val="3200"/>
            </a:pPr>
            <a:r>
              <a:rPr lang="en" sz="5400" dirty="0" smtClean="0">
                <a:solidFill>
                  <a:schemeClr val="tx1"/>
                </a:solidFill>
              </a:rPr>
              <a:t>Circos Demo </a:t>
            </a:r>
            <a:endParaRPr lang="en" sz="5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2304" y="3983562"/>
            <a:ext cx="722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</a:t>
            </a:r>
            <a:r>
              <a:rPr lang="en-US" sz="2800" u="sng" dirty="0" smtClean="0"/>
              <a:t>V</a:t>
            </a:r>
            <a:r>
              <a:rPr lang="en-US" sz="2800" dirty="0" smtClean="0"/>
              <a:t>isual </a:t>
            </a:r>
            <a:r>
              <a:rPr lang="en-US" sz="2800" u="sng" dirty="0" smtClean="0"/>
              <a:t>I</a:t>
            </a:r>
            <a:r>
              <a:rPr lang="en-US" sz="2800" dirty="0" smtClean="0"/>
              <a:t>nteractive </a:t>
            </a:r>
            <a:r>
              <a:rPr lang="en-US" sz="2800" u="sng" dirty="0"/>
              <a:t>C</a:t>
            </a:r>
            <a:r>
              <a:rPr lang="en-US" sz="2800" dirty="0"/>
              <a:t>omputing </a:t>
            </a:r>
            <a:r>
              <a:rPr lang="en-US" sz="2800" u="sng" dirty="0" smtClean="0"/>
              <a:t>E</a:t>
            </a:r>
            <a:r>
              <a:rPr lang="en-US" sz="2800" dirty="0" smtClean="0"/>
              <a:t>nvironment)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099" y="12700"/>
            <a:ext cx="8001000" cy="693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4400" y="2374900"/>
            <a:ext cx="77893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http://circos.ca/guide/genomic/img/circos-</a:t>
            </a:r>
            <a:r>
              <a:rPr lang="en-US" sz="2400" dirty="0" smtClean="0">
                <a:hlinkClick r:id="rId3"/>
              </a:rPr>
              <a:t>conservation.png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8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099" y="12700"/>
            <a:ext cx="8001000" cy="6934200"/>
          </a:xfrm>
          <a:prstGeom prst="rect">
            <a:avLst/>
          </a:prstGeom>
        </p:spPr>
      </p:pic>
      <p:pic>
        <p:nvPicPr>
          <p:cNvPr id="5" name="Picture 4" descr="zoom on circos example conservation 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0"/>
            <a:ext cx="8995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6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099" y="12700"/>
            <a:ext cx="8001000" cy="6934200"/>
          </a:xfrm>
          <a:prstGeom prst="rect">
            <a:avLst/>
          </a:prstGeom>
        </p:spPr>
      </p:pic>
      <p:pic>
        <p:nvPicPr>
          <p:cNvPr id="2" name="Picture 1" descr="zoom on circos main image in conservation circ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0"/>
            <a:ext cx="8397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2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tnam et al Fig 3 Amphi Human Synten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0"/>
            <a:ext cx="68199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00" y="342900"/>
            <a:ext cx="25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Putnam et al., 2008 (PMID: </a:t>
            </a:r>
            <a:r>
              <a:rPr lang="is-IS" dirty="0" smtClean="0">
                <a:solidFill>
                  <a:schemeClr val="bg1"/>
                </a:solidFill>
              </a:rPr>
              <a:t>18563158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890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1549753"/>
          </a:xfrm>
        </p:spPr>
        <p:txBody>
          <a:bodyPr/>
          <a:lstStyle/>
          <a:p>
            <a:r>
              <a:rPr lang="en-US" dirty="0" smtClean="0"/>
              <a:t>What do you need for </a:t>
            </a:r>
            <a:br>
              <a:rPr lang="en-US" dirty="0" smtClean="0"/>
            </a:br>
            <a:r>
              <a:rPr lang="en-US" dirty="0" smtClean="0"/>
              <a:t>making a </a:t>
            </a:r>
            <a:r>
              <a:rPr lang="en-US" dirty="0" err="1" smtClean="0"/>
              <a:t>Circos</a:t>
            </a:r>
            <a:r>
              <a:rPr lang="en-US" dirty="0" smtClean="0"/>
              <a:t> plot?</a:t>
            </a:r>
            <a:endParaRPr lang="en-US" dirty="0"/>
          </a:p>
        </p:txBody>
      </p:sp>
      <p:sp>
        <p:nvSpPr>
          <p:cNvPr id="4" name="Google Shape;207;p35"/>
          <p:cNvSpPr txBox="1">
            <a:spLocks/>
          </p:cNvSpPr>
          <p:nvPr/>
        </p:nvSpPr>
        <p:spPr>
          <a:xfrm>
            <a:off x="800109" y="18126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0000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Minimum required</a:t>
            </a:r>
          </a:p>
          <a:p>
            <a:pPr marL="914400" lvl="1" indent="-431800">
              <a:lnSpc>
                <a:spcPct val="100000"/>
              </a:lnSpc>
              <a:spcBef>
                <a:spcPts val="0"/>
              </a:spcBef>
              <a:buSzPts val="3200"/>
            </a:pPr>
            <a:r>
              <a:rPr lang="en-US" sz="5000" dirty="0" smtClean="0"/>
              <a:t>karyotype </a:t>
            </a:r>
          </a:p>
          <a:p>
            <a:pPr marL="914400" lvl="1" indent="-431800">
              <a:lnSpc>
                <a:spcPct val="100000"/>
              </a:lnSpc>
              <a:spcBef>
                <a:spcPts val="0"/>
              </a:spcBef>
              <a:buSzPts val="3200"/>
            </a:pPr>
            <a:endParaRPr lang="en-US" sz="2800" dirty="0" smtClean="0"/>
          </a:p>
          <a:p>
            <a:pPr marL="914400" lvl="1" indent="-431800">
              <a:lnSpc>
                <a:spcPct val="100000"/>
              </a:lnSpc>
              <a:spcBef>
                <a:spcPts val="0"/>
              </a:spcBef>
              <a:buSzPts val="3200"/>
            </a:pPr>
            <a:r>
              <a:rPr lang="en-US" sz="5000" dirty="0" smtClean="0">
                <a:solidFill>
                  <a:schemeClr val="tx1"/>
                </a:solidFill>
              </a:rPr>
              <a:t>ideogram</a:t>
            </a:r>
          </a:p>
          <a:p>
            <a:pPr marL="457200" indent="-431800">
              <a:lnSpc>
                <a:spcPct val="10000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4965700"/>
            <a:ext cx="10515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Boilerplate code can handle everything else (</a:t>
            </a:r>
            <a:r>
              <a:rPr lang="en-US" sz="4000" dirty="0" err="1" smtClean="0"/>
              <a:t>colors,fonts</a:t>
            </a:r>
            <a:r>
              <a:rPr lang="en-US" sz="4000" dirty="0" smtClean="0"/>
              <a:t>, image generating settings, etc.).</a:t>
            </a:r>
            <a:endParaRPr lang="en-US" sz="40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32300" y="2755900"/>
            <a:ext cx="11798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smtClean="0"/>
              <a:t>name and size of chromosomes. </a:t>
            </a:r>
          </a:p>
          <a:p>
            <a:pPr marL="571500" indent="-571500">
              <a:buFontTx/>
              <a:buChar char="-"/>
            </a:pPr>
            <a:r>
              <a:rPr lang="en-US" sz="3600" dirty="0" smtClean="0"/>
              <a:t>Banding, if available.</a:t>
            </a:r>
            <a:endParaRPr lang="en-US" sz="36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4000500"/>
            <a:ext cx="796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smtClean="0"/>
              <a:t>how </a:t>
            </a:r>
            <a:r>
              <a:rPr lang="en-US" sz="3600" dirty="0"/>
              <a:t>to depict the </a:t>
            </a:r>
            <a:r>
              <a:rPr lang="en-US" sz="3600" dirty="0" smtClean="0"/>
              <a:t>chromosome or a region of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1549753"/>
          </a:xfrm>
        </p:spPr>
        <p:txBody>
          <a:bodyPr/>
          <a:lstStyle/>
          <a:p>
            <a:r>
              <a:rPr lang="en-US" dirty="0" smtClean="0"/>
              <a:t>What do you need for </a:t>
            </a:r>
            <a:br>
              <a:rPr lang="en-US" dirty="0" smtClean="0"/>
            </a:br>
            <a:r>
              <a:rPr lang="en-US" dirty="0" smtClean="0"/>
              <a:t>making a </a:t>
            </a:r>
            <a:r>
              <a:rPr lang="en-US" dirty="0" err="1" smtClean="0"/>
              <a:t>Circos</a:t>
            </a:r>
            <a:r>
              <a:rPr lang="en-US" dirty="0" smtClean="0"/>
              <a:t> plot?</a:t>
            </a:r>
            <a:endParaRPr lang="en-US" dirty="0"/>
          </a:p>
        </p:txBody>
      </p:sp>
      <p:sp>
        <p:nvSpPr>
          <p:cNvPr id="4" name="Google Shape;207;p35"/>
          <p:cNvSpPr txBox="1">
            <a:spLocks/>
          </p:cNvSpPr>
          <p:nvPr/>
        </p:nvSpPr>
        <p:spPr>
          <a:xfrm>
            <a:off x="800109" y="18126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0000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Typical plot enhancements</a:t>
            </a:r>
          </a:p>
          <a:p>
            <a:pPr marL="914400" lvl="1" indent="-431800">
              <a:lnSpc>
                <a:spcPct val="100000"/>
              </a:lnSpc>
              <a:spcBef>
                <a:spcPts val="640"/>
              </a:spcBef>
              <a:buSzPts val="3200"/>
            </a:pPr>
            <a:r>
              <a:rPr lang="en-US" sz="5000" dirty="0">
                <a:solidFill>
                  <a:schemeClr val="tx1"/>
                </a:solidFill>
              </a:rPr>
              <a:t>Links</a:t>
            </a:r>
          </a:p>
          <a:p>
            <a:pPr marL="914400" lvl="1" indent="-431800">
              <a:lnSpc>
                <a:spcPct val="100000"/>
              </a:lnSpc>
              <a:spcBef>
                <a:spcPts val="640"/>
              </a:spcBef>
              <a:buSzPts val="3200"/>
            </a:pPr>
            <a:r>
              <a:rPr lang="en-US" sz="5000" dirty="0">
                <a:solidFill>
                  <a:schemeClr val="tx1"/>
                </a:solidFill>
              </a:rPr>
              <a:t>Data Tracks</a:t>
            </a:r>
          </a:p>
          <a:p>
            <a:pPr marL="914400" lvl="1" indent="-431800">
              <a:lnSpc>
                <a:spcPct val="100000"/>
              </a:lnSpc>
              <a:spcBef>
                <a:spcPts val="640"/>
              </a:spcBef>
              <a:buSzPts val="3200"/>
            </a:pPr>
            <a:r>
              <a:rPr lang="en-US" sz="5000" dirty="0">
                <a:solidFill>
                  <a:schemeClr val="tx1"/>
                </a:solidFill>
              </a:rPr>
              <a:t>Ticks &amp; Labels</a:t>
            </a:r>
          </a:p>
          <a:p>
            <a:pPr marL="914400" lvl="1" indent="-431800">
              <a:lnSpc>
                <a:spcPct val="100000"/>
              </a:lnSpc>
              <a:spcBef>
                <a:spcPts val="640"/>
              </a:spcBef>
              <a:buSzPts val="3200"/>
            </a:pPr>
            <a:r>
              <a:rPr lang="en-US" sz="5000" dirty="0">
                <a:solidFill>
                  <a:schemeClr val="tx1"/>
                </a:solidFill>
              </a:rPr>
              <a:t>Highlights</a:t>
            </a:r>
          </a:p>
          <a:p>
            <a:pPr marL="457200" indent="-431800">
              <a:lnSpc>
                <a:spcPct val="10000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2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1549753"/>
          </a:xfrm>
        </p:spPr>
        <p:txBody>
          <a:bodyPr/>
          <a:lstStyle/>
          <a:p>
            <a:r>
              <a:rPr lang="en-US" dirty="0" smtClean="0"/>
              <a:t>What do you need for </a:t>
            </a:r>
            <a:br>
              <a:rPr lang="en-US" dirty="0" smtClean="0"/>
            </a:br>
            <a:r>
              <a:rPr lang="en-US" dirty="0" smtClean="0"/>
              <a:t>making a </a:t>
            </a:r>
            <a:r>
              <a:rPr lang="en-US" dirty="0" err="1" smtClean="0"/>
              <a:t>Circos</a:t>
            </a:r>
            <a:r>
              <a:rPr lang="en-US" dirty="0" smtClean="0"/>
              <a:t> plot?</a:t>
            </a:r>
            <a:endParaRPr lang="en-US" dirty="0"/>
          </a:p>
        </p:txBody>
      </p:sp>
      <p:sp>
        <p:nvSpPr>
          <p:cNvPr id="4" name="Google Shape;207;p35"/>
          <p:cNvSpPr txBox="1">
            <a:spLocks/>
          </p:cNvSpPr>
          <p:nvPr/>
        </p:nvSpPr>
        <p:spPr>
          <a:xfrm>
            <a:off x="800109" y="18126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00000"/>
              </a:lnSpc>
              <a:spcBef>
                <a:spcPts val="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Typical plot enhancements</a:t>
            </a:r>
          </a:p>
          <a:p>
            <a:pPr marL="914400" lvl="1" indent="-431800">
              <a:lnSpc>
                <a:spcPct val="100000"/>
              </a:lnSpc>
              <a:spcBef>
                <a:spcPts val="640"/>
              </a:spcBef>
              <a:buSzPts val="3200"/>
            </a:pPr>
            <a:r>
              <a:rPr lang="en-US" sz="5000" dirty="0">
                <a:solidFill>
                  <a:schemeClr val="tx1"/>
                </a:solidFill>
              </a:rPr>
              <a:t>Links</a:t>
            </a:r>
          </a:p>
          <a:p>
            <a:pPr marL="914400" lvl="1" indent="-431800">
              <a:lnSpc>
                <a:spcPct val="100000"/>
              </a:lnSpc>
              <a:spcBef>
                <a:spcPts val="640"/>
              </a:spcBef>
              <a:buSzPts val="3200"/>
            </a:pPr>
            <a:r>
              <a:rPr lang="en-US" sz="5000" dirty="0">
                <a:solidFill>
                  <a:schemeClr val="tx1"/>
                </a:solidFill>
              </a:rPr>
              <a:t>Data </a:t>
            </a:r>
            <a:r>
              <a:rPr lang="en-US" sz="5000" dirty="0" smtClean="0">
                <a:solidFill>
                  <a:schemeClr val="tx1"/>
                </a:solidFill>
              </a:rPr>
              <a:t>Tracks*</a:t>
            </a:r>
            <a:endParaRPr lang="en-US" sz="5000" dirty="0">
              <a:solidFill>
                <a:schemeClr val="tx1"/>
              </a:solidFill>
            </a:endParaRPr>
          </a:p>
          <a:p>
            <a:pPr marL="914400" lvl="1" indent="-431800">
              <a:lnSpc>
                <a:spcPct val="100000"/>
              </a:lnSpc>
              <a:spcBef>
                <a:spcPts val="640"/>
              </a:spcBef>
              <a:buSzPts val="3200"/>
            </a:pPr>
            <a:r>
              <a:rPr lang="en-US" sz="5000" dirty="0">
                <a:solidFill>
                  <a:schemeClr val="tx1"/>
                </a:solidFill>
              </a:rPr>
              <a:t>Ticks &amp; </a:t>
            </a:r>
            <a:r>
              <a:rPr lang="en-US" sz="5000" dirty="0" smtClean="0">
                <a:solidFill>
                  <a:schemeClr val="tx1"/>
                </a:solidFill>
              </a:rPr>
              <a:t>Labels</a:t>
            </a:r>
            <a:endParaRPr lang="en-US" sz="5000" dirty="0">
              <a:solidFill>
                <a:schemeClr val="tx1"/>
              </a:solidFill>
            </a:endParaRPr>
          </a:p>
          <a:p>
            <a:pPr marL="914400" lvl="1" indent="-431800">
              <a:lnSpc>
                <a:spcPct val="100000"/>
              </a:lnSpc>
              <a:spcBef>
                <a:spcPts val="640"/>
              </a:spcBef>
              <a:buSzPts val="3200"/>
            </a:pPr>
            <a:r>
              <a:rPr lang="en-US" sz="5000" dirty="0" smtClean="0">
                <a:solidFill>
                  <a:schemeClr val="tx1"/>
                </a:solidFill>
              </a:rPr>
              <a:t>Highlights*</a:t>
            </a:r>
            <a:endParaRPr lang="en-US" sz="5000" dirty="0">
              <a:solidFill>
                <a:schemeClr val="tx1"/>
              </a:solidFill>
            </a:endParaRPr>
          </a:p>
          <a:p>
            <a:pPr marL="457200" indent="-431800">
              <a:lnSpc>
                <a:spcPct val="10000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8300" y="5892800"/>
            <a:ext cx="7962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* potential sources of lots of data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61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1549753"/>
          </a:xfrm>
        </p:spPr>
        <p:txBody>
          <a:bodyPr/>
          <a:lstStyle/>
          <a:p>
            <a:r>
              <a:rPr lang="en-US" dirty="0" smtClean="0"/>
              <a:t>Segue to Demo: Actual minimum configuration file</a:t>
            </a:r>
            <a:endParaRPr lang="en-US" dirty="0"/>
          </a:p>
        </p:txBody>
      </p:sp>
      <p:sp>
        <p:nvSpPr>
          <p:cNvPr id="4" name="Google Shape;207;p35"/>
          <p:cNvSpPr txBox="1">
            <a:spLocks/>
          </p:cNvSpPr>
          <p:nvPr/>
        </p:nvSpPr>
        <p:spPr>
          <a:xfrm>
            <a:off x="800109" y="18126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0000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  <p:pic>
        <p:nvPicPr>
          <p:cNvPr id="6" name="Picture 5" descr="QuickStart1-Hello_world_to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7"/>
          <a:stretch/>
        </p:blipFill>
        <p:spPr>
          <a:xfrm>
            <a:off x="939800" y="2019300"/>
            <a:ext cx="10591038" cy="39497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03400" y="6121400"/>
            <a:ext cx="869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From: http://</a:t>
            </a:r>
            <a:r>
              <a:rPr lang="en-US" dirty="0" err="1"/>
              <a:t>circos.ca</a:t>
            </a:r>
            <a:r>
              <a:rPr lang="en-US" dirty="0"/>
              <a:t>/documentation/tutorials/</a:t>
            </a:r>
            <a:r>
              <a:rPr lang="en-US" dirty="0" err="1"/>
              <a:t>quick_start</a:t>
            </a:r>
            <a:r>
              <a:rPr lang="en-US" dirty="0"/>
              <a:t>/</a:t>
            </a:r>
            <a:r>
              <a:rPr lang="en-US" dirty="0" err="1"/>
              <a:t>hello_world</a:t>
            </a:r>
            <a:r>
              <a:rPr lang="en-US" dirty="0"/>
              <a:t>/lesson</a:t>
            </a:r>
          </a:p>
        </p:txBody>
      </p:sp>
    </p:spTree>
    <p:extLst>
      <p:ext uri="{BB962C8B-B14F-4D97-AF65-F5344CB8AC3E}">
        <p14:creationId xmlns:p14="http://schemas.microsoft.com/office/powerpoint/2010/main" val="146399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15497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Google Shape;207;p35"/>
          <p:cNvSpPr txBox="1">
            <a:spLocks/>
          </p:cNvSpPr>
          <p:nvPr/>
        </p:nvSpPr>
        <p:spPr>
          <a:xfrm>
            <a:off x="800109" y="18126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0000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minimum_circos.con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190500"/>
            <a:ext cx="84328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1549753"/>
          </a:xfrm>
        </p:spPr>
        <p:txBody>
          <a:bodyPr/>
          <a:lstStyle/>
          <a:p>
            <a:r>
              <a:rPr lang="en-US" dirty="0" smtClean="0"/>
              <a:t>Segue to Demo: Basics of running tutorial code in your browser</a:t>
            </a:r>
            <a:endParaRPr lang="en-US" dirty="0"/>
          </a:p>
        </p:txBody>
      </p:sp>
      <p:sp>
        <p:nvSpPr>
          <p:cNvPr id="4" name="Google Shape;207;p35"/>
          <p:cNvSpPr txBox="1">
            <a:spLocks/>
          </p:cNvSpPr>
          <p:nvPr/>
        </p:nvSpPr>
        <p:spPr>
          <a:xfrm>
            <a:off x="800109" y="18126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0000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8300" y="5892800"/>
            <a:ext cx="7962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_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2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79700" y="3225800"/>
            <a:ext cx="6858000" cy="927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869343"/>
          </a:xfrm>
        </p:spPr>
        <p:txBody>
          <a:bodyPr/>
          <a:lstStyle/>
          <a:p>
            <a:r>
              <a:rPr lang="en-US" sz="4800" dirty="0" smtClean="0"/>
              <a:t>No need for notes aside of this link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931954" y="1333350"/>
            <a:ext cx="83796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/>
              <a:t>Links and everything covered </a:t>
            </a:r>
          </a:p>
          <a:p>
            <a:pPr algn="ctr"/>
            <a:r>
              <a:rPr lang="en-US" sz="5400" dirty="0"/>
              <a:t>a</a:t>
            </a:r>
            <a:r>
              <a:rPr lang="en-US" sz="5400" dirty="0" smtClean="0"/>
              <a:t>lready listed right now at:</a:t>
            </a:r>
          </a:p>
          <a:p>
            <a:r>
              <a:rPr lang="en-US" sz="7200" dirty="0" smtClean="0"/>
              <a:t> </a:t>
            </a:r>
            <a:r>
              <a:rPr lang="en-US" sz="5400" dirty="0" err="1" smtClean="0"/>
              <a:t>bit.ly</a:t>
            </a:r>
            <a:r>
              <a:rPr lang="en-US" sz="5400" dirty="0" smtClean="0"/>
              <a:t>/</a:t>
            </a:r>
            <a:r>
              <a:rPr lang="en-US" sz="5400" dirty="0" err="1" smtClean="0"/>
              <a:t>CyverseWayne</a:t>
            </a:r>
            <a:r>
              <a:rPr lang="en-US" sz="5400" dirty="0"/>
              <a:t> </a:t>
            </a:r>
            <a:r>
              <a:rPr lang="en-US" sz="5400" dirty="0" smtClean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3200" y="4559300"/>
            <a:ext cx="117983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/>
              <a:t>CyVerse</a:t>
            </a:r>
            <a:r>
              <a:rPr lang="en-US" sz="4800" dirty="0" smtClean="0"/>
              <a:t> </a:t>
            </a:r>
            <a:r>
              <a:rPr lang="en-US" sz="4800" dirty="0"/>
              <a:t>will </a:t>
            </a:r>
            <a:r>
              <a:rPr lang="en-US" sz="4800" dirty="0" smtClean="0"/>
              <a:t>provide link to the video and more later.</a:t>
            </a:r>
            <a:endParaRPr lang="en-US" sz="4800" dirty="0"/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940300" y="4064000"/>
            <a:ext cx="2768600" cy="0"/>
            <a:chOff x="4940300" y="4064000"/>
            <a:chExt cx="2768600" cy="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940300" y="4064000"/>
              <a:ext cx="495300" cy="0"/>
            </a:xfrm>
            <a:prstGeom prst="line">
              <a:avLst/>
            </a:prstGeom>
            <a:ln w="60325">
              <a:solidFill>
                <a:srgbClr val="E5392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13600" y="4064000"/>
              <a:ext cx="495300" cy="0"/>
            </a:xfrm>
            <a:prstGeom prst="line">
              <a:avLst/>
            </a:prstGeom>
            <a:ln w="60325">
              <a:solidFill>
                <a:srgbClr val="E5392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expanded_outline_pg_screen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431800"/>
            <a:ext cx="12014200" cy="24803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  <a:bevelB prst="slope"/>
          </a:sp3d>
        </p:spPr>
      </p:pic>
    </p:spTree>
    <p:extLst>
      <p:ext uri="{BB962C8B-B14F-4D97-AF65-F5344CB8AC3E}">
        <p14:creationId xmlns:p14="http://schemas.microsoft.com/office/powerpoint/2010/main" val="338561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1549753"/>
          </a:xfrm>
        </p:spPr>
        <p:txBody>
          <a:bodyPr/>
          <a:lstStyle/>
          <a:p>
            <a:r>
              <a:rPr lang="en-US" dirty="0" smtClean="0"/>
              <a:t>Segue to Demo: Basics of running tutorial code in your browser</a:t>
            </a:r>
            <a:endParaRPr lang="en-US" dirty="0"/>
          </a:p>
        </p:txBody>
      </p:sp>
      <p:sp>
        <p:nvSpPr>
          <p:cNvPr id="4" name="Google Shape;207;p35"/>
          <p:cNvSpPr txBox="1">
            <a:spLocks/>
          </p:cNvSpPr>
          <p:nvPr/>
        </p:nvSpPr>
        <p:spPr>
          <a:xfrm>
            <a:off x="800109" y="18126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0000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8300" y="5892800"/>
            <a:ext cx="7962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_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 descr="Circos_tutorials_page_screenshot STREAMLIN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2"/>
          <a:stretch/>
        </p:blipFill>
        <p:spPr>
          <a:xfrm>
            <a:off x="965200" y="1206500"/>
            <a:ext cx="10281920" cy="56515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9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1549753"/>
          </a:xfrm>
        </p:spPr>
        <p:txBody>
          <a:bodyPr/>
          <a:lstStyle/>
          <a:p>
            <a:r>
              <a:rPr lang="en-US" dirty="0" smtClean="0"/>
              <a:t>Segue to Demo: Basics of running tutorial code in your browser</a:t>
            </a:r>
            <a:endParaRPr lang="en-US" dirty="0"/>
          </a:p>
        </p:txBody>
      </p:sp>
      <p:sp>
        <p:nvSpPr>
          <p:cNvPr id="4" name="Google Shape;207;p35"/>
          <p:cNvSpPr txBox="1">
            <a:spLocks/>
          </p:cNvSpPr>
          <p:nvPr/>
        </p:nvSpPr>
        <p:spPr>
          <a:xfrm>
            <a:off x="800109" y="18126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0000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8300" y="5892800"/>
            <a:ext cx="7962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_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0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1549753"/>
          </a:xfrm>
        </p:spPr>
        <p:txBody>
          <a:bodyPr/>
          <a:lstStyle/>
          <a:p>
            <a:r>
              <a:rPr lang="en-US" dirty="0" smtClean="0"/>
              <a:t>Segue to Demo: Basics of running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tutorial </a:t>
            </a:r>
            <a:r>
              <a:rPr lang="en-US" dirty="0" smtClean="0"/>
              <a:t>code in your browser</a:t>
            </a:r>
            <a:endParaRPr lang="en-US" dirty="0"/>
          </a:p>
        </p:txBody>
      </p:sp>
      <p:sp>
        <p:nvSpPr>
          <p:cNvPr id="4" name="Google Shape;207;p35"/>
          <p:cNvSpPr txBox="1">
            <a:spLocks/>
          </p:cNvSpPr>
          <p:nvPr/>
        </p:nvSpPr>
        <p:spPr>
          <a:xfrm>
            <a:off x="800109" y="18126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00000"/>
              </a:lnSpc>
              <a:spcBef>
                <a:spcPts val="640"/>
              </a:spcBef>
              <a:buSzPts val="3200"/>
            </a:pPr>
            <a:endParaRPr lang="en-US" sz="54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8300" y="5892800"/>
            <a:ext cx="7962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_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019300"/>
            <a:ext cx="5765800" cy="403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0" y="774700"/>
            <a:ext cx="5613400" cy="567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0" y="1143000"/>
            <a:ext cx="5651500" cy="509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0" y="977900"/>
            <a:ext cx="5791200" cy="54229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14400" y="3695700"/>
            <a:ext cx="1143000" cy="444500"/>
          </a:xfrm>
          <a:prstGeom prst="ellipse">
            <a:avLst/>
          </a:prstGeom>
          <a:noFill/>
          <a:ln w="47625">
            <a:solidFill>
              <a:srgbClr val="FF3333">
                <a:alpha val="7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92400" y="4622800"/>
            <a:ext cx="1143000" cy="444500"/>
          </a:xfrm>
          <a:prstGeom prst="ellipse">
            <a:avLst/>
          </a:prstGeom>
          <a:noFill/>
          <a:ln w="47625">
            <a:solidFill>
              <a:srgbClr val="FF3333">
                <a:alpha val="7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62600" y="2844800"/>
            <a:ext cx="1143000" cy="444500"/>
          </a:xfrm>
          <a:prstGeom prst="ellipse">
            <a:avLst/>
          </a:prstGeom>
          <a:noFill/>
          <a:ln w="47625">
            <a:solidFill>
              <a:srgbClr val="FF3333">
                <a:alpha val="7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05600" y="2971800"/>
            <a:ext cx="1739900" cy="444500"/>
          </a:xfrm>
          <a:prstGeom prst="ellipse">
            <a:avLst/>
          </a:prstGeom>
          <a:noFill/>
          <a:ln w="47625">
            <a:solidFill>
              <a:srgbClr val="FF3333">
                <a:alpha val="7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6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869343"/>
          </a:xfrm>
        </p:spPr>
        <p:txBody>
          <a:bodyPr/>
          <a:lstStyle/>
          <a:p>
            <a:r>
              <a:rPr lang="en-US" sz="4800" dirty="0" smtClean="0"/>
              <a:t> </a:t>
            </a:r>
            <a:endParaRPr lang="en-US" sz="4800" dirty="0"/>
          </a:p>
        </p:txBody>
      </p:sp>
      <p:pic>
        <p:nvPicPr>
          <p:cNvPr id="7" name="Google Shape;303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000" y="580778"/>
            <a:ext cx="7770237" cy="3775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04;p49"/>
          <p:cNvSpPr txBox="1"/>
          <p:nvPr/>
        </p:nvSpPr>
        <p:spPr>
          <a:xfrm>
            <a:off x="2564275" y="4481625"/>
            <a:ext cx="71676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Launch at</a:t>
            </a:r>
            <a:r>
              <a:rPr lang="en" sz="1800" dirty="0" smtClean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dirty="0">
                <a:ea typeface="Calibri"/>
                <a:cs typeface="Calibri"/>
                <a:sym typeface="Calibri"/>
              </a:rPr>
              <a:t>  </a:t>
            </a:r>
            <a:r>
              <a:rPr lang="en-US" dirty="0">
                <a:ea typeface="Calibri"/>
                <a:cs typeface="Calibri"/>
                <a:sym typeface="Calibri"/>
                <a:hlinkClick r:id="rId3"/>
              </a:rPr>
              <a:t>https://github.com/fomightez</a:t>
            </a:r>
            <a:r>
              <a:rPr lang="en-US" dirty="0" smtClean="0">
                <a:ea typeface="Calibri"/>
                <a:cs typeface="Calibri"/>
                <a:sym typeface="Calibri"/>
                <a:hlinkClick r:id="rId3"/>
              </a:rPr>
              <a:t>/circos-binder</a:t>
            </a:r>
            <a:endParaRPr lang="en-US" dirty="0" smtClean="0">
              <a:ea typeface="Calibri"/>
              <a:cs typeface="Calibri"/>
              <a:sym typeface="Calibri"/>
            </a:endParaRPr>
          </a:p>
          <a:p>
            <a:pPr lvl="0"/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04;p49"/>
          <p:cNvSpPr txBox="1"/>
          <p:nvPr/>
        </p:nvSpPr>
        <p:spPr>
          <a:xfrm>
            <a:off x="2044700" y="5142025"/>
            <a:ext cx="8077199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Quick start: </a:t>
            </a:r>
            <a:r>
              <a:rPr lang="en" u="sng" dirty="0">
                <a:solidFill>
                  <a:schemeClr val="hlink"/>
                </a:solidFill>
                <a:ea typeface="Calibri"/>
                <a:cs typeface="Calibri"/>
                <a:sym typeface="Calibri"/>
                <a:hlinkClick r:id="rId4"/>
              </a:rPr>
              <a:t>https://cyverse-circos-quickstart.readthedocs-hosted.com/en/latest/</a:t>
            </a:r>
            <a:endParaRPr lang="en-US" sz="1800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59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2114"/>
            <a:ext cx="12192000" cy="869343"/>
          </a:xfrm>
        </p:spPr>
        <p:txBody>
          <a:bodyPr/>
          <a:lstStyle/>
          <a:p>
            <a:r>
              <a:rPr lang="en-US" sz="4800" dirty="0" smtClean="0"/>
              <a:t>Acknowledgements</a:t>
            </a:r>
            <a:endParaRPr lang="en-US" sz="4800" dirty="0"/>
          </a:p>
        </p:txBody>
      </p:sp>
      <p:sp>
        <p:nvSpPr>
          <p:cNvPr id="7" name="Google Shape;207;p35"/>
          <p:cNvSpPr txBox="1">
            <a:spLocks/>
          </p:cNvSpPr>
          <p:nvPr/>
        </p:nvSpPr>
        <p:spPr>
          <a:xfrm>
            <a:off x="469900" y="695075"/>
            <a:ext cx="117856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15000"/>
              </a:lnSpc>
              <a:spcBef>
                <a:spcPts val="0"/>
              </a:spcBef>
              <a:buSzPts val="3200"/>
            </a:pPr>
            <a:r>
              <a:rPr lang="en" sz="4800" dirty="0" smtClean="0">
                <a:solidFill>
                  <a:schemeClr val="tx1"/>
                </a:solidFill>
              </a:rPr>
              <a:t>Martin Krzywinsk</a:t>
            </a:r>
            <a:r>
              <a:rPr lang="en-US" sz="4800" dirty="0" err="1" smtClean="0">
                <a:solidFill>
                  <a:schemeClr val="tx1"/>
                </a:solidFill>
              </a:rPr>
              <a:t>i</a:t>
            </a:r>
            <a:endParaRPr lang="en" sz="4800" dirty="0" smtClean="0">
              <a:solidFill>
                <a:schemeClr val="tx1"/>
              </a:solidFill>
            </a:endParaRPr>
          </a:p>
          <a:p>
            <a:pPr marL="457200" indent="-431800">
              <a:lnSpc>
                <a:spcPct val="115000"/>
              </a:lnSpc>
              <a:spcBef>
                <a:spcPts val="0"/>
              </a:spcBef>
              <a:buSzPts val="3200"/>
            </a:pPr>
            <a:r>
              <a:rPr lang="en" sz="4800" dirty="0" smtClean="0">
                <a:solidFill>
                  <a:schemeClr val="tx1"/>
                </a:solidFill>
              </a:rPr>
              <a:t>T. Yan, D. Yoo, T.Z. Berardini, L.A. Mueller, D.C. Weems, S. Weng, J.M. Cherry, S.Y. Rhee</a:t>
            </a:r>
            <a:endParaRPr lang="en" sz="4800" dirty="0">
              <a:solidFill>
                <a:schemeClr val="tx1"/>
              </a:solidFill>
            </a:endParaRPr>
          </a:p>
          <a:p>
            <a:pPr marL="457200" indent="-431800">
              <a:lnSpc>
                <a:spcPct val="115000"/>
              </a:lnSpc>
              <a:spcBef>
                <a:spcPts val="0"/>
              </a:spcBef>
              <a:buSzPts val="3200"/>
            </a:pPr>
            <a:r>
              <a:rPr lang="en" sz="4800" dirty="0" smtClean="0">
                <a:solidFill>
                  <a:schemeClr val="tx1"/>
                </a:solidFill>
              </a:rPr>
              <a:t>Cy</a:t>
            </a:r>
            <a:r>
              <a:rPr lang="en-US" sz="4800" dirty="0" smtClean="0">
                <a:solidFill>
                  <a:schemeClr val="tx1"/>
                </a:solidFill>
              </a:rPr>
              <a:t>V</a:t>
            </a:r>
            <a:r>
              <a:rPr lang="en" sz="4800" dirty="0" smtClean="0">
                <a:solidFill>
                  <a:schemeClr val="tx1"/>
                </a:solidFill>
              </a:rPr>
              <a:t>erse Team</a:t>
            </a:r>
          </a:p>
          <a:p>
            <a:pPr marL="457200" indent="-431800">
              <a:lnSpc>
                <a:spcPct val="115000"/>
              </a:lnSpc>
              <a:spcBef>
                <a:spcPts val="0"/>
              </a:spcBef>
              <a:buSzPts val="3200"/>
            </a:pPr>
            <a:r>
              <a:rPr lang="en" sz="4800" dirty="0" smtClean="0">
                <a:solidFill>
                  <a:schemeClr val="tx1"/>
                </a:solidFill>
              </a:rPr>
              <a:t>MyBinder Team</a:t>
            </a:r>
          </a:p>
          <a:p>
            <a:pPr marL="457200" indent="-431800">
              <a:lnSpc>
                <a:spcPct val="115000"/>
              </a:lnSpc>
              <a:spcBef>
                <a:spcPts val="0"/>
              </a:spcBef>
              <a:buSzPts val="3200"/>
            </a:pPr>
            <a:r>
              <a:rPr lang="en" sz="4800" dirty="0" smtClean="0">
                <a:solidFill>
                  <a:schemeClr val="tx1"/>
                </a:solidFill>
              </a:rPr>
              <a:t>Biochem. &amp; Mol. Biol. Dept.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9700" y="642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6477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Google Shape;207;p35"/>
          <p:cNvSpPr txBox="1">
            <a:spLocks/>
          </p:cNvSpPr>
          <p:nvPr/>
        </p:nvSpPr>
        <p:spPr>
          <a:xfrm>
            <a:off x="2959100" y="5689600"/>
            <a:ext cx="10452100" cy="191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" sz="5000" dirty="0">
                <a:solidFill>
                  <a:schemeClr val="tx1"/>
                </a:solidFill>
              </a:rPr>
              <a:t>see bit.ly/CyverseWayne</a:t>
            </a:r>
            <a:endParaRPr lang="en" sz="5000" dirty="0" smtClean="0">
              <a:solidFill>
                <a:schemeClr val="tx1"/>
              </a:solidFill>
            </a:endParaRPr>
          </a:p>
        </p:txBody>
      </p:sp>
      <p:pic>
        <p:nvPicPr>
          <p:cNvPr id="8" name="Picture 7" descr="upstate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139098"/>
            <a:ext cx="2414523" cy="66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3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35100" y="1676400"/>
            <a:ext cx="9601200" cy="165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869343"/>
          </a:xfrm>
        </p:spPr>
        <p:txBody>
          <a:bodyPr/>
          <a:lstStyle/>
          <a:p>
            <a:r>
              <a:rPr lang="en-US" sz="4800" dirty="0" smtClean="0"/>
              <a:t>Needs/Suggestions/Ideas for Vice Apps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2319088" y="1574650"/>
            <a:ext cx="749240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/>
              <a:t>Discuss with </a:t>
            </a:r>
            <a:r>
              <a:rPr lang="en-US" sz="5400" dirty="0" err="1" smtClean="0"/>
              <a:t>CyVerse</a:t>
            </a:r>
            <a:r>
              <a:rPr lang="en-US" sz="5400" dirty="0" smtClean="0"/>
              <a:t> staff</a:t>
            </a:r>
          </a:p>
          <a:p>
            <a:pPr algn="ctr"/>
            <a:r>
              <a:rPr lang="en-US" sz="4000" dirty="0"/>
              <a:t>(</a:t>
            </a:r>
            <a:r>
              <a:rPr lang="en-US" sz="4000" dirty="0" err="1"/>
              <a:t>Upendra</a:t>
            </a:r>
            <a:r>
              <a:rPr lang="en-US" sz="4000" dirty="0"/>
              <a:t> </a:t>
            </a:r>
            <a:r>
              <a:rPr lang="en-US" sz="4000" dirty="0" err="1" smtClean="0"/>
              <a:t>Devisetty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639351" y="3326898"/>
            <a:ext cx="4812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srgbClr val="142248"/>
                </a:solidFill>
              </a:rPr>
              <a:t>upendra_35@cyverse.og                  </a:t>
            </a:r>
            <a:r>
              <a:rPr lang="en-US" dirty="0">
                <a:solidFill>
                  <a:srgbClr val="142248"/>
                </a:solidFill>
              </a:rPr>
              <a:t>@</a:t>
            </a:r>
            <a:r>
              <a:rPr lang="en-US" dirty="0" smtClean="0">
                <a:solidFill>
                  <a:srgbClr val="142248"/>
                </a:solidFill>
              </a:rPr>
              <a:t>upendra_35</a:t>
            </a:r>
          </a:p>
        </p:txBody>
      </p:sp>
      <p:pic>
        <p:nvPicPr>
          <p:cNvPr id="10" name="Picture 9" descr="https://g.twimg.com/Twitter_logo_blu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099" y="3414305"/>
            <a:ext cx="314336" cy="25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15651" y="3758698"/>
            <a:ext cx="3005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srgbClr val="142248"/>
                </a:solidFill>
              </a:rPr>
              <a:t>- or via the </a:t>
            </a:r>
            <a:r>
              <a:rPr lang="en-US" dirty="0" err="1" smtClean="0">
                <a:solidFill>
                  <a:srgbClr val="142248"/>
                </a:solidFill>
              </a:rPr>
              <a:t>CyVerse</a:t>
            </a:r>
            <a:r>
              <a:rPr lang="en-US" dirty="0" smtClean="0">
                <a:solidFill>
                  <a:srgbClr val="142248"/>
                </a:solidFill>
              </a:rPr>
              <a:t> intercom -</a:t>
            </a:r>
          </a:p>
        </p:txBody>
      </p:sp>
    </p:spTree>
    <p:extLst>
      <p:ext uri="{BB962C8B-B14F-4D97-AF65-F5344CB8AC3E}">
        <p14:creationId xmlns:p14="http://schemas.microsoft.com/office/powerpoint/2010/main" val="417619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52700" y="1676400"/>
            <a:ext cx="6858000" cy="927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869343"/>
          </a:xfrm>
        </p:spPr>
        <p:txBody>
          <a:bodyPr/>
          <a:lstStyle/>
          <a:p>
            <a:r>
              <a:rPr lang="en-US" sz="4800" dirty="0" smtClean="0"/>
              <a:t>Useful references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3070356" y="1574650"/>
            <a:ext cx="6020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bit.ly</a:t>
            </a:r>
            <a:r>
              <a:rPr lang="en-US" sz="5400" dirty="0" smtClean="0"/>
              <a:t>/</a:t>
            </a:r>
            <a:r>
              <a:rPr lang="en-US" sz="5400" dirty="0" err="1" smtClean="0"/>
              <a:t>CyverseWayne</a:t>
            </a:r>
            <a:endParaRPr lang="en-US" sz="5400" dirty="0"/>
          </a:p>
        </p:txBody>
      </p:sp>
      <p:sp>
        <p:nvSpPr>
          <p:cNvPr id="3" name="Rectangle 2"/>
          <p:cNvSpPr/>
          <p:nvPr/>
        </p:nvSpPr>
        <p:spPr>
          <a:xfrm>
            <a:off x="3156751" y="5219198"/>
            <a:ext cx="5856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 err="1" smtClean="0">
                <a:solidFill>
                  <a:srgbClr val="142248"/>
                </a:solidFill>
              </a:rPr>
              <a:t>decaturw@upstate.edu</a:t>
            </a:r>
            <a:r>
              <a:rPr lang="en-US" dirty="0" smtClean="0">
                <a:solidFill>
                  <a:srgbClr val="142248"/>
                </a:solidFill>
              </a:rPr>
              <a:t>            @</a:t>
            </a:r>
            <a:r>
              <a:rPr lang="en-US" dirty="0" err="1" smtClean="0">
                <a:solidFill>
                  <a:srgbClr val="142248"/>
                </a:solidFill>
              </a:rPr>
              <a:t>fomightez</a:t>
            </a:r>
            <a:r>
              <a:rPr lang="en-US" dirty="0" smtClean="0">
                <a:solidFill>
                  <a:srgbClr val="142248"/>
                </a:solidFill>
              </a:rPr>
              <a:t>               </a:t>
            </a:r>
            <a:r>
              <a:rPr lang="en-US" dirty="0" err="1" smtClean="0">
                <a:solidFill>
                  <a:srgbClr val="142248"/>
                </a:solidFill>
              </a:rPr>
              <a:t>fomightez</a:t>
            </a:r>
            <a:endParaRPr lang="en-US" dirty="0"/>
          </a:p>
        </p:txBody>
      </p:sp>
      <p:pic>
        <p:nvPicPr>
          <p:cNvPr id="10" name="Picture 9" descr="https://g.twimg.com/Twitter_logo_blu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899" y="5306605"/>
            <a:ext cx="314336" cy="25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ithub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26" y="5285396"/>
            <a:ext cx="266394" cy="26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2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-311971" y="4114800"/>
            <a:ext cx="12876904" cy="1603094"/>
          </a:xfrm>
        </p:spPr>
        <p:txBody>
          <a:bodyPr/>
          <a:lstStyle/>
          <a:p>
            <a:pPr lvl="0">
              <a:defRPr/>
            </a:pPr>
            <a:r>
              <a:rPr lang="en-US" sz="1800" dirty="0" err="1">
                <a:solidFill>
                  <a:srgbClr val="142248"/>
                </a:solidFill>
              </a:rPr>
              <a:t>CyVerse</a:t>
            </a:r>
            <a:r>
              <a:rPr lang="en-US" sz="1800" dirty="0">
                <a:solidFill>
                  <a:srgbClr val="142248"/>
                </a:solidFill>
              </a:rPr>
              <a:t> is supported by the National Science Foundation under Grants No. DBI-0735191, DBI-1265383 and DBI-1743442.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9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33750" y="4603714"/>
            <a:ext cx="4667250" cy="2254286"/>
            <a:chOff x="3333750" y="4603714"/>
            <a:chExt cx="4667250" cy="22542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7000" y="4603714"/>
              <a:ext cx="3390900" cy="2254286"/>
            </a:xfrm>
            <a:prstGeom prst="rect">
              <a:avLst/>
            </a:prstGeom>
          </p:spPr>
        </p:pic>
        <p:sp>
          <p:nvSpPr>
            <p:cNvPr id="8" name="Google Shape;207;p35"/>
            <p:cNvSpPr txBox="1">
              <a:spLocks/>
            </p:cNvSpPr>
            <p:nvPr/>
          </p:nvSpPr>
          <p:spPr>
            <a:xfrm>
              <a:off x="3333750" y="4657475"/>
              <a:ext cx="4667250" cy="2022725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0971AB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400" indent="0" algn="ctr">
                <a:lnSpc>
                  <a:spcPts val="4680"/>
                </a:lnSpc>
                <a:spcBef>
                  <a:spcPts val="0"/>
                </a:spcBef>
                <a:buSzPts val="3200"/>
                <a:buNone/>
              </a:pPr>
              <a:r>
                <a:rPr lang="en-US" sz="5400" dirty="0" err="1" smtClean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CyVerse’s</a:t>
              </a:r>
              <a:r>
                <a:rPr lang="en-US" sz="5400" dirty="0" smtClean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 </a:t>
              </a:r>
            </a:p>
            <a:p>
              <a:pPr marL="25400" indent="0" algn="ctr">
                <a:lnSpc>
                  <a:spcPts val="4680"/>
                </a:lnSpc>
                <a:spcBef>
                  <a:spcPts val="0"/>
                </a:spcBef>
                <a:buSzPts val="3200"/>
                <a:buNone/>
              </a:pPr>
              <a:r>
                <a:rPr lang="en-US" sz="5400" dirty="0" smtClean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</a:rPr>
                <a:t>FOSS camp</a:t>
              </a:r>
            </a:p>
            <a:p>
              <a:pPr marL="457200" indent="-431800">
                <a:lnSpc>
                  <a:spcPts val="4680"/>
                </a:lnSpc>
                <a:spcBef>
                  <a:spcPts val="640"/>
                </a:spcBef>
                <a:buSzPts val="3200"/>
              </a:pPr>
              <a:endParaRPr lang="en-US" sz="5400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4814"/>
            <a:ext cx="12192000" cy="869343"/>
          </a:xfrm>
        </p:spPr>
        <p:txBody>
          <a:bodyPr/>
          <a:lstStyle/>
          <a:p>
            <a:r>
              <a:rPr lang="en-US" sz="4800" dirty="0" smtClean="0"/>
              <a:t>Help Future You &amp; Your Colleagues</a:t>
            </a:r>
            <a:endParaRPr lang="en-US" sz="4800" dirty="0"/>
          </a:p>
        </p:txBody>
      </p:sp>
      <p:pic>
        <p:nvPicPr>
          <p:cNvPr id="6" name="Picture 5" descr="quiver_transpa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449">
            <a:off x="9232901" y="2222500"/>
            <a:ext cx="1498600" cy="4533900"/>
          </a:xfrm>
          <a:prstGeom prst="rect">
            <a:avLst/>
          </a:prstGeom>
        </p:spPr>
      </p:pic>
      <p:pic>
        <p:nvPicPr>
          <p:cNvPr id="9" name="Picture 8" descr="nologotoolbox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338">
            <a:off x="177802" y="2574789"/>
            <a:ext cx="2794000" cy="2101088"/>
          </a:xfrm>
          <a:prstGeom prst="rect">
            <a:avLst/>
          </a:prstGeom>
        </p:spPr>
      </p:pic>
      <p:sp>
        <p:nvSpPr>
          <p:cNvPr id="7" name="Google Shape;207;p35"/>
          <p:cNvSpPr txBox="1">
            <a:spLocks/>
          </p:cNvSpPr>
          <p:nvPr/>
        </p:nvSpPr>
        <p:spPr>
          <a:xfrm>
            <a:off x="2667000" y="910975"/>
            <a:ext cx="107569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00000"/>
              </a:lnSpc>
              <a:spcBef>
                <a:spcPts val="80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Keep in mind</a:t>
            </a:r>
          </a:p>
          <a:p>
            <a:pPr marL="457200" indent="-431800">
              <a:lnSpc>
                <a:spcPct val="100000"/>
              </a:lnSpc>
              <a:spcBef>
                <a:spcPts val="80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Not just for large data handling</a:t>
            </a:r>
          </a:p>
          <a:p>
            <a:pPr marL="457200" indent="-431800">
              <a:lnSpc>
                <a:spcPct val="100000"/>
              </a:lnSpc>
              <a:spcBef>
                <a:spcPts val="80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Start incorporating</a:t>
            </a:r>
          </a:p>
          <a:p>
            <a:pPr marL="457200" indent="-431800">
              <a:lnSpc>
                <a:spcPct val="100000"/>
              </a:lnSpc>
              <a:spcBef>
                <a:spcPts val="800"/>
              </a:spcBef>
              <a:buSzPts val="3200"/>
            </a:pPr>
            <a:r>
              <a:rPr lang="en-US" sz="5400" dirty="0" smtClean="0">
                <a:solidFill>
                  <a:schemeClr val="tx1"/>
                </a:solidFill>
              </a:rPr>
              <a:t>Share with others</a:t>
            </a:r>
            <a:r>
              <a:rPr lang="en" sz="5400" dirty="0" smtClean="0">
                <a:solidFill>
                  <a:schemeClr val="tx1"/>
                </a:solidFill>
              </a:rPr>
              <a:t> </a:t>
            </a:r>
            <a:endParaRPr lang="e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4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-311971" y="4114800"/>
            <a:ext cx="12876904" cy="1603094"/>
          </a:xfrm>
        </p:spPr>
        <p:txBody>
          <a:bodyPr/>
          <a:lstStyle/>
          <a:p>
            <a:pPr lvl="0">
              <a:defRPr/>
            </a:pPr>
            <a:r>
              <a:rPr lang="en-US" sz="1800" dirty="0" err="1">
                <a:solidFill>
                  <a:srgbClr val="142248"/>
                </a:solidFill>
              </a:rPr>
              <a:t>CyVerse</a:t>
            </a:r>
            <a:r>
              <a:rPr lang="en-US" sz="1800" dirty="0">
                <a:solidFill>
                  <a:srgbClr val="142248"/>
                </a:solidFill>
              </a:rPr>
              <a:t> is supported by the National Science Foundation under Grants No. DBI-0735191, DBI-1265383 and DBI-1743442.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3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ea of first pass placed into tem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959100"/>
            <a:ext cx="6502400" cy="3251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" name="Picture 1" descr="area of third pass placed into tem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520700"/>
            <a:ext cx="6502400" cy="3251200"/>
          </a:xfrm>
          <a:prstGeom prst="rect">
            <a:avLst/>
          </a:prstGeom>
        </p:spPr>
      </p:pic>
      <p:sp>
        <p:nvSpPr>
          <p:cNvPr id="5" name="Google Shape;207;p35"/>
          <p:cNvSpPr txBox="1">
            <a:spLocks/>
          </p:cNvSpPr>
          <p:nvPr/>
        </p:nvSpPr>
        <p:spPr>
          <a:xfrm>
            <a:off x="571500" y="1749175"/>
            <a:ext cx="111633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lnSpc>
                <a:spcPct val="115000"/>
              </a:lnSpc>
              <a:spcBef>
                <a:spcPts val="640"/>
              </a:spcBef>
              <a:buSzPts val="3200"/>
              <a:buNone/>
            </a:pPr>
            <a:r>
              <a:rPr lang="en" sz="5400" dirty="0" smtClean="0">
                <a:solidFill>
                  <a:schemeClr val="tx1"/>
                </a:solidFill>
              </a:rPr>
              <a:t>PatMatch</a:t>
            </a:r>
            <a:endParaRPr lang="en-US" sz="5400" dirty="0" smtClean="0">
              <a:solidFill>
                <a:schemeClr val="tx1"/>
              </a:solidFill>
            </a:endParaRPr>
          </a:p>
          <a:p>
            <a:pPr marL="25400" indent="0">
              <a:lnSpc>
                <a:spcPct val="115000"/>
              </a:lnSpc>
              <a:spcBef>
                <a:spcPts val="640"/>
              </a:spcBef>
              <a:buSzPts val="3200"/>
              <a:buNone/>
            </a:pPr>
            <a:endParaRPr lang="en-US" sz="5400" dirty="0" smtClean="0">
              <a:solidFill>
                <a:schemeClr val="tx1"/>
              </a:solidFill>
            </a:endParaRPr>
          </a:p>
          <a:p>
            <a:pPr marL="25400" indent="0">
              <a:lnSpc>
                <a:spcPct val="115000"/>
              </a:lnSpc>
              <a:spcBef>
                <a:spcPts val="640"/>
              </a:spcBef>
              <a:buSzPts val="3200"/>
              <a:buNone/>
            </a:pPr>
            <a:r>
              <a:rPr lang="en-US" sz="5400" dirty="0" smtClean="0">
                <a:solidFill>
                  <a:schemeClr val="tx1"/>
                </a:solidFill>
              </a:rPr>
              <a:t>                                              </a:t>
            </a:r>
            <a:r>
              <a:rPr lang="en-US" sz="5400" dirty="0" err="1" smtClean="0">
                <a:solidFill>
                  <a:schemeClr val="tx1"/>
                </a:solidFill>
              </a:rPr>
              <a:t>Circos</a:t>
            </a:r>
            <a:endParaRPr lang="en" sz="5400" dirty="0">
              <a:solidFill>
                <a:schemeClr val="tx1"/>
              </a:solidFill>
            </a:endParaRPr>
          </a:p>
        </p:txBody>
      </p:sp>
      <p:sp>
        <p:nvSpPr>
          <p:cNvPr id="6" name="Google Shape;207;p35"/>
          <p:cNvSpPr txBox="1">
            <a:spLocks/>
          </p:cNvSpPr>
          <p:nvPr/>
        </p:nvSpPr>
        <p:spPr>
          <a:xfrm>
            <a:off x="76200" y="148975"/>
            <a:ext cx="11163300" cy="35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lnSpc>
                <a:spcPct val="115000"/>
              </a:lnSpc>
              <a:spcBef>
                <a:spcPts val="640"/>
              </a:spcBef>
              <a:buSzPts val="3200"/>
              <a:buNone/>
            </a:pPr>
            <a:r>
              <a:rPr lang="en-US" sz="5400" dirty="0" smtClean="0">
                <a:solidFill>
                  <a:srgbClr val="142248"/>
                </a:solidFill>
              </a:rPr>
              <a:t>Ostensibly</a:t>
            </a:r>
            <a:r>
              <a:rPr lang="mr-IN" sz="5400" dirty="0" smtClean="0">
                <a:solidFill>
                  <a:srgbClr val="142248"/>
                </a:solidFill>
              </a:rPr>
              <a:t>…</a:t>
            </a:r>
            <a:endParaRPr lang="en-US" sz="5400" dirty="0" smtClean="0">
              <a:solidFill>
                <a:srgbClr val="142248"/>
              </a:solidFill>
            </a:endParaRPr>
          </a:p>
          <a:p>
            <a:pPr marL="25400" indent="0">
              <a:lnSpc>
                <a:spcPct val="115000"/>
              </a:lnSpc>
              <a:spcBef>
                <a:spcPts val="640"/>
              </a:spcBef>
              <a:buSzPts val="3200"/>
              <a:buNone/>
            </a:pPr>
            <a:endParaRPr lang="en-US" sz="5400" dirty="0" smtClean="0">
              <a:solidFill>
                <a:schemeClr val="tx1"/>
              </a:solidFill>
            </a:endParaRPr>
          </a:p>
          <a:p>
            <a:pPr marL="25400" indent="0">
              <a:lnSpc>
                <a:spcPct val="115000"/>
              </a:lnSpc>
              <a:spcBef>
                <a:spcPts val="640"/>
              </a:spcBef>
              <a:buSzPts val="3200"/>
              <a:buNone/>
            </a:pPr>
            <a:r>
              <a:rPr lang="en-US" sz="5400" dirty="0" smtClean="0">
                <a:solidFill>
                  <a:schemeClr val="tx1"/>
                </a:solidFill>
              </a:rPr>
              <a:t>                                              </a:t>
            </a:r>
            <a:r>
              <a:rPr lang="en-US" sz="5400" dirty="0" err="1" smtClean="0">
                <a:solidFill>
                  <a:schemeClr val="tx1"/>
                </a:solidFill>
              </a:rPr>
              <a:t>Circos</a:t>
            </a:r>
            <a:endParaRPr lang="e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9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52700" y="1676400"/>
            <a:ext cx="6858000" cy="927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6114"/>
            <a:ext cx="12192000" cy="869343"/>
          </a:xfrm>
        </p:spPr>
        <p:txBody>
          <a:bodyPr/>
          <a:lstStyle/>
          <a:p>
            <a:r>
              <a:rPr lang="en-US" sz="4800" dirty="0" smtClean="0"/>
              <a:t>Useful references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3070356" y="1574650"/>
            <a:ext cx="6020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bit.ly</a:t>
            </a:r>
            <a:r>
              <a:rPr lang="en-US" sz="5400" dirty="0" smtClean="0"/>
              <a:t>/</a:t>
            </a:r>
            <a:r>
              <a:rPr lang="en-US" sz="5400" dirty="0" err="1" smtClean="0"/>
              <a:t>CyverseWayne</a:t>
            </a:r>
            <a:endParaRPr lang="en-US" sz="5400" dirty="0"/>
          </a:p>
        </p:txBody>
      </p:sp>
      <p:sp>
        <p:nvSpPr>
          <p:cNvPr id="3" name="Rectangle 2"/>
          <p:cNvSpPr/>
          <p:nvPr/>
        </p:nvSpPr>
        <p:spPr>
          <a:xfrm>
            <a:off x="3156751" y="5219198"/>
            <a:ext cx="5856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 err="1" smtClean="0">
                <a:solidFill>
                  <a:srgbClr val="142248"/>
                </a:solidFill>
              </a:rPr>
              <a:t>decaturw@upstate.edu</a:t>
            </a:r>
            <a:r>
              <a:rPr lang="en-US" dirty="0" smtClean="0">
                <a:solidFill>
                  <a:srgbClr val="142248"/>
                </a:solidFill>
              </a:rPr>
              <a:t>            @</a:t>
            </a:r>
            <a:r>
              <a:rPr lang="en-US" dirty="0" err="1" smtClean="0">
                <a:solidFill>
                  <a:srgbClr val="142248"/>
                </a:solidFill>
              </a:rPr>
              <a:t>fomightez</a:t>
            </a:r>
            <a:r>
              <a:rPr lang="en-US" dirty="0" smtClean="0">
                <a:solidFill>
                  <a:srgbClr val="142248"/>
                </a:solidFill>
              </a:rPr>
              <a:t>               </a:t>
            </a:r>
            <a:r>
              <a:rPr lang="en-US" dirty="0" err="1" smtClean="0">
                <a:solidFill>
                  <a:srgbClr val="142248"/>
                </a:solidFill>
              </a:rPr>
              <a:t>fomightez</a:t>
            </a:r>
            <a:endParaRPr lang="en-US" dirty="0"/>
          </a:p>
        </p:txBody>
      </p:sp>
      <p:pic>
        <p:nvPicPr>
          <p:cNvPr id="10" name="Picture 9" descr="https://g.twimg.com/Twitter_logo_blu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899" y="5306605"/>
            <a:ext cx="314336" cy="25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ithub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26" y="5285396"/>
            <a:ext cx="266394" cy="26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4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5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6500" y="393700"/>
            <a:ext cx="9499600" cy="6045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Picture placeholder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5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Logos, Fonts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75547" y="1082861"/>
            <a:ext cx="3351212" cy="376237"/>
          </a:xfrm>
        </p:spPr>
        <p:txBody>
          <a:bodyPr/>
          <a:lstStyle/>
          <a:p>
            <a:r>
              <a:rPr lang="en-US" dirty="0"/>
              <a:t>Color palette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Text In Black</a:t>
            </a:r>
          </a:p>
          <a:p>
            <a:pPr lvl="1"/>
            <a:r>
              <a:rPr lang="en-US" dirty="0">
                <a:solidFill>
                  <a:srgbClr val="142248"/>
                </a:solidFill>
              </a:rPr>
              <a:t>CyVerse Dark Blue</a:t>
            </a:r>
          </a:p>
          <a:p>
            <a:pPr lvl="1"/>
            <a:r>
              <a:rPr lang="en-US" dirty="0">
                <a:solidFill>
                  <a:srgbClr val="0971AB"/>
                </a:solidFill>
              </a:rPr>
              <a:t>CyVerse Light Blue</a:t>
            </a:r>
          </a:p>
          <a:p>
            <a:pPr lvl="1"/>
            <a:r>
              <a:rPr lang="en-US" dirty="0">
                <a:solidFill>
                  <a:srgbClr val="5C8727"/>
                </a:solidFill>
              </a:rPr>
              <a:t>CyVerse Green</a:t>
            </a:r>
          </a:p>
          <a:p>
            <a:pPr lvl="1"/>
            <a:r>
              <a:rPr lang="en-US" dirty="0">
                <a:solidFill>
                  <a:srgbClr val="F19E1F"/>
                </a:solidFill>
              </a:rPr>
              <a:t>CyVerse Orange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4" y="637291"/>
            <a:ext cx="854329" cy="73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210" y="1082861"/>
            <a:ext cx="4065277" cy="50768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781482" y="1520214"/>
            <a:ext cx="3227295" cy="1871631"/>
          </a:xfrm>
          <a:prstGeom prst="rect">
            <a:avLst/>
          </a:prstGeom>
          <a:solidFill>
            <a:srgbClr val="0971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6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Icons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89822" y="1086446"/>
            <a:ext cx="3351212" cy="376237"/>
          </a:xfrm>
        </p:spPr>
        <p:txBody>
          <a:bodyPr/>
          <a:lstStyle/>
          <a:p>
            <a:r>
              <a:rPr lang="en-US" dirty="0"/>
              <a:t>Subtitle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89" y="4724961"/>
            <a:ext cx="854329" cy="73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69" y="4724961"/>
            <a:ext cx="981864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321" y="4592584"/>
            <a:ext cx="1107241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285" y="4643046"/>
            <a:ext cx="1260283" cy="731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56" y="4724961"/>
            <a:ext cx="714221" cy="731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0" y="606136"/>
            <a:ext cx="854329" cy="731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85" y="2018627"/>
            <a:ext cx="621847" cy="7132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23" y="2018629"/>
            <a:ext cx="798645" cy="823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45" y="1991612"/>
            <a:ext cx="944963" cy="993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28" y="4724961"/>
            <a:ext cx="517523" cy="731520"/>
          </a:xfrm>
          <a:prstGeom prst="rect">
            <a:avLst/>
          </a:prstGeom>
        </p:spPr>
      </p:pic>
      <p:pic>
        <p:nvPicPr>
          <p:cNvPr id="15" name="Picture 4" descr="https://g.twimg.com/Twitter_logo_blu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871" y="2375274"/>
            <a:ext cx="278264" cy="22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72994" y="3281082"/>
            <a:ext cx="935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Science Done                    Productively                                Reproducibly                                 Twitter</a:t>
            </a:r>
          </a:p>
        </p:txBody>
      </p:sp>
    </p:spTree>
    <p:extLst>
      <p:ext uri="{BB962C8B-B14F-4D97-AF65-F5344CB8AC3E}">
        <p14:creationId xmlns:p14="http://schemas.microsoft.com/office/powerpoint/2010/main" val="366076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producible_logbook by Juliette Ta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0752" cy="6858000"/>
          </a:xfrm>
          <a:prstGeom prst="rect">
            <a:avLst/>
          </a:prstGeom>
        </p:spPr>
      </p:pic>
      <p:sp>
        <p:nvSpPr>
          <p:cNvPr id="4" name="Google Shape;207;p35"/>
          <p:cNvSpPr txBox="1">
            <a:spLocks/>
          </p:cNvSpPr>
          <p:nvPr/>
        </p:nvSpPr>
        <p:spPr>
          <a:xfrm>
            <a:off x="1231900" y="6117975"/>
            <a:ext cx="1930400" cy="9432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100" dirty="0" smtClean="0">
                <a:solidFill>
                  <a:schemeClr val="tx1"/>
                </a:solidFill>
                <a:latin typeface="Calibri"/>
                <a:cs typeface="Calibri"/>
              </a:rPr>
              <a:t>by</a:t>
            </a:r>
          </a:p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Juliette Taka</a:t>
            </a:r>
          </a:p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100" dirty="0" smtClean="0">
                <a:solidFill>
                  <a:schemeClr val="tx1"/>
                </a:solidFill>
                <a:latin typeface="Calibri"/>
                <a:cs typeface="Calibri"/>
              </a:rPr>
              <a:t>for</a:t>
            </a:r>
            <a:r>
              <a:rPr lang="en-US" sz="1100" b="1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Calibri"/>
                <a:cs typeface="Calibri"/>
              </a:rPr>
              <a:t>OpenDreamKit</a:t>
            </a:r>
            <a:endParaRPr lang="en-US" sz="11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25400" indent="0">
              <a:lnSpc>
                <a:spcPct val="115000"/>
              </a:lnSpc>
              <a:spcBef>
                <a:spcPts val="640"/>
              </a:spcBef>
              <a:buSzPts val="3200"/>
              <a:buNone/>
            </a:pPr>
            <a:endParaRPr lang="e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9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producible_logbook by Juliette Taka with Cyverse wb add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0752" cy="6858000"/>
          </a:xfrm>
          <a:prstGeom prst="rect">
            <a:avLst/>
          </a:prstGeom>
        </p:spPr>
      </p:pic>
      <p:sp>
        <p:nvSpPr>
          <p:cNvPr id="4" name="Google Shape;207;p35"/>
          <p:cNvSpPr txBox="1">
            <a:spLocks/>
          </p:cNvSpPr>
          <p:nvPr/>
        </p:nvSpPr>
        <p:spPr>
          <a:xfrm>
            <a:off x="1231900" y="6117975"/>
            <a:ext cx="1930400" cy="9432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100" dirty="0" smtClean="0">
                <a:solidFill>
                  <a:schemeClr val="tx1"/>
                </a:solidFill>
                <a:latin typeface="Calibri"/>
                <a:cs typeface="Calibri"/>
              </a:rPr>
              <a:t>expanding on image by</a:t>
            </a:r>
          </a:p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Juliette Taka</a:t>
            </a:r>
          </a:p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100" dirty="0" smtClean="0">
                <a:solidFill>
                  <a:schemeClr val="tx1"/>
                </a:solidFill>
                <a:latin typeface="Calibri"/>
                <a:cs typeface="Calibri"/>
              </a:rPr>
              <a:t>for</a:t>
            </a:r>
            <a:r>
              <a:rPr lang="en-US" sz="1100" b="1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Calibri"/>
                <a:cs typeface="Calibri"/>
              </a:rPr>
              <a:t>OpenDreamKit</a:t>
            </a:r>
            <a:endParaRPr lang="en-US" sz="11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25400" indent="0">
              <a:lnSpc>
                <a:spcPct val="115000"/>
              </a:lnSpc>
              <a:spcBef>
                <a:spcPts val="640"/>
              </a:spcBef>
              <a:buSzPts val="3200"/>
              <a:buNone/>
            </a:pPr>
            <a:endParaRPr lang="en" sz="54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311400" y="3302000"/>
            <a:ext cx="6032500" cy="1803400"/>
          </a:xfrm>
          <a:prstGeom prst="ellipse">
            <a:avLst/>
          </a:prstGeom>
          <a:noFill/>
          <a:ln w="47625">
            <a:solidFill>
              <a:srgbClr val="FF3333">
                <a:alpha val="7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32700" y="101600"/>
            <a:ext cx="3683000" cy="3098800"/>
          </a:xfrm>
          <a:prstGeom prst="ellipse">
            <a:avLst/>
          </a:prstGeom>
          <a:noFill/>
          <a:ln w="47625">
            <a:solidFill>
              <a:srgbClr val="FF3333">
                <a:alpha val="7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4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producible_logbook by Juliette Taka with Cyverse added EARLIER TIME w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0752" cy="6858000"/>
          </a:xfrm>
          <a:prstGeom prst="rect">
            <a:avLst/>
          </a:prstGeom>
        </p:spPr>
      </p:pic>
      <p:sp>
        <p:nvSpPr>
          <p:cNvPr id="4" name="Google Shape;207;p35"/>
          <p:cNvSpPr txBox="1">
            <a:spLocks/>
          </p:cNvSpPr>
          <p:nvPr/>
        </p:nvSpPr>
        <p:spPr>
          <a:xfrm>
            <a:off x="1231900" y="6117975"/>
            <a:ext cx="1930400" cy="9432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100" dirty="0" smtClean="0">
                <a:solidFill>
                  <a:schemeClr val="tx1"/>
                </a:solidFill>
                <a:latin typeface="Calibri"/>
                <a:cs typeface="Calibri"/>
              </a:rPr>
              <a:t>expanding on image by</a:t>
            </a:r>
          </a:p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Juliette Taka</a:t>
            </a:r>
          </a:p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100" dirty="0" smtClean="0">
                <a:solidFill>
                  <a:schemeClr val="tx1"/>
                </a:solidFill>
                <a:latin typeface="Calibri"/>
                <a:cs typeface="Calibri"/>
              </a:rPr>
              <a:t>for</a:t>
            </a:r>
            <a:r>
              <a:rPr lang="en-US" sz="1100" b="1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Calibri"/>
                <a:cs typeface="Calibri"/>
              </a:rPr>
              <a:t>OpenDreamKit</a:t>
            </a:r>
            <a:endParaRPr lang="en-US" sz="11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25400" indent="0">
              <a:lnSpc>
                <a:spcPct val="115000"/>
              </a:lnSpc>
              <a:spcBef>
                <a:spcPts val="640"/>
              </a:spcBef>
              <a:buSzPts val="3200"/>
              <a:buNone/>
            </a:pPr>
            <a:endParaRPr lang="e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producible_logbook by Juliette Taka with Cyverse added EARLIER TIME with loop w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0752" cy="6858000"/>
          </a:xfrm>
          <a:prstGeom prst="rect">
            <a:avLst/>
          </a:prstGeom>
        </p:spPr>
      </p:pic>
      <p:sp>
        <p:nvSpPr>
          <p:cNvPr id="4" name="Google Shape;207;p35"/>
          <p:cNvSpPr txBox="1">
            <a:spLocks/>
          </p:cNvSpPr>
          <p:nvPr/>
        </p:nvSpPr>
        <p:spPr>
          <a:xfrm>
            <a:off x="1231900" y="6117975"/>
            <a:ext cx="1930400" cy="9432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100" dirty="0" smtClean="0">
                <a:solidFill>
                  <a:schemeClr val="tx1"/>
                </a:solidFill>
                <a:latin typeface="Calibri"/>
                <a:cs typeface="Calibri"/>
              </a:rPr>
              <a:t>expanding on image by</a:t>
            </a:r>
          </a:p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Juliette Taka</a:t>
            </a:r>
          </a:p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100" dirty="0" smtClean="0">
                <a:solidFill>
                  <a:schemeClr val="tx1"/>
                </a:solidFill>
                <a:latin typeface="Calibri"/>
                <a:cs typeface="Calibri"/>
              </a:rPr>
              <a:t>for</a:t>
            </a:r>
            <a:r>
              <a:rPr lang="en-US" sz="1100" b="1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Calibri"/>
                <a:cs typeface="Calibri"/>
              </a:rPr>
              <a:t>OpenDreamKit</a:t>
            </a:r>
            <a:endParaRPr lang="en-US" sz="11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25400" indent="0">
              <a:lnSpc>
                <a:spcPct val="115000"/>
              </a:lnSpc>
              <a:spcBef>
                <a:spcPts val="640"/>
              </a:spcBef>
              <a:buSzPts val="3200"/>
              <a:buNone/>
            </a:pPr>
            <a:endParaRPr lang="en" sz="5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8278" y="2324100"/>
            <a:ext cx="5548589" cy="1200329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WITH WHOM IS JANE MOST </a:t>
            </a:r>
          </a:p>
          <a:p>
            <a:pPr algn="ctr"/>
            <a:r>
              <a:rPr lang="en-US" sz="3600" dirty="0" smtClean="0"/>
              <a:t>OFTEN COLLABORATING?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54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producible_logbook by Juliette Taka with Cyverse added EARLIER TIME with loop and Future w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0752" cy="6858000"/>
          </a:xfrm>
          <a:prstGeom prst="rect">
            <a:avLst/>
          </a:prstGeom>
        </p:spPr>
      </p:pic>
      <p:sp>
        <p:nvSpPr>
          <p:cNvPr id="4" name="Google Shape;207;p35"/>
          <p:cNvSpPr txBox="1">
            <a:spLocks/>
          </p:cNvSpPr>
          <p:nvPr/>
        </p:nvSpPr>
        <p:spPr>
          <a:xfrm>
            <a:off x="1231900" y="6117975"/>
            <a:ext cx="1930400" cy="9432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100" dirty="0" smtClean="0">
                <a:solidFill>
                  <a:schemeClr val="tx1"/>
                </a:solidFill>
                <a:latin typeface="Calibri"/>
                <a:cs typeface="Calibri"/>
              </a:rPr>
              <a:t>expanding on image by</a:t>
            </a:r>
          </a:p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Juliette Taka</a:t>
            </a:r>
          </a:p>
          <a:p>
            <a:pPr marL="2540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r>
              <a:rPr lang="en-US" sz="1100" dirty="0" smtClean="0">
                <a:solidFill>
                  <a:schemeClr val="tx1"/>
                </a:solidFill>
                <a:latin typeface="Calibri"/>
                <a:cs typeface="Calibri"/>
              </a:rPr>
              <a:t>for</a:t>
            </a:r>
            <a:r>
              <a:rPr lang="en-US" sz="1100" b="1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Calibri"/>
                <a:cs typeface="Calibri"/>
              </a:rPr>
              <a:t>OpenDreamKit</a:t>
            </a:r>
            <a:endParaRPr lang="en-US" sz="11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25400" indent="0">
              <a:lnSpc>
                <a:spcPct val="115000"/>
              </a:lnSpc>
              <a:spcBef>
                <a:spcPts val="640"/>
              </a:spcBef>
              <a:buSzPts val="3200"/>
              <a:buNone/>
            </a:pPr>
            <a:endParaRPr lang="en" sz="54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305300" y="2717800"/>
            <a:ext cx="3695700" cy="850900"/>
          </a:xfrm>
          <a:prstGeom prst="ellipse">
            <a:avLst/>
          </a:prstGeom>
          <a:noFill/>
          <a:ln w="47625">
            <a:solidFill>
              <a:srgbClr val="FF3333">
                <a:alpha val="7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874b6422e71294979d2e4ecdfa995844aca235a"/>
</p:tagLst>
</file>

<file path=ppt/theme/theme1.xml><?xml version="1.0" encoding="utf-8"?>
<a:theme xmlns:a="http://schemas.openxmlformats.org/drawingml/2006/main" name="Generic New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yVerse PPT Theme-template" id="{F542F1E0-408B-4E0D-B65A-071A189FF1E9}" vid="{AC48C072-E801-4DE1-8C9B-ED2920775E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CyVerse PPT Theme-template</Template>
  <TotalTime>1863</TotalTime>
  <Words>730</Words>
  <Application>Microsoft Macintosh PowerPoint</Application>
  <PresentationFormat>Custom</PresentationFormat>
  <Paragraphs>170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Generic New Slide</vt:lpstr>
      <vt:lpstr>PowerPoint Presentation</vt:lpstr>
      <vt:lpstr>Outline of Today’s Focus Forum</vt:lpstr>
      <vt:lpstr>No need for notes aside of this link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problems does  PatMatch address?</vt:lpstr>
      <vt:lpstr>What problems does  PatMatch address?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What does Circos do?</vt:lpstr>
      <vt:lpstr>PowerPoint Presentation</vt:lpstr>
      <vt:lpstr>PowerPoint Presentation</vt:lpstr>
      <vt:lpstr>PowerPoint Presentation</vt:lpstr>
      <vt:lpstr>PowerPoint Presentation</vt:lpstr>
      <vt:lpstr>What do you need for  making a Circos plot?</vt:lpstr>
      <vt:lpstr>What do you need for  making a Circos plot?</vt:lpstr>
      <vt:lpstr>What do you need for  making a Circos plot?</vt:lpstr>
      <vt:lpstr>Segue to Demo: Actual minimum configuration file</vt:lpstr>
      <vt:lpstr>PowerPoint Presentation</vt:lpstr>
      <vt:lpstr>Segue to Demo: Basics of running tutorial code in your browser</vt:lpstr>
      <vt:lpstr>Segue to Demo: Basics of running tutorial code in your browser</vt:lpstr>
      <vt:lpstr>Segue to Demo: Basics of running tutorial code in your browser</vt:lpstr>
      <vt:lpstr>Segue to Demo: Basics of running  tutorial code in your browser</vt:lpstr>
      <vt:lpstr> </vt:lpstr>
      <vt:lpstr>Acknowledgements</vt:lpstr>
      <vt:lpstr>Needs/Suggestions/Ideas for Vice Apps</vt:lpstr>
      <vt:lpstr>Useful references</vt:lpstr>
      <vt:lpstr> </vt:lpstr>
      <vt:lpstr>Help Future You &amp; Your Colleagues</vt:lpstr>
      <vt:lpstr> </vt:lpstr>
      <vt:lpstr>Useful references</vt:lpstr>
      <vt:lpstr>PowerPoint Presentation</vt:lpstr>
      <vt:lpstr>PowerPoint Presentation</vt:lpstr>
      <vt:lpstr>PowerPoint Presentation</vt:lpstr>
      <vt:lpstr>Logos, Fonts</vt:lpstr>
      <vt:lpstr>Other Icons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Williams</dc:creator>
  <cp:lastModifiedBy>Wayne Decatur</cp:lastModifiedBy>
  <cp:revision>171</cp:revision>
  <dcterms:created xsi:type="dcterms:W3CDTF">2016-02-11T16:59:42Z</dcterms:created>
  <dcterms:modified xsi:type="dcterms:W3CDTF">2019-05-17T18:07:47Z</dcterms:modified>
</cp:coreProperties>
</file>