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7" r:id="rId11"/>
    <p:sldId id="269" r:id="rId12"/>
    <p:sldId id="268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00" autoAdjust="0"/>
  </p:normalViewPr>
  <p:slideViewPr>
    <p:cSldViewPr>
      <p:cViewPr>
        <p:scale>
          <a:sx n="74" d="100"/>
          <a:sy n="74" d="100"/>
        </p:scale>
        <p:origin x="-17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9C65D-8410-4930-BFD8-CC091023795A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9929E-6915-42E5-A4BC-79D63555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3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cientist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cience" TargetMode="External"/><Relationship Id="rId5" Type="http://schemas.openxmlformats.org/officeDocument/2006/relationships/hyperlink" Target="http://en.wikipedia.org/wiki/Theory" TargetMode="External"/><Relationship Id="rId4" Type="http://schemas.openxmlformats.org/officeDocument/2006/relationships/hyperlink" Target="http://en.wikipedia.org/wiki/Paradig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Presenters Notes: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This power point is designed for a 25 minute presentation (5-minutes on the</a:t>
            </a:r>
            <a:r>
              <a:rPr lang="en-US" baseline="0" dirty="0" smtClean="0"/>
              <a:t> introduction; slides 2-6, and 20 minutes for the simple hands on lab; slides 7-X)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32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the lab now!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01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have you just done, and what’s so special?</a:t>
            </a:r>
          </a:p>
          <a:p>
            <a:pPr marL="228600" indent="-228600">
              <a:buAutoNum type="arabicPeriod"/>
            </a:pPr>
            <a:r>
              <a:rPr lang="en-US" dirty="0" smtClean="0"/>
              <a:t>You have familiarized</a:t>
            </a:r>
            <a:r>
              <a:rPr lang="en-US" baseline="0" dirty="0" smtClean="0"/>
              <a:t> yourself with the DE in about 20 minutes. It does not get fantastically more complicated than what you just covered.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You  have run completed a very simple workflow, that you could have done many different ways. So why is the DE special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75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DE shines</a:t>
            </a:r>
            <a:r>
              <a:rPr lang="en-US" baseline="0" dirty="0" smtClean="0"/>
              <a:t> when we move to larger demanding workflows that require it’s scalability!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Of course the DE is not unlimited, but it scales to the majority of use cases.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Scalability of the DE is done without burdening the user with the details.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5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Single</a:t>
            </a:r>
            <a:r>
              <a:rPr lang="en-US" baseline="0" dirty="0" smtClean="0"/>
              <a:t> tool web portals have limited functionality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Even if you have local computing resources, do you have expertise to get things started?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1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Physics</a:t>
            </a:r>
            <a:r>
              <a:rPr lang="en-US" baseline="0" dirty="0" smtClean="0"/>
              <a:t> has learned this lesson, and now that Biology is in the “front seat” we are learning how too!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 1930, Ernest O. Lawrence, the father of particle accelerators, built the first hand-held cyclotron at Berkeley, California.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Particle physics depended on the scaling of their technology to drive discovery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Physics made the transition from single experimenters, single labs, to multiple investigators, multiple labs. This requires INFRASTRUCTURE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2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Why</a:t>
            </a:r>
            <a:r>
              <a:rPr lang="en-US" baseline="0" dirty="0" smtClean="0"/>
              <a:t> do we need to have / what is a scalable platform for modern biology?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All science depends on technological advances that spur development</a:t>
            </a:r>
            <a:r>
              <a:rPr lang="en-US" b="0" baseline="0" dirty="0" smtClean="0">
                <a:solidFill>
                  <a:schemeClr val="tx1"/>
                </a:solidFill>
              </a:rPr>
              <a:t>. </a:t>
            </a:r>
            <a:r>
              <a:rPr lang="en-US" b="0" u="none" baseline="0" dirty="0" smtClean="0">
                <a:solidFill>
                  <a:schemeClr val="tx1"/>
                </a:solidFill>
              </a:rPr>
              <a:t> (e.g. </a:t>
            </a:r>
            <a:r>
              <a:rPr lang="en-US" sz="1000" b="0" u="none" baseline="0" dirty="0" smtClean="0">
                <a:solidFill>
                  <a:schemeClr val="tx1"/>
                </a:solidFill>
              </a:rPr>
              <a:t>Kuhn, </a:t>
            </a:r>
            <a:r>
              <a:rPr lang="en-US" sz="1000" b="0" u="none" dirty="0" smtClean="0">
                <a:solidFill>
                  <a:schemeClr val="tx1"/>
                </a:solidFill>
              </a:rPr>
              <a:t>Normal Science ….The term refers to the routine work of </a:t>
            </a:r>
            <a:r>
              <a:rPr lang="en-US" sz="1000" b="0" u="none" dirty="0" smtClean="0">
                <a:solidFill>
                  <a:schemeClr val="tx1"/>
                </a:solidFill>
                <a:hlinkClick r:id="rId3" tooltip="Scientists"/>
              </a:rPr>
              <a:t>scientists</a:t>
            </a:r>
            <a:r>
              <a:rPr lang="en-US" sz="1000" b="0" u="none" dirty="0" smtClean="0">
                <a:solidFill>
                  <a:schemeClr val="tx1"/>
                </a:solidFill>
              </a:rPr>
              <a:t> experimenting within a </a:t>
            </a:r>
            <a:r>
              <a:rPr lang="en-US" sz="1000" b="0" u="none" dirty="0" smtClean="0">
                <a:solidFill>
                  <a:schemeClr val="tx1"/>
                </a:solidFill>
                <a:hlinkClick r:id="rId4" tooltip="Paradigm"/>
              </a:rPr>
              <a:t>paradigm</a:t>
            </a:r>
            <a:r>
              <a:rPr lang="en-US" sz="1000" b="0" u="none" dirty="0" smtClean="0">
                <a:solidFill>
                  <a:schemeClr val="tx1"/>
                </a:solidFill>
              </a:rPr>
              <a:t>, slowly accumulating detail in accord with established broad </a:t>
            </a:r>
            <a:r>
              <a:rPr lang="en-US" sz="1000" b="0" u="none" dirty="0" smtClean="0">
                <a:solidFill>
                  <a:schemeClr val="tx1"/>
                </a:solidFill>
                <a:hlinkClick r:id="rId5" tooltip="Theory"/>
              </a:rPr>
              <a:t>theory</a:t>
            </a:r>
            <a:r>
              <a:rPr lang="en-US" sz="1000" b="0" u="none" dirty="0" smtClean="0">
                <a:solidFill>
                  <a:schemeClr val="tx1"/>
                </a:solidFill>
              </a:rPr>
              <a:t>, … Kuhn identified this mode of </a:t>
            </a:r>
            <a:r>
              <a:rPr lang="en-US" sz="1000" b="0" u="none" dirty="0" smtClean="0">
                <a:solidFill>
                  <a:schemeClr val="tx1"/>
                </a:solidFill>
                <a:hlinkClick r:id="rId6" tooltip="Science"/>
              </a:rPr>
              <a:t>science</a:t>
            </a:r>
            <a:r>
              <a:rPr lang="en-US" sz="1000" b="0" u="none" dirty="0" smtClean="0">
                <a:solidFill>
                  <a:schemeClr val="tx1"/>
                </a:solidFill>
              </a:rPr>
              <a:t> as being a form of "puzzle-solving.“ – </a:t>
            </a:r>
            <a:r>
              <a:rPr lang="en-US" sz="1000" b="0" u="none" dirty="0" err="1" smtClean="0">
                <a:solidFill>
                  <a:schemeClr val="tx1"/>
                </a:solidFill>
              </a:rPr>
              <a:t>wikipedia</a:t>
            </a:r>
            <a:r>
              <a:rPr lang="en-US" sz="1000" b="0" u="none" dirty="0" smtClean="0">
                <a:solidFill>
                  <a:schemeClr val="tx1"/>
                </a:solidFill>
              </a:rPr>
              <a:t>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dirty="0" smtClean="0"/>
              <a:t>Periods</a:t>
            </a:r>
            <a:r>
              <a:rPr lang="en-US" sz="1000" baseline="0" dirty="0" smtClean="0"/>
              <a:t> of normal science are where technology aimed at a particular technique (e.g. NGS) gets more and more refined/advanced.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Computational power to advance biology could be looked at under a similar analogy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Computational power has advanced, but the technology has outpaced single lab, single institution scale (e.g. </a:t>
            </a:r>
            <a:r>
              <a:rPr lang="en-US" sz="1000" baseline="0" dirty="0" err="1" smtClean="0"/>
              <a:t>MacClade</a:t>
            </a:r>
            <a:r>
              <a:rPr lang="en-US" sz="1000" baseline="0" dirty="0" smtClean="0"/>
              <a:t> on an apple II was great, but when we want big trees, even though the new iMacs are </a:t>
            </a:r>
            <a:r>
              <a:rPr lang="en-US" sz="1000" baseline="0" dirty="0" err="1" smtClean="0"/>
              <a:t>purddy</a:t>
            </a:r>
            <a:r>
              <a:rPr lang="en-US" sz="1000" baseline="0" dirty="0" smtClean="0"/>
              <a:t>, they won’t cut 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9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Investing in rapid-turnover technologies – faster computing power, hard drive space, etc. Is not a saleable model for science.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9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DE is part</a:t>
            </a:r>
            <a:r>
              <a:rPr lang="en-US" baseline="0" dirty="0" smtClean="0"/>
              <a:t> of iPlant’s answer to the scalability issue of bioinformatics.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By creating a platform, instead of a “tool,” the community can continue to scale and expand.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No need to worry about changing technologies and operating systems, its web-based and open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0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1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95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6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Rather than have a bunch of slides</a:t>
            </a:r>
            <a:r>
              <a:rPr lang="en-US" baseline="0" dirty="0" smtClean="0"/>
              <a:t> on the DE, the presenter will walk you through the DE overview as you preform you analysis. </a:t>
            </a:r>
          </a:p>
          <a:p>
            <a:r>
              <a:rPr lang="en-US" baseline="0" dirty="0" smtClean="0"/>
              <a:t>There are more detailed screenshots in the handouts!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6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2E39-101C-410A-A289-1D4CCB08EDFD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0AF1-7629-4F94-8469-3692A302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8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2E39-101C-410A-A289-1D4CCB08EDFD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0AF1-7629-4F94-8469-3692A302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1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2E39-101C-410A-A289-1D4CCB08EDFD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0AF1-7629-4F94-8469-3692A302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5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6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79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641475"/>
            <a:ext cx="403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641475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23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02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82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68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ctr">
              <a:defRPr sz="20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2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2E39-101C-410A-A289-1D4CCB08EDFD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0AF1-7629-4F94-8469-3692A302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82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35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4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7938"/>
            <a:ext cx="2076450" cy="615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7938"/>
            <a:ext cx="6078538" cy="615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12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758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2E39-101C-410A-A289-1D4CCB08EDFD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0AF1-7629-4F94-8469-3692A302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8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2E39-101C-410A-A289-1D4CCB08EDFD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0AF1-7629-4F94-8469-3692A302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0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2E39-101C-410A-A289-1D4CCB08EDFD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0AF1-7629-4F94-8469-3692A302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5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2E39-101C-410A-A289-1D4CCB08EDFD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0AF1-7629-4F94-8469-3692A302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8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2E39-101C-410A-A289-1D4CCB08EDFD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0AF1-7629-4F94-8469-3692A302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9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2E39-101C-410A-A289-1D4CCB08EDFD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0AF1-7629-4F94-8469-3692A302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2E39-101C-410A-A289-1D4CCB08EDFD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0AF1-7629-4F94-8469-3692A302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9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2E39-101C-410A-A289-1D4CCB08EDFD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D0AF1-7629-4F94-8469-3692A302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1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CE9F9"/>
            </a:gs>
            <a:gs pos="75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7938"/>
            <a:ext cx="9144000" cy="113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353175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defTabSz="457200"/>
            <a:fld id="{85636716-92CE-6446-8DCE-A892796C4772}" type="slidenum">
              <a:rPr lang="en-US" smtClean="0"/>
              <a:pPr defTabSz="457200"/>
              <a:t>‹#›</a:t>
            </a:fld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641475"/>
            <a:ext cx="822483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6240233"/>
            <a:ext cx="645001" cy="636905"/>
            <a:chOff x="0" y="3846"/>
            <a:chExt cx="478" cy="472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139" y="4005"/>
              <a:ext cx="186" cy="182"/>
            </a:xfrm>
            <a:prstGeom prst="ellipse">
              <a:avLst/>
            </a:prstGeom>
            <a:solidFill>
              <a:srgbClr val="FFC000"/>
            </a:solidFill>
            <a:ln w="126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033" name="Picture 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3846"/>
              <a:ext cx="479" cy="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1" name="Picture 10" descr="IPL_logo_1C_rgb_small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6900" y="6391893"/>
            <a:ext cx="1658418" cy="4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9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0">
          <a:solidFill>
            <a:srgbClr val="004E82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Georgia"/>
          <a:ea typeface="+mn-ea"/>
          <a:cs typeface="Georgia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Georgia"/>
          <a:ea typeface="+mn-ea"/>
          <a:cs typeface="Georgi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Georgia"/>
          <a:ea typeface="+mn-ea"/>
          <a:cs typeface="Georgi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Georgia"/>
          <a:ea typeface="+mn-ea"/>
          <a:cs typeface="Georgi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Georgia"/>
          <a:ea typeface="+mn-ea"/>
          <a:cs typeface="Georgi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microsoft.com/office/2007/relationships/hdphoto" Target="../media/hdphoto4.wdp"/><Relationship Id="rId12" Type="http://schemas.microsoft.com/office/2007/relationships/hdphoto" Target="../media/hdphoto5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7.png"/><Relationship Id="rId1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microsoft.com/office/2007/relationships/hdphoto" Target="../media/hdphoto6.wdp"/><Relationship Id="rId1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74370"/>
            <a:ext cx="6340197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Collaborative </a:t>
            </a:r>
          </a:p>
          <a:p>
            <a:pPr algn="ctr"/>
            <a:r>
              <a:rPr lang="en-US" sz="4000" b="1" dirty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Tools and Services Workshop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632" y="4495800"/>
            <a:ext cx="834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Overview of the iPlant Discovery Environment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B"/>
          <p:cNvSpPr/>
          <p:nvPr/>
        </p:nvSpPr>
        <p:spPr bwMode="auto">
          <a:xfrm>
            <a:off x="0" y="6705600"/>
            <a:ext cx="537882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562" y="2836665"/>
            <a:ext cx="1258877" cy="118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7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6" y="1219200"/>
            <a:ext cx="7879215" cy="334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019800" y="1143000"/>
            <a:ext cx="2667000" cy="53340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1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352800"/>
            <a:ext cx="668634" cy="60960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4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20553" y="2682240"/>
            <a:ext cx="668634" cy="60960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3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14400" y="1981200"/>
            <a:ext cx="668634" cy="60960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2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724400"/>
            <a:ext cx="6571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Access to help, notifications, login/out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Access to data (files, results, etc.)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Analysis history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Bioinformatics apps (directory and integration)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52400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Discovery Environment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B"/>
          <p:cNvSpPr/>
          <p:nvPr/>
        </p:nvSpPr>
        <p:spPr bwMode="auto">
          <a:xfrm>
            <a:off x="0" y="6705600"/>
            <a:ext cx="5378824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80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7983" y="1676400"/>
            <a:ext cx="663681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Please login to the Discovery Environment. 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Follow along with the instructor</a:t>
            </a:r>
          </a:p>
          <a:p>
            <a:pPr algn="ctr"/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Or </a:t>
            </a:r>
          </a:p>
          <a:p>
            <a:pPr algn="ctr"/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Follow along with the handouts on your own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Discovery Environment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B"/>
          <p:cNvSpPr/>
          <p:nvPr/>
        </p:nvSpPr>
        <p:spPr bwMode="auto">
          <a:xfrm>
            <a:off x="0" y="6705600"/>
            <a:ext cx="5916706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45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35062"/>
          </a:xfrm>
        </p:spPr>
        <p:txBody>
          <a:bodyPr/>
          <a:lstStyle/>
          <a:p>
            <a:r>
              <a:rPr lang="en-US" dirty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Discovery Environment Lab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61005" y="695980"/>
            <a:ext cx="157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Summary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8853"/>
            <a:ext cx="1828800" cy="167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52" y="2209800"/>
            <a:ext cx="2401476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1828800" cy="119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05400"/>
            <a:ext cx="1828800" cy="108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08282" y="2754868"/>
            <a:ext cx="221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Single task webserver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4572000"/>
            <a:ext cx="234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Desktop command line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4701" y="6096000"/>
            <a:ext cx="234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Discovery Environment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0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3" y="2324712"/>
            <a:ext cx="1072248" cy="107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81575"/>
            <a:ext cx="1681890" cy="149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20870"/>
            <a:ext cx="1141822" cy="87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 bwMode="auto">
          <a:xfrm>
            <a:off x="2819400" y="1981200"/>
            <a:ext cx="1413034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>
            <a:off x="3048000" y="3826787"/>
            <a:ext cx="6096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 flipV="1">
            <a:off x="2876798" y="5105400"/>
            <a:ext cx="884207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>
            <a:off x="5791200" y="3581400"/>
            <a:ext cx="5334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PB"/>
          <p:cNvSpPr/>
          <p:nvPr/>
        </p:nvSpPr>
        <p:spPr bwMode="auto">
          <a:xfrm>
            <a:off x="0" y="6705600"/>
            <a:ext cx="6454588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99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Discovery Environment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2" y="3896722"/>
            <a:ext cx="1828800" cy="167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39" y="4067788"/>
            <a:ext cx="1828800" cy="119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907171"/>
            <a:ext cx="2287661" cy="135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80803"/>
            <a:ext cx="1072248" cy="107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39862"/>
            <a:ext cx="536124" cy="53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6729651" y="2191431"/>
            <a:ext cx="0" cy="2972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6729651" y="2940277"/>
            <a:ext cx="0" cy="1077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6729651" y="2572431"/>
            <a:ext cx="0" cy="1077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6729651" y="2756354"/>
            <a:ext cx="0" cy="1077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31500"/>
            <a:ext cx="536124" cy="53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 bwMode="auto">
          <a:xfrm flipV="1">
            <a:off x="7467600" y="2209800"/>
            <a:ext cx="0" cy="2972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7467600" y="2958646"/>
            <a:ext cx="0" cy="1077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7467600" y="2590800"/>
            <a:ext cx="0" cy="1077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7467600" y="2774723"/>
            <a:ext cx="0" cy="1077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flipV="1">
            <a:off x="8229600" y="2191431"/>
            <a:ext cx="0" cy="2972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8229600" y="2850923"/>
            <a:ext cx="0" cy="1077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8229600" y="2572431"/>
            <a:ext cx="0" cy="1077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8229600" y="2667000"/>
            <a:ext cx="0" cy="1077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24" y="3124471"/>
            <a:ext cx="736012" cy="65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24" y="3200400"/>
            <a:ext cx="736012" cy="65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45" y="1585089"/>
            <a:ext cx="736012" cy="65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43139"/>
            <a:ext cx="536124" cy="53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02" y="1521927"/>
            <a:ext cx="1141822" cy="87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29" y="3211414"/>
            <a:ext cx="712032" cy="54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23" y="3003415"/>
            <a:ext cx="712032" cy="54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824" y="1682042"/>
            <a:ext cx="712032" cy="54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60600"/>
            <a:ext cx="536124" cy="53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 bwMode="auto">
          <a:xfrm flipV="1">
            <a:off x="1014651" y="2009427"/>
            <a:ext cx="0" cy="2972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>
            <a:off x="1014651" y="2758273"/>
            <a:ext cx="0" cy="1077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2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52238"/>
            <a:ext cx="536124" cy="53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://www.tech-faq.com/wp-content/uploads/images/monitor-cpu-temper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67" b="93667" l="2667" r="98000">
                        <a14:foregroundMark x1="54667" y1="56333" x2="54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63877"/>
            <a:ext cx="536124" cy="53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616771" lon="19901995" rev="2077726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Arrow Connector 53"/>
          <p:cNvCxnSpPr/>
          <p:nvPr/>
        </p:nvCxnSpPr>
        <p:spPr bwMode="auto">
          <a:xfrm flipV="1">
            <a:off x="1620779" y="2039031"/>
            <a:ext cx="0" cy="2972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>
            <a:off x="1620779" y="2787877"/>
            <a:ext cx="0" cy="1077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03" y="2956983"/>
            <a:ext cx="736012" cy="65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03" y="3142687"/>
            <a:ext cx="736012" cy="65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24" y="1536171"/>
            <a:ext cx="736012" cy="65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/>
          <p:nvPr/>
        </p:nvCxnSpPr>
        <p:spPr bwMode="auto">
          <a:xfrm flipV="1">
            <a:off x="2325776" y="2039031"/>
            <a:ext cx="0" cy="2972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>
            <a:off x="2325776" y="2787877"/>
            <a:ext cx="0" cy="1077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5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79" y="3190282"/>
            <a:ext cx="712032" cy="54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73" y="2982283"/>
            <a:ext cx="712032" cy="54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9" descr="http://www.fixmypcfree.com/wp-content/uploads/2012/04/RAM-300x22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424" b="94760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44138"/>
            <a:ext cx="712032" cy="54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33509" lon="487007" rev="119591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1449899" y="233652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38200" y="234309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54896" y="234309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10" y="2004188"/>
            <a:ext cx="1681890" cy="149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609600" y="5802868"/>
            <a:ext cx="224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Limited/ no scalability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429000" y="5791200"/>
            <a:ext cx="2593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Limited / costly scalability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696615" y="5791200"/>
            <a:ext cx="191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Painless scalability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21166" y="727869"/>
            <a:ext cx="7056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What happens when we need more power (RNA-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seq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 ?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PB"/>
          <p:cNvSpPr/>
          <p:nvPr/>
        </p:nvSpPr>
        <p:spPr bwMode="auto">
          <a:xfrm>
            <a:off x="0" y="6705600"/>
            <a:ext cx="6992471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59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Discovery Environment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166" y="727869"/>
            <a:ext cx="686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What happens when we need more tools (RNA-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seq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 ?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1314718"/>
            <a:ext cx="3231829" cy="295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2560281"/>
            <a:ext cx="1371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Unitasker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71" y="5256204"/>
            <a:ext cx="1355379" cy="88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71" y="4401776"/>
            <a:ext cx="1355379" cy="88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71" y="5286988"/>
            <a:ext cx="1355379" cy="88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91204"/>
            <a:ext cx="1355379" cy="88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lbow Connector 10"/>
          <p:cNvCxnSpPr/>
          <p:nvPr/>
        </p:nvCxnSpPr>
        <p:spPr bwMode="auto">
          <a:xfrm rot="16200000" flipH="1">
            <a:off x="745165" y="5546410"/>
            <a:ext cx="885212" cy="304800"/>
          </a:xfrm>
          <a:prstGeom prst="bent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6" idx="3"/>
          </p:cNvCxnSpPr>
          <p:nvPr/>
        </p:nvCxnSpPr>
        <p:spPr bwMode="auto">
          <a:xfrm flipV="1">
            <a:off x="2246460" y="5698810"/>
            <a:ext cx="1896890" cy="168590"/>
          </a:xfrm>
          <a:prstGeom prst="bentConnector5">
            <a:avLst>
              <a:gd name="adj1" fmla="val 14274"/>
              <a:gd name="adj2" fmla="val 498129"/>
              <a:gd name="adj3" fmla="val 112051"/>
            </a:avLst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7" idx="3"/>
          </p:cNvCxnSpPr>
          <p:nvPr/>
        </p:nvCxnSpPr>
        <p:spPr bwMode="auto">
          <a:xfrm flipV="1">
            <a:off x="2050373" y="4844382"/>
            <a:ext cx="873777" cy="84295"/>
          </a:xfrm>
          <a:prstGeom prst="bentConnector3">
            <a:avLst>
              <a:gd name="adj1" fmla="val 126162"/>
            </a:avLst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 bwMode="auto">
          <a:xfrm>
            <a:off x="1568771" y="5133811"/>
            <a:ext cx="2378492" cy="44260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40571" y="5177135"/>
            <a:ext cx="442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Do you know what you are doing?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PB"/>
          <p:cNvSpPr/>
          <p:nvPr/>
        </p:nvSpPr>
        <p:spPr bwMode="auto">
          <a:xfrm>
            <a:off x="0" y="6705600"/>
            <a:ext cx="7530353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34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01976"/>
            <a:ext cx="4099020" cy="242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Discovery Environment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1910" y="727869"/>
            <a:ext cx="478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What happens when we need more?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9580" y="1869281"/>
            <a:ext cx="444775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Rich platform for bioinformatics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en-US" strike="sngStrike" dirty="0" smtClean="0">
                <a:latin typeface="Calibri" pitchFamily="34" charset="0"/>
                <a:cs typeface="Calibri" pitchFamily="34" charset="0"/>
              </a:rPr>
              <a:t>186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293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apps (and counting)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Data co-localized with analysis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Easy to use interface, with access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  to support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More than just RNA-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seq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(phylogenetics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GWAS, QTLs, and more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Easy to integrate and customize your own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  tools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B"/>
          <p:cNvSpPr/>
          <p:nvPr/>
        </p:nvSpPr>
        <p:spPr bwMode="auto">
          <a:xfrm>
            <a:off x="0" y="6705600"/>
            <a:ext cx="8068235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96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Launch Your Atmosphere Images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82" y="1507905"/>
            <a:ext cx="5949918" cy="277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4532293"/>
            <a:ext cx="6127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Follow your instructors’ instructions and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work in teams for the Atmosphere demo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B"/>
          <p:cNvSpPr/>
          <p:nvPr/>
        </p:nvSpPr>
        <p:spPr bwMode="auto">
          <a:xfrm>
            <a:off x="0" y="6705600"/>
            <a:ext cx="9144000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850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477000" cy="383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35062"/>
          </a:xfrm>
        </p:spPr>
        <p:txBody>
          <a:bodyPr/>
          <a:lstStyle/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Discovery Environment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439" y="5105400"/>
            <a:ext cx="7867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Scalable platform for  </a:t>
            </a:r>
          </a:p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powerful computing, data, and application resources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PB"/>
          <p:cNvSpPr/>
          <p:nvPr/>
        </p:nvSpPr>
        <p:spPr bwMode="auto">
          <a:xfrm>
            <a:off x="0" y="6705600"/>
            <a:ext cx="1075765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52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35062"/>
          </a:xfrm>
        </p:spPr>
        <p:txBody>
          <a:bodyPr/>
          <a:lstStyle/>
          <a:p>
            <a:r>
              <a:rPr lang="en-US" dirty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Discovery Environment</a:t>
            </a:r>
            <a:endParaRPr lang="en-US" dirty="0">
              <a:solidFill>
                <a:srgbClr val="055C6B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4114800" cy="143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4114800" cy="3401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248400"/>
            <a:ext cx="500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Scalable Science: from table top to “mountain top”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http://files.redux.com/images/b55623219379bf77d3b4259aeaac0d03/ra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17" y="121406"/>
            <a:ext cx="3984283" cy="666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B"/>
          <p:cNvSpPr/>
          <p:nvPr/>
        </p:nvSpPr>
        <p:spPr bwMode="auto">
          <a:xfrm>
            <a:off x="0" y="6705600"/>
            <a:ext cx="1613647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57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35062"/>
          </a:xfrm>
        </p:spPr>
        <p:txBody>
          <a:bodyPr/>
          <a:lstStyle/>
          <a:p>
            <a:r>
              <a:rPr lang="en-US" dirty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Discovery Environment</a:t>
            </a:r>
            <a:endParaRPr lang="en-US" dirty="0">
              <a:solidFill>
                <a:srgbClr val="055C6B"/>
              </a:solidFill>
            </a:endParaRPr>
          </a:p>
        </p:txBody>
      </p:sp>
      <p:pic>
        <p:nvPicPr>
          <p:cNvPr id="2050" name="Picture 2" descr="http://img.labnol.org/files/apple-mac-compu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799"/>
            <a:ext cx="7467600" cy="3229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5889" y="6642556"/>
            <a:ext cx="34836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Calibri" pitchFamily="34" charset="0"/>
                <a:cs typeface="Calibri" pitchFamily="34" charset="0"/>
              </a:rPr>
              <a:t>Image From: http://www.wired.com/wired/archive/17.01/ff_mac_viewer.html</a:t>
            </a:r>
            <a:endParaRPr lang="en-US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914400"/>
            <a:ext cx="749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The evolution of cyberinfrastructure, from the bench biologist’s point of view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6" name="Picture 8" descr="http://macclade.org/old/pictures/tree.shap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49937"/>
            <a:ext cx="2210701" cy="13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avid.bembidion.org/pictures/maccladeiconLarg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89" y="5029200"/>
            <a:ext cx="16764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4724400" y="5529905"/>
            <a:ext cx="838200" cy="0"/>
          </a:xfrm>
          <a:prstGeom prst="straightConnector1">
            <a:avLst/>
          </a:prstGeom>
          <a:ln>
            <a:solidFill>
              <a:srgbClr val="055C6B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8" name="Picture 10" descr="http://www.whoi.edu/cms/images/big_species_tree1_lowq_16657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59" y="4918327"/>
            <a:ext cx="1932448" cy="14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7543800" y="4973764"/>
            <a:ext cx="381000" cy="2078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953000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PB"/>
          <p:cNvSpPr/>
          <p:nvPr/>
        </p:nvSpPr>
        <p:spPr bwMode="auto">
          <a:xfrm>
            <a:off x="0" y="6705600"/>
            <a:ext cx="2151529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89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35062"/>
          </a:xfrm>
        </p:spPr>
        <p:txBody>
          <a:bodyPr/>
          <a:lstStyle/>
          <a:p>
            <a:r>
              <a:rPr lang="en-US" dirty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Discovery Environment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9561" y="6642556"/>
            <a:ext cx="23054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Image From: http://theoatmeal.com/comics/apple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62025"/>
            <a:ext cx="4162425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14600"/>
            <a:ext cx="413385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33389"/>
            <a:ext cx="41148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B"/>
          <p:cNvSpPr/>
          <p:nvPr/>
        </p:nvSpPr>
        <p:spPr bwMode="auto">
          <a:xfrm>
            <a:off x="0" y="6705600"/>
            <a:ext cx="2689412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99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35062"/>
          </a:xfrm>
        </p:spPr>
        <p:txBody>
          <a:bodyPr/>
          <a:lstStyle/>
          <a:p>
            <a:r>
              <a:rPr lang="en-US" dirty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Discovery Environment</a:t>
            </a:r>
            <a:endParaRPr lang="en-US" dirty="0">
              <a:solidFill>
                <a:srgbClr val="055C6B"/>
              </a:solidFill>
            </a:endParaRPr>
          </a:p>
        </p:txBody>
      </p:sp>
      <p:pic>
        <p:nvPicPr>
          <p:cNvPr id="6146" name="Picture 2" descr="http://www.storagereview.com/images/Spinpoint%20MT2_disk_R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" b="98613" l="2051" r="98145">
                        <a14:foregroundMark x1="46582" y1="24046" x2="46582" y2="24046"/>
                        <a14:foregroundMark x1="53418" y1="32139" x2="53418" y2="32139"/>
                        <a14:foregroundMark x1="39746" y1="61156" x2="39746" y2="61156"/>
                        <a14:foregroundMark x1="94141" y1="27399" x2="94141" y2="27399"/>
                        <a14:foregroundMark x1="44434" y1="5780" x2="44434" y2="5780"/>
                        <a14:foregroundMark x1="41699" y1="7283" x2="41699" y2="7283"/>
                        <a14:foregroundMark x1="42383" y1="6012" x2="42383" y2="6012"/>
                        <a14:foregroundMark x1="5273" y1="65087" x2="5273" y2="65087"/>
                        <a14:foregroundMark x1="4102" y1="63237" x2="4102" y2="63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66" y="1742599"/>
            <a:ext cx="1541602" cy="1301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acc.utexas.edu/image/image_gallery?uuid=f0572864-7f90-407d-af52-574d11b8aaaf&amp;groupId=13601&amp;t=13256161503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18156"/>
            <a:ext cx="1418876" cy="102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1143000"/>
            <a:ext cx="1717627" cy="103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8" y="2819400"/>
            <a:ext cx="41167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1143000"/>
            <a:ext cx="426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Through the Discovery Environment you have:</a:t>
            </a: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High-powered computing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iPlant data store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Easy to use interface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Virtually limitless apps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Analysis history (provenance)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B"/>
          <p:cNvSpPr/>
          <p:nvPr/>
        </p:nvSpPr>
        <p:spPr bwMode="auto">
          <a:xfrm>
            <a:off x="0" y="6705600"/>
            <a:ext cx="3227294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5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657600"/>
            <a:ext cx="834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Discovery Environment Hands-on Lab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PB"/>
          <p:cNvSpPr/>
          <p:nvPr/>
        </p:nvSpPr>
        <p:spPr bwMode="auto">
          <a:xfrm>
            <a:off x="0" y="6705600"/>
            <a:ext cx="3765176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562" y="1939531"/>
            <a:ext cx="1258877" cy="118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0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35062"/>
          </a:xfrm>
        </p:spPr>
        <p:txBody>
          <a:bodyPr/>
          <a:lstStyle/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Discovery Environment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3212"/>
            <a:ext cx="79689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Navigate the components of the DE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Access and manipulate data (upload, download, move, etc.)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Start and complete an analysis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Track your analysis and see your results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564" y="1283476"/>
            <a:ext cx="7404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By the end of this module you should be able to: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B"/>
          <p:cNvSpPr/>
          <p:nvPr/>
        </p:nvSpPr>
        <p:spPr bwMode="auto">
          <a:xfrm>
            <a:off x="0" y="6705600"/>
            <a:ext cx="4303059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6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066800"/>
            <a:ext cx="6743321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Goal: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Create a multiple sequence alignment. 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1: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Download  a file from the community data folder.</a:t>
            </a: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2: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Upload the file to your personal data store.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3: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Find and select the multiple sequence aligner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MUSCLE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and run the app. 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4: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Monitor the progress of your analysis and save parameters.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5: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View your results.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36948" y="5422900"/>
            <a:ext cx="673100" cy="6731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 eaLnBrk="0" hangingPunct="0"/>
            <a:endParaRPr lang="en-US" sz="2400" b="1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10048" y="5716588"/>
            <a:ext cx="2831306" cy="76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 eaLnBrk="0" hangingPunct="0"/>
            <a:endParaRPr lang="en-US" sz="2400" b="1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716275" y="5419725"/>
            <a:ext cx="673100" cy="6731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 eaLnBrk="0" hangingPunct="0"/>
            <a:endParaRPr lang="en-US" sz="2400" b="1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 rot="18900000">
            <a:off x="4903757" y="4809884"/>
            <a:ext cx="17940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 sz="1000" b="1" dirty="0" smtClean="0"/>
              <a:t>Download an input FASTA</a:t>
            </a:r>
            <a:endParaRPr lang="en-US" sz="1000" b="1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5021173" y="5600700"/>
            <a:ext cx="336550" cy="33655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 eaLnBrk="0" hangingPunct="0"/>
            <a:endParaRPr lang="en-US" sz="2400" b="1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 rot="18900000">
            <a:off x="5435366" y="4842189"/>
            <a:ext cx="18854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 sz="1000" b="1" dirty="0" smtClean="0"/>
              <a:t>Upload FASTA to data store</a:t>
            </a:r>
            <a:endParaRPr lang="en-US" sz="1000" b="1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56161" y="5600700"/>
            <a:ext cx="336550" cy="33655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 eaLnBrk="0" hangingPunct="0"/>
            <a:endParaRPr lang="en-US" sz="2400" b="1"/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 rot="18900000">
            <a:off x="5859090" y="4575160"/>
            <a:ext cx="26388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 sz="1000" b="1" dirty="0" smtClean="0"/>
              <a:t>Create multiple Alignment with MUSCLE</a:t>
            </a:r>
            <a:endParaRPr lang="en-US" sz="1000" b="1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6070511" y="5600700"/>
            <a:ext cx="336550" cy="33655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 eaLnBrk="0" hangingPunct="0"/>
            <a:endParaRPr lang="en-US" sz="2400" b="1"/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 rot="18900000">
            <a:off x="6520376" y="4803083"/>
            <a:ext cx="17748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 sz="1000" b="1" dirty="0" smtClean="0"/>
              <a:t>Monitor analysis progress</a:t>
            </a:r>
            <a:endParaRPr lang="en-US" sz="1000" b="1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6611848" y="5600700"/>
            <a:ext cx="336550" cy="33655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 eaLnBrk="0" hangingPunct="0"/>
            <a:endParaRPr lang="en-US" sz="2400" b="1"/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 rot="18900000">
            <a:off x="7137237" y="4835446"/>
            <a:ext cx="16241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 sz="1000" b="1" dirty="0" smtClean="0"/>
              <a:t>Locate and view results</a:t>
            </a:r>
            <a:endParaRPr lang="en-US" sz="1000" b="1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7154773" y="5600700"/>
            <a:ext cx="336550" cy="33655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 eaLnBrk="0" hangingPunct="0"/>
            <a:endParaRPr lang="en-US" sz="2400" b="1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 bwMode="auto">
          <a:xfrm>
            <a:off x="4356011" y="5535613"/>
            <a:ext cx="444500" cy="444500"/>
          </a:xfrm>
          <a:prstGeom prst="rect">
            <a:avLst/>
          </a:prstGeom>
          <a:solidFill>
            <a:srgbClr val="FF66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 eaLnBrk="0" hangingPunct="0"/>
            <a:endParaRPr lang="en-US" sz="2400" b="1"/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7828987" y="5532438"/>
            <a:ext cx="455613" cy="444500"/>
          </a:xfrm>
          <a:prstGeom prst="ellipse">
            <a:avLst/>
          </a:prstGeom>
          <a:solidFill>
            <a:srgbClr val="FF6600"/>
          </a:solidFill>
          <a:ln w="76200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 eaLnBrk="0" hangingPunct="0"/>
            <a:endParaRPr lang="en-US" sz="240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35062"/>
          </a:xfrm>
        </p:spPr>
        <p:txBody>
          <a:bodyPr/>
          <a:lstStyle/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Discovery Environment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B"/>
          <p:cNvSpPr/>
          <p:nvPr/>
        </p:nvSpPr>
        <p:spPr bwMode="auto">
          <a:xfrm>
            <a:off x="0" y="6705600"/>
            <a:ext cx="4840941" cy="2159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79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ughn_iPlant">
  <a:themeElements>
    <a:clrScheme name="iPla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Plan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iPla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la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982</Words>
  <Application>Microsoft Office PowerPoint</Application>
  <PresentationFormat>On-screen Show (4:3)</PresentationFormat>
  <Paragraphs>147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Vaughn_iPlant</vt:lpstr>
      <vt:lpstr>PowerPoint Presentation</vt:lpstr>
      <vt:lpstr>Overview of the iPlant Discovery Environment</vt:lpstr>
      <vt:lpstr>Overview of the iPlant Discovery Environment</vt:lpstr>
      <vt:lpstr>Overview of the iPlant Discovery Environment</vt:lpstr>
      <vt:lpstr>Overview of the iPlant Discovery Environment</vt:lpstr>
      <vt:lpstr>Overview of the iPlant Discovery Environment</vt:lpstr>
      <vt:lpstr>PowerPoint Presentation</vt:lpstr>
      <vt:lpstr>Discovery Environment Lab</vt:lpstr>
      <vt:lpstr>Discovery Environment Lab</vt:lpstr>
      <vt:lpstr>PowerPoint Presentation</vt:lpstr>
      <vt:lpstr>PowerPoint Presentation</vt:lpstr>
      <vt:lpstr>Discovery Environment Lab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Jason Williams</cp:lastModifiedBy>
  <cp:revision>43</cp:revision>
  <dcterms:created xsi:type="dcterms:W3CDTF">2012-05-10T13:51:50Z</dcterms:created>
  <dcterms:modified xsi:type="dcterms:W3CDTF">2012-08-20T11:14:50Z</dcterms:modified>
</cp:coreProperties>
</file>