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72" r:id="rId3"/>
    <p:sldId id="295" r:id="rId4"/>
    <p:sldId id="273" r:id="rId5"/>
    <p:sldId id="274" r:id="rId6"/>
    <p:sldId id="276" r:id="rId7"/>
    <p:sldId id="277" r:id="rId8"/>
    <p:sldId id="278" r:id="rId9"/>
    <p:sldId id="279" r:id="rId10"/>
    <p:sldId id="294" r:id="rId11"/>
    <p:sldId id="286" r:id="rId12"/>
    <p:sldId id="297" r:id="rId13"/>
    <p:sldId id="292" r:id="rId14"/>
    <p:sldId id="296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1395"/>
  </p:normalViewPr>
  <p:slideViewPr>
    <p:cSldViewPr snapToGrid="0">
      <p:cViewPr varScale="1">
        <p:scale>
          <a:sx n="50" d="100"/>
          <a:sy n="50" d="100"/>
        </p:scale>
        <p:origin x="-184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CB29-5EDD-E341-82A6-0E65135640A5}" type="datetimeFigureOut">
              <a:rPr lang="en-US" smtClean="0"/>
              <a:t>7/16/16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FC77-A6A3-F14B-8FEF-142B5EC1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ACTION: reword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FC77-A6A3-F14B-8FEF-142B5EC110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6FC77-A6A3-F14B-8FEF-142B5EC110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F6BE-EFCD-2D4E-9AC3-BE9811C6D5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0F6BE-EFCD-2D4E-9AC3-BE9811C6D5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2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09" y="5814745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2476317" y="1521518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8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520599" y="2957231"/>
            <a:ext cx="7321490" cy="1500822"/>
            <a:chOff x="698499" y="2206563"/>
            <a:chExt cx="7321490" cy="150082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57584" y="2320863"/>
              <a:ext cx="2362405" cy="11285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8499" y="2206563"/>
              <a:ext cx="1383287" cy="150082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185203" y="2320863"/>
              <a:ext cx="1613773" cy="1233516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375763" y="4458379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159061" y="4458053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694857" y="4458379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2982" y="217461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4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CyVerse Executive Team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36083" y="5512326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pic>
        <p:nvPicPr>
          <p:cNvPr id="20" name="Picture 19" descr="cyverse_rg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85" y="611912"/>
            <a:ext cx="5105946" cy="11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98055" y="3013883"/>
            <a:ext cx="7553181" cy="1164407"/>
            <a:chOff x="875956" y="2332809"/>
            <a:chExt cx="7553181" cy="11644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75956" y="2370424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8433" y="2332809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423517" y="4311098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468615" y="4286280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888831" y="4316345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7/16/16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DB8150-EC7D-6643-BAC3-177383BC4888}" type="datetimeFigureOut">
              <a:rPr lang="en-US" smtClean="0"/>
              <a:t>7/16/16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B8F00-FC78-024D-A1C2-5728740D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7" r:id="rId6"/>
    <p:sldLayoutId id="2147483679" r:id="rId7"/>
    <p:sldLayoutId id="2147483678" r:id="rId8"/>
    <p:sldLayoutId id="2147483680" r:id="rId9"/>
    <p:sldLayoutId id="2147483681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cyvers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yverse.org/tagc20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hyperlink" Target="http://www.cyverse.org/tagc2016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gif"/><Relationship Id="rId3" Type="http://schemas.openxmlformats.org/officeDocument/2006/relationships/hyperlink" Target="http://www.cyverse.org/tagc20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hyperlink" Target="http://www.cyverse.org/tagc201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04" y="2028941"/>
            <a:ext cx="10340730" cy="1841233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Using </a:t>
            </a:r>
            <a:r>
              <a:rPr lang="en-US" sz="4400" b="1" dirty="0" err="1">
                <a:latin typeface="+mn-lt"/>
              </a:rPr>
              <a:t>CyVerse</a:t>
            </a:r>
            <a:r>
              <a:rPr lang="en-US" sz="4400" b="1" dirty="0">
                <a:latin typeface="+mn-lt"/>
              </a:rPr>
              <a:t> </a:t>
            </a:r>
            <a:r>
              <a:rPr lang="en-US" sz="4400" b="1" dirty="0" err="1">
                <a:latin typeface="+mn-lt"/>
              </a:rPr>
              <a:t>Cyberinfrastructure</a:t>
            </a:r>
            <a:r>
              <a:rPr lang="en-US" sz="4400" b="1" dirty="0">
                <a:latin typeface="+mn-lt"/>
              </a:rPr>
              <a:t> to Enable Data Intensive Research, Collaboration, and Education</a:t>
            </a:r>
            <a:endParaRPr lang="en-US" sz="44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8280" y="3847511"/>
            <a:ext cx="11338944" cy="2305295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142248"/>
                </a:solidFill>
              </a:rPr>
              <a:t>Joslynn Lee – Data Science Educator</a:t>
            </a:r>
          </a:p>
          <a:p>
            <a:pPr lvl="0">
              <a:defRPr/>
            </a:pPr>
            <a:r>
              <a:rPr lang="en-US" b="1" dirty="0" smtClean="0">
                <a:solidFill>
                  <a:srgbClr val="142248"/>
                </a:solidFill>
              </a:rPr>
              <a:t>Jason Williams – Education, Outreach, Training Lead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142248"/>
                </a:solidFill>
              </a:rPr>
              <a:t>Cold Spring Harbor Laboratory</a:t>
            </a:r>
          </a:p>
          <a:p>
            <a:pPr lvl="0">
              <a:defRPr/>
            </a:pPr>
            <a:r>
              <a:rPr lang="en-US" sz="2400" dirty="0" err="1" smtClean="0">
                <a:solidFill>
                  <a:srgbClr val="142248"/>
                </a:solidFill>
              </a:rPr>
              <a:t>williams@cshl.edu</a:t>
            </a:r>
            <a:r>
              <a:rPr lang="en-US" sz="2400" dirty="0" smtClean="0">
                <a:solidFill>
                  <a:srgbClr val="142248"/>
                </a:solidFill>
              </a:rPr>
              <a:t> [      @</a:t>
            </a:r>
            <a:r>
              <a:rPr lang="en-US" sz="2400" dirty="0" err="1" smtClean="0">
                <a:solidFill>
                  <a:srgbClr val="142248"/>
                </a:solidFill>
              </a:rPr>
              <a:t>JasonWilliamsNY</a:t>
            </a:r>
            <a:r>
              <a:rPr lang="en-US" sz="2400" dirty="0" smtClean="0">
                <a:solidFill>
                  <a:srgbClr val="142248"/>
                </a:solidFill>
              </a:rPr>
              <a:t>]</a:t>
            </a:r>
          </a:p>
          <a:p>
            <a:pPr lvl="0">
              <a:defRPr/>
            </a:pPr>
            <a:r>
              <a:rPr lang="en-US" sz="2400" dirty="0" err="1" smtClean="0">
                <a:solidFill>
                  <a:srgbClr val="142248"/>
                </a:solidFill>
              </a:rPr>
              <a:t>jolee@cshl.edu</a:t>
            </a:r>
            <a:r>
              <a:rPr lang="en-US" sz="2400" dirty="0" smtClean="0">
                <a:solidFill>
                  <a:srgbClr val="142248"/>
                </a:solidFill>
              </a:rPr>
              <a:t> </a:t>
            </a:r>
            <a:r>
              <a:rPr lang="en-US" sz="2400" dirty="0">
                <a:solidFill>
                  <a:srgbClr val="142248"/>
                </a:solidFill>
              </a:rPr>
              <a:t>[      </a:t>
            </a:r>
            <a:r>
              <a:rPr lang="en-US" sz="2400" dirty="0" smtClean="0">
                <a:solidFill>
                  <a:srgbClr val="142248"/>
                </a:solidFill>
              </a:rPr>
              <a:t>@</a:t>
            </a:r>
            <a:r>
              <a:rPr lang="en-US" sz="2400" dirty="0" err="1" smtClean="0">
                <a:solidFill>
                  <a:srgbClr val="142248"/>
                </a:solidFill>
              </a:rPr>
              <a:t>theoreticalfun</a:t>
            </a:r>
            <a:r>
              <a:rPr lang="en-US" sz="2400" dirty="0" smtClean="0">
                <a:solidFill>
                  <a:srgbClr val="142248"/>
                </a:solidFill>
              </a:rPr>
              <a:t>]</a:t>
            </a:r>
            <a:endParaRPr lang="en-US" sz="2400" dirty="0">
              <a:solidFill>
                <a:srgbClr val="142248"/>
              </a:solidFill>
            </a:endParaRPr>
          </a:p>
        </p:txBody>
      </p:sp>
      <p:pic>
        <p:nvPicPr>
          <p:cNvPr id="5" name="Picture 4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89" y="5195548"/>
            <a:ext cx="371904" cy="3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89" y="5514643"/>
            <a:ext cx="371904" cy="3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13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8962" y="3521924"/>
            <a:ext cx="1129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971AB"/>
                </a:solidFill>
              </a:rPr>
              <a:t>CyVerse is a collaborative virtual organization</a:t>
            </a:r>
            <a:endParaRPr lang="en-US" sz="4000" b="1" dirty="0">
              <a:solidFill>
                <a:srgbClr val="0971AB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341" y="1527960"/>
            <a:ext cx="3194714" cy="1526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8" y="1492340"/>
            <a:ext cx="1606741" cy="1743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45" y="1411874"/>
            <a:ext cx="2491202" cy="1904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4450" y="1458282"/>
            <a:ext cx="2815738" cy="158385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516112"/>
            <a:ext cx="12192000" cy="86934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CyVerse Institutions</a:t>
            </a:r>
            <a:endParaRPr lang="en-US" dirty="0">
              <a:latin typeface="+mn-lt"/>
            </a:endParaRPr>
          </a:p>
        </p:txBody>
      </p:sp>
      <p:pic>
        <p:nvPicPr>
          <p:cNvPr id="1032" name="Picture 8" descr="https://upload.wikimedia.org/wikipedia/en/thumb/3/3e/University_of_Warwick_logo_2015_with_descriptor.svg/1280px-University_of_Warwick_logo_2015_with_descriptor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30" y="4724277"/>
            <a:ext cx="1004738" cy="6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lobaleducationcy.com/wp-content/uploads/2014/06/university-of-liverpool-bann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97" y="4469876"/>
            <a:ext cx="2686367" cy="10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en/thumb/f/ff/University_of_Nottingham.svg/586px-University_of_Nottingham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57" y="5608151"/>
            <a:ext cx="1825108" cy="7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indingada.com/wp-content/uploads/2015/09/TGAC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77" y="5669124"/>
            <a:ext cx="2248424" cy="6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lixir-uk.org/ELIXIR-UK/images/bbsrc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01" y="5021390"/>
            <a:ext cx="2669508" cy="7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4951" y="5685405"/>
            <a:ext cx="304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/>
              <a:t>CyVerse UK</a:t>
            </a:r>
            <a:endParaRPr lang="en-US" sz="2000" b="1" i="1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85" y="4469876"/>
            <a:ext cx="1206173" cy="10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"/>
    </mc:Choice>
    <mc:Fallback xmlns="">
      <p:transition spd="slow" advTm="59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44" y="1836583"/>
            <a:ext cx="517523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1" y="3484205"/>
            <a:ext cx="854329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3" y="4997120"/>
            <a:ext cx="1102745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59" y="1836583"/>
            <a:ext cx="1107241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9" y="3484205"/>
            <a:ext cx="714221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47" y="4997120"/>
            <a:ext cx="981864" cy="731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30415" y="3484205"/>
            <a:ext cx="1505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BisQue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030415" y="499712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DNA Subway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30415" y="1836583"/>
            <a:ext cx="250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Science APIs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676706" y="1836583"/>
            <a:ext cx="217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Store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76706" y="3484205"/>
            <a:ext cx="4531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Discovery Environment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6706" y="4997120"/>
            <a:ext cx="2504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Atmosphere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516112"/>
            <a:ext cx="12192000" cy="869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 err="1"/>
              <a:t>CyVerse</a:t>
            </a:r>
            <a:r>
              <a:rPr lang="en-US" sz="6000" dirty="0"/>
              <a:t> products</a:t>
            </a:r>
            <a:endParaRPr lang="en-US" dirty="0">
              <a:latin typeface="+mn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447708" y="1380476"/>
            <a:ext cx="5856438" cy="2715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971AB"/>
                </a:solidFill>
              </a:rPr>
              <a:t>From plant science, to life science, and beyond…</a:t>
            </a:r>
            <a:endParaRPr lang="en-US" dirty="0">
              <a:solidFill>
                <a:srgbClr val="0971A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639" y="2651904"/>
            <a:ext cx="5516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The resources you need to share and manage data with your lab, colleagues and community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75639" y="4225442"/>
            <a:ext cx="540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Hundreds of bioinformatics apps in an easy-to-use interface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639" y="5803431"/>
            <a:ext cx="509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Cloud computing for the life sciences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15339" y="2651904"/>
            <a:ext cx="452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Fully customize </a:t>
            </a:r>
            <a:r>
              <a:rPr lang="en-US" sz="2000" dirty="0" err="1" smtClean="0">
                <a:solidFill>
                  <a:srgbClr val="0971AB"/>
                </a:solidFill>
              </a:rPr>
              <a:t>CyVerse</a:t>
            </a:r>
            <a:r>
              <a:rPr lang="en-US" sz="2000" dirty="0" smtClean="0">
                <a:solidFill>
                  <a:srgbClr val="0971AB"/>
                </a:solidFill>
              </a:rPr>
              <a:t> resources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15339" y="5773132"/>
            <a:ext cx="4776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Educational workflows for Genomes, DNA Barcoding, RNA-</a:t>
            </a:r>
            <a:r>
              <a:rPr lang="en-US" sz="2000" dirty="0" err="1" smtClean="0">
                <a:solidFill>
                  <a:srgbClr val="0971AB"/>
                </a:solidFill>
              </a:rPr>
              <a:t>Seq</a:t>
            </a:r>
            <a:r>
              <a:rPr lang="en-US" sz="2000" dirty="0" smtClean="0">
                <a:solidFill>
                  <a:srgbClr val="0971AB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15339" y="4225442"/>
            <a:ext cx="5026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71AB"/>
                </a:solidFill>
              </a:rPr>
              <a:t>Image analysis, management, and metadata</a:t>
            </a:r>
          </a:p>
        </p:txBody>
      </p:sp>
    </p:spTree>
    <p:extLst>
      <p:ext uri="{BB962C8B-B14F-4D97-AF65-F5344CB8AC3E}">
        <p14:creationId xmlns:p14="http://schemas.microsoft.com/office/powerpoint/2010/main" val="163892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" y="787544"/>
            <a:ext cx="924102" cy="92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04" y="2203674"/>
            <a:ext cx="9239250" cy="4038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001568" y="1081671"/>
            <a:ext cx="9573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Detailed instructions with videos, manuals, documentation </a:t>
            </a:r>
            <a:r>
              <a:rPr lang="en-US" sz="2800" dirty="0" smtClean="0">
                <a:solidFill>
                  <a:prstClr val="black"/>
                </a:solidFill>
              </a:rPr>
              <a:t>in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Keep asking: </a:t>
            </a:r>
            <a:r>
              <a:rPr lang="en-US" sz="2800" dirty="0" smtClean="0">
                <a:solidFill>
                  <a:srgbClr val="03A4B8"/>
                </a:solidFill>
              </a:rPr>
              <a:t>ask.iplantcollabortive.org</a:t>
            </a:r>
            <a:endParaRPr lang="en-US" sz="2800" dirty="0">
              <a:solidFill>
                <a:srgbClr val="03A4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6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CyVerse Executive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9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516112"/>
            <a:ext cx="12192000" cy="8693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Where do I sign up?</a:t>
            </a:r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753" y="2596085"/>
            <a:ext cx="7985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hlinkClick r:id="rId3"/>
              </a:rPr>
              <a:t>www.cyverse.org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607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TAGC Session Agenda</a:t>
            </a:r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880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Download </a:t>
            </a:r>
            <a:r>
              <a:rPr lang="en-US" sz="2800" b="1" dirty="0"/>
              <a:t>slides </a:t>
            </a:r>
            <a:r>
              <a:rPr lang="en-US" sz="2800" b="1" dirty="0" smtClean="0"/>
              <a:t>/ View tutorials</a:t>
            </a:r>
            <a:endParaRPr lang="en-US" sz="2800" b="1" dirty="0"/>
          </a:p>
          <a:p>
            <a:pPr algn="ctr"/>
            <a:r>
              <a:rPr lang="en-US" sz="2800" b="1" dirty="0" smtClean="0">
                <a:hlinkClick r:id="rId3"/>
              </a:rPr>
              <a:t>http</a:t>
            </a:r>
            <a:r>
              <a:rPr lang="en-US" sz="2800" b="1" dirty="0">
                <a:hlinkClick r:id="rId3"/>
              </a:rPr>
              <a:t>://www.cyverse.org/</a:t>
            </a:r>
            <a:r>
              <a:rPr lang="en-US" sz="2800" b="1" dirty="0" smtClean="0">
                <a:hlinkClick r:id="rId3"/>
              </a:rPr>
              <a:t>tagc2016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63149" y="2560726"/>
            <a:ext cx="89772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Overview of </a:t>
            </a:r>
            <a:r>
              <a:rPr lang="en-US" sz="3600" dirty="0" err="1" smtClean="0"/>
              <a:t>CyVerse</a:t>
            </a:r>
            <a:endParaRPr lang="en-US" sz="3600" dirty="0"/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/>
              <a:t>CyVerse</a:t>
            </a:r>
            <a:r>
              <a:rPr lang="en-US" sz="3600" dirty="0" smtClean="0"/>
              <a:t> </a:t>
            </a:r>
            <a:r>
              <a:rPr lang="en-US" sz="3600" dirty="0"/>
              <a:t>Data Store - Managing "Big </a:t>
            </a:r>
            <a:r>
              <a:rPr lang="en-US" sz="3600" dirty="0" smtClean="0"/>
              <a:t>Data”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Overview of the </a:t>
            </a:r>
            <a:r>
              <a:rPr lang="en-US" sz="3600" dirty="0" err="1"/>
              <a:t>CyVerse</a:t>
            </a:r>
            <a:r>
              <a:rPr lang="en-US" sz="3600" dirty="0"/>
              <a:t> Discovery Environment (DE)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Overview of </a:t>
            </a:r>
            <a:r>
              <a:rPr lang="en-US" sz="3600" dirty="0" smtClean="0"/>
              <a:t>Cloud Computing Atmosphere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Overview of </a:t>
            </a:r>
            <a:r>
              <a:rPr lang="en-US" sz="3600" dirty="0" err="1" smtClean="0"/>
              <a:t>BisQue</a:t>
            </a: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DNA Subway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7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CyVerse Evolution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31188"/>
            <a:ext cx="304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iPlant 2008</a:t>
            </a:r>
          </a:p>
          <a:p>
            <a:pPr algn="ctr"/>
            <a:r>
              <a:rPr lang="en-US" sz="2000" dirty="0" smtClean="0"/>
              <a:t>Empowering a New Plant Biology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12458" y="4231188"/>
            <a:ext cx="304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iPlant 2013</a:t>
            </a:r>
          </a:p>
          <a:p>
            <a:pPr algn="ctr"/>
            <a:r>
              <a:rPr lang="en-US" sz="2000" dirty="0" smtClean="0"/>
              <a:t>Cyberinfrastructure for Life Science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673725" y="4131343"/>
            <a:ext cx="304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CyVerse 2016</a:t>
            </a:r>
          </a:p>
          <a:p>
            <a:pPr algn="ctr"/>
            <a:r>
              <a:rPr lang="en-US" sz="2000" dirty="0" smtClean="0"/>
              <a:t>Transforming Science Through Data-Driven Discovery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182670" y="3144982"/>
            <a:ext cx="11009330" cy="124790"/>
          </a:xfrm>
          <a:prstGeom prst="rect">
            <a:avLst/>
          </a:prstGeom>
          <a:gradFill flip="none" rotWithShape="1">
            <a:gsLst>
              <a:gs pos="3000">
                <a:schemeClr val="bg1"/>
              </a:gs>
              <a:gs pos="87000">
                <a:srgbClr val="98B099"/>
              </a:gs>
              <a:gs pos="49000">
                <a:srgbClr val="0098AC">
                  <a:alpha val="39000"/>
                </a:srgbClr>
              </a:gs>
              <a:gs pos="21000">
                <a:srgbClr val="0971A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86" y="2273033"/>
            <a:ext cx="1985742" cy="186868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883" y="1760775"/>
            <a:ext cx="2678889" cy="2281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9" y="2533589"/>
            <a:ext cx="1255522" cy="12897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7493" y="6227388"/>
            <a:ext cx="459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7"/>
              </a:rPr>
              <a:t>http://www.cyverse.org/tagc2016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2413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9793" y="1750409"/>
            <a:ext cx="72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971AB"/>
                </a:solidFill>
              </a:rPr>
              <a:t>We are funded by the National Science Foundation</a:t>
            </a:r>
          </a:p>
        </p:txBody>
      </p:sp>
      <p:pic>
        <p:nvPicPr>
          <p:cNvPr id="6" name="Picture 5" descr="http://www.nsf.gov/images/logos/nsf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83" y="2110147"/>
            <a:ext cx="2443440" cy="245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5801" y="3149059"/>
            <a:ext cx="6966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We are your colleagues and collaborators!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$100 Million in investment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Freely available to the community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Spur national/international collaboration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2800" dirty="0" smtClean="0"/>
              <a:t>Cite CyVerse: </a:t>
            </a:r>
          </a:p>
          <a:p>
            <a:pPr lvl="1"/>
            <a:r>
              <a:rPr lang="en-US" sz="2800" dirty="0" smtClean="0"/>
              <a:t>	</a:t>
            </a:r>
            <a:r>
              <a:rPr lang="en-US" sz="2800" dirty="0" err="1" smtClean="0"/>
              <a:t>CyVerse.org</a:t>
            </a:r>
            <a:r>
              <a:rPr lang="en-US" sz="2800" dirty="0" smtClean="0"/>
              <a:t>/acknowledge-cite-</a:t>
            </a:r>
            <a:r>
              <a:rPr lang="en-US" sz="2800" dirty="0" err="1" smtClean="0"/>
              <a:t>cyverse</a:t>
            </a:r>
            <a:endParaRPr lang="en-US" sz="4000" dirty="0" smtClean="0"/>
          </a:p>
          <a:p>
            <a:pPr lvl="1"/>
            <a:endParaRPr lang="en-US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98691" y="4780275"/>
            <a:ext cx="2793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DBI-0735191 and DBI-1265383</a:t>
            </a:r>
            <a:endParaRPr lang="en-US" sz="3200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751282"/>
            <a:ext cx="12192000" cy="8205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+mn-lt"/>
              </a:rPr>
              <a:t>CyVerse</a:t>
            </a:r>
            <a:r>
              <a:rPr lang="en-US" dirty="0" smtClean="0">
                <a:latin typeface="+mn-lt"/>
              </a:rPr>
              <a:t> Evolution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7493" y="6227388"/>
            <a:ext cx="459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http://www.cyverse.org/tagc2016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499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7765"/>
            <a:ext cx="12192000" cy="82053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CyVerse Evolution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283" y="4355325"/>
            <a:ext cx="304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CyVerse 2016</a:t>
            </a:r>
          </a:p>
          <a:p>
            <a:pPr algn="ctr"/>
            <a:r>
              <a:rPr lang="en-US" sz="2000" dirty="0" smtClean="0"/>
              <a:t>Transforming Science Through Data-Driven Discovery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4" y="1796155"/>
            <a:ext cx="2493819" cy="2124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422" y="1719725"/>
            <a:ext cx="82703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971AB"/>
                </a:solidFill>
              </a:rPr>
              <a:t>Vision:</a:t>
            </a:r>
          </a:p>
          <a:p>
            <a:r>
              <a:rPr lang="en-US" sz="2800" dirty="0" smtClean="0"/>
              <a:t>Transforming science through data-driven discovery</a:t>
            </a:r>
          </a:p>
          <a:p>
            <a:endParaRPr lang="en-US" sz="2800" dirty="0">
              <a:solidFill>
                <a:srgbClr val="0971AB"/>
              </a:solidFill>
            </a:endParaRPr>
          </a:p>
          <a:p>
            <a:r>
              <a:rPr lang="en-US" sz="2800" dirty="0" smtClean="0">
                <a:solidFill>
                  <a:srgbClr val="0971AB"/>
                </a:solidFill>
              </a:rPr>
              <a:t>Mission:</a:t>
            </a:r>
          </a:p>
          <a:p>
            <a:r>
              <a:rPr lang="en-US" sz="2800" dirty="0" smtClean="0"/>
              <a:t>Design, develop, deploy, and expand a national </a:t>
            </a:r>
            <a:r>
              <a:rPr lang="en-US" sz="2800" dirty="0" smtClean="0">
                <a:solidFill>
                  <a:srgbClr val="F19E1F"/>
                </a:solidFill>
              </a:rPr>
              <a:t>cyberinfrastructure</a:t>
            </a:r>
            <a:r>
              <a:rPr lang="en-US" sz="2800" dirty="0" smtClean="0"/>
              <a:t> for life science research, and train scientists in its use</a:t>
            </a:r>
          </a:p>
          <a:p>
            <a:endParaRPr lang="en-US" sz="2800" dirty="0"/>
          </a:p>
          <a:p>
            <a:pPr algn="ctr"/>
            <a:r>
              <a:rPr lang="en-US" sz="2800" dirty="0" smtClean="0">
                <a:solidFill>
                  <a:srgbClr val="0971AB"/>
                </a:solidFill>
              </a:rPr>
              <a:t>More than 40K users, PB of data, and hundreds of publications, courses, and discoveries</a:t>
            </a:r>
            <a:endParaRPr lang="en-US" sz="2800" dirty="0">
              <a:solidFill>
                <a:srgbClr val="0971A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7493" y="6227388"/>
            <a:ext cx="459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3"/>
              </a:rPr>
              <a:t>http://www.cyverse.org/tagc2016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963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cyberinfrastructure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86" y="3056725"/>
            <a:ext cx="3139472" cy="2093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86" y="3056725"/>
            <a:ext cx="3316557" cy="2093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0" y="3049581"/>
            <a:ext cx="3885464" cy="2100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pods.iplantcollaborative.org/wiki/download/attachments/8399903/genbank+versus+1kp+on+20120315.jpg?version=1&amp;modificationDate=1346777269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8" y="4183575"/>
            <a:ext cx="1000125" cy="749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creen shot 2012-11-26 at 8.33.4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001" y="4183575"/>
            <a:ext cx="884237" cy="80962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152576" y="5384346"/>
            <a:ext cx="117359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ea typeface="Calibri" charset="0"/>
                <a:cs typeface="Calibri" charset="0"/>
              </a:rPr>
              <a:t>Platforms, tools, </a:t>
            </a:r>
            <a:r>
              <a:rPr lang="en-US" altLang="en-US" sz="2800" dirty="0" smtClean="0">
                <a:ea typeface="Calibri" charset="0"/>
                <a:cs typeface="Calibri" charset="0"/>
              </a:rPr>
              <a:t>datasets       Storage </a:t>
            </a:r>
            <a:r>
              <a:rPr lang="en-US" altLang="en-US" sz="2800" dirty="0">
                <a:ea typeface="Calibri" charset="0"/>
                <a:cs typeface="Calibri" charset="0"/>
              </a:rPr>
              <a:t>and </a:t>
            </a:r>
            <a:r>
              <a:rPr lang="en-US" altLang="en-US" sz="2800" dirty="0" smtClean="0">
                <a:ea typeface="Calibri" charset="0"/>
                <a:cs typeface="Calibri" charset="0"/>
              </a:rPr>
              <a:t>compute          Training </a:t>
            </a:r>
            <a:r>
              <a:rPr lang="en-US" altLang="en-US" sz="2800" dirty="0">
                <a:ea typeface="Calibri" charset="0"/>
                <a:cs typeface="Calibri" charset="0"/>
              </a:rPr>
              <a:t>and </a:t>
            </a:r>
            <a:r>
              <a:rPr lang="en-US" altLang="en-US" sz="2800" dirty="0" smtClean="0">
                <a:ea typeface="Calibri" charset="0"/>
                <a:cs typeface="Calibri" charset="0"/>
              </a:rPr>
              <a:t>support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ea typeface="Calibri" charset="0"/>
                <a:cs typeface="Calibri" charset="0"/>
              </a:rPr>
              <a:t>	</a:t>
            </a:r>
            <a:r>
              <a:rPr lang="en-US" altLang="en-US" sz="2800" dirty="0" smtClean="0">
                <a:ea typeface="Calibri" charset="0"/>
                <a:cs typeface="Calibri" charset="0"/>
              </a:rPr>
              <a:t>			       HPC			</a:t>
            </a:r>
            <a:r>
              <a:rPr lang="en-US" altLang="en-US" sz="2800" dirty="0">
                <a:ea typeface="Calibri" charset="0"/>
                <a:cs typeface="Calibri" charset="0"/>
              </a:rPr>
              <a:t> </a:t>
            </a:r>
            <a:r>
              <a:rPr lang="en-US" altLang="en-US" sz="2800" dirty="0" smtClean="0">
                <a:ea typeface="Calibri" charset="0"/>
                <a:cs typeface="Calibri" charset="0"/>
              </a:rPr>
              <a:t>         People</a:t>
            </a:r>
            <a:endParaRPr lang="en-US" altLang="en-US" sz="2800" dirty="0"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739" y="1740135"/>
            <a:ext cx="1123441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CI provides solutions to the challenges of large-scale computational science were unapproachable because the computational requirements were too large, too complex, or simply </a:t>
            </a:r>
            <a:r>
              <a:rPr lang="en-US" sz="2400" dirty="0" smtClean="0"/>
              <a:t>unknown.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98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6112"/>
            <a:ext cx="12192000" cy="869343"/>
          </a:xfrm>
        </p:spPr>
        <p:txBody>
          <a:bodyPr/>
          <a:lstStyle/>
          <a:p>
            <a:r>
              <a:rPr lang="en-US" sz="4800" dirty="0" smtClean="0">
                <a:latin typeface="+mn-lt"/>
              </a:rPr>
              <a:t>CyVerse supports all domains of life science</a:t>
            </a:r>
            <a:endParaRPr lang="en-US" sz="4800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863" y="2175939"/>
            <a:ext cx="2496697" cy="191916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2175939"/>
            <a:ext cx="2944866" cy="188708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186" y="2175939"/>
            <a:ext cx="2715491" cy="1919161"/>
          </a:xfrm>
          <a:prstGeom prst="rect">
            <a:avLst/>
          </a:prstGeom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746" y="2184428"/>
            <a:ext cx="2499492" cy="18785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2363" y="4150123"/>
            <a:ext cx="1148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Plant / Microbial               Animal 	         Biomedical        Ecological/Climate 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61531" y="5179774"/>
            <a:ext cx="5744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CyVerse is built for data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69192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6112"/>
            <a:ext cx="12192000" cy="869343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CyVerse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roducts</a:t>
            </a:r>
            <a:endParaRPr lang="en-US" dirty="0">
              <a:latin typeface="+mn-lt"/>
            </a:endParaRPr>
          </a:p>
        </p:txBody>
      </p:sp>
      <p:pic>
        <p:nvPicPr>
          <p:cNvPr id="9" name="Content Placeholder 3" descr="iPlant Layer_Cak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r="-241" b="2811"/>
          <a:stretch/>
        </p:blipFill>
        <p:spPr>
          <a:xfrm>
            <a:off x="2853855" y="1623687"/>
            <a:ext cx="6366057" cy="4512471"/>
          </a:xfrm>
          <a:prstGeom prst="rect">
            <a:avLst/>
          </a:prstGeom>
          <a:ln w="12700" cmpd="sng">
            <a:noFill/>
          </a:ln>
          <a:effectLst>
            <a:outerShdw blurRad="152400" dist="88900" dir="2700000" algn="tl" rotWithShape="0">
              <a:prstClr val="black">
                <a:alpha val="35000"/>
              </a:prstClr>
            </a:outerShdw>
          </a:effectLst>
        </p:spPr>
      </p:pic>
      <p:sp>
        <p:nvSpPr>
          <p:cNvPr id="10" name="Left Arrow 9"/>
          <p:cNvSpPr/>
          <p:nvPr/>
        </p:nvSpPr>
        <p:spPr>
          <a:xfrm>
            <a:off x="9090059" y="2030570"/>
            <a:ext cx="378261" cy="276191"/>
          </a:xfrm>
          <a:prstGeom prst="leftArrow">
            <a:avLst/>
          </a:prstGeom>
          <a:solidFill>
            <a:srgbClr val="0971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8403" y="1877935"/>
            <a:ext cx="1749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71AB"/>
                </a:solidFill>
              </a:rPr>
              <a:t>Ready to use</a:t>
            </a:r>
            <a:br>
              <a:rPr lang="en-US" sz="1600" b="1" dirty="0" smtClean="0">
                <a:solidFill>
                  <a:srgbClr val="0971AB"/>
                </a:solidFill>
              </a:rPr>
            </a:br>
            <a:r>
              <a:rPr lang="en-US" sz="1600" b="1" dirty="0" smtClean="0">
                <a:solidFill>
                  <a:srgbClr val="0971AB"/>
                </a:solidFill>
              </a:rPr>
              <a:t>Platforms</a:t>
            </a:r>
            <a:endParaRPr lang="en-US" sz="1600" b="1" dirty="0">
              <a:solidFill>
                <a:srgbClr val="0971AB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9090059" y="5108855"/>
            <a:ext cx="378261" cy="276191"/>
          </a:xfrm>
          <a:prstGeom prst="leftArrow">
            <a:avLst/>
          </a:prstGeom>
          <a:solidFill>
            <a:srgbClr val="0971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5580" y="4961500"/>
            <a:ext cx="1749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71AB"/>
                </a:solidFill>
              </a:rPr>
              <a:t>Foundational</a:t>
            </a:r>
            <a:br>
              <a:rPr lang="en-US" sz="1600" b="1" dirty="0" smtClean="0">
                <a:solidFill>
                  <a:srgbClr val="0971AB"/>
                </a:solidFill>
              </a:rPr>
            </a:br>
            <a:r>
              <a:rPr lang="en-US" sz="1600" b="1" dirty="0" smtClean="0">
                <a:solidFill>
                  <a:srgbClr val="0971AB"/>
                </a:solidFill>
              </a:rPr>
              <a:t>Capabilities</a:t>
            </a:r>
            <a:endParaRPr lang="en-US" sz="1600" b="1" dirty="0">
              <a:solidFill>
                <a:srgbClr val="0971AB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9090059" y="4132060"/>
            <a:ext cx="378261" cy="276191"/>
          </a:xfrm>
          <a:prstGeom prst="leftArrow">
            <a:avLst/>
          </a:prstGeom>
          <a:solidFill>
            <a:srgbClr val="0971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15796" y="4023945"/>
            <a:ext cx="1823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71AB"/>
                </a:solidFill>
              </a:rPr>
              <a:t>Established CI Components</a:t>
            </a:r>
            <a:endParaRPr lang="en-US" sz="1600" b="1" dirty="0">
              <a:solidFill>
                <a:srgbClr val="0971AB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9090059" y="3108263"/>
            <a:ext cx="378261" cy="276191"/>
          </a:xfrm>
          <a:prstGeom prst="leftArrow">
            <a:avLst/>
          </a:prstGeom>
          <a:solidFill>
            <a:srgbClr val="0971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35026" y="2955628"/>
            <a:ext cx="17497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971AB"/>
                </a:solidFill>
              </a:rPr>
              <a:t>Extensible Services </a:t>
            </a:r>
            <a:endParaRPr lang="en-US" sz="1600" b="1" dirty="0">
              <a:solidFill>
                <a:srgbClr val="0971AB"/>
              </a:solidFill>
            </a:endParaRPr>
          </a:p>
        </p:txBody>
      </p:sp>
      <p:sp>
        <p:nvSpPr>
          <p:cNvPr id="23" name="Shape 195"/>
          <p:cNvSpPr/>
          <p:nvPr/>
        </p:nvSpPr>
        <p:spPr>
          <a:xfrm rot="16200000">
            <a:off x="-248191" y="3673763"/>
            <a:ext cx="400165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008F00"/>
                </a:solidFill>
              </a:defRPr>
            </a:lvl1pPr>
          </a:lstStyle>
          <a:p>
            <a:r>
              <a:rPr sz="2600" dirty="0">
                <a:solidFill>
                  <a:srgbClr val="F19E1F"/>
                </a:solidFill>
              </a:rPr>
              <a:t>Ease of Use</a:t>
            </a:r>
          </a:p>
        </p:txBody>
      </p:sp>
      <p:sp>
        <p:nvSpPr>
          <p:cNvPr id="24" name="Shape 197"/>
          <p:cNvSpPr/>
          <p:nvPr/>
        </p:nvSpPr>
        <p:spPr>
          <a:xfrm>
            <a:off x="1992210" y="1585591"/>
            <a:ext cx="215899" cy="43987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0"/>
                </a:moveTo>
                <a:lnTo>
                  <a:pt x="10800" y="0"/>
                </a:lnTo>
                <a:lnTo>
                  <a:pt x="21600" y="1670"/>
                </a:lnTo>
                <a:lnTo>
                  <a:pt x="16200" y="167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670"/>
                </a:lnTo>
                <a:close/>
              </a:path>
            </a:pathLst>
          </a:custGeom>
          <a:solidFill>
            <a:srgbClr val="F19E1F"/>
          </a:soli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06"/>
          <p:cNvSpPr/>
          <p:nvPr/>
        </p:nvSpPr>
        <p:spPr>
          <a:xfrm>
            <a:off x="2208110" y="1669699"/>
            <a:ext cx="207064" cy="44081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930"/>
                </a:moveTo>
                <a:lnTo>
                  <a:pt x="10800" y="21600"/>
                </a:lnTo>
                <a:lnTo>
                  <a:pt x="21600" y="19930"/>
                </a:lnTo>
                <a:lnTo>
                  <a:pt x="16200" y="19930"/>
                </a:lnTo>
                <a:lnTo>
                  <a:pt x="16200" y="0"/>
                </a:lnTo>
                <a:lnTo>
                  <a:pt x="5400" y="0"/>
                </a:lnTo>
                <a:lnTo>
                  <a:pt x="5400" y="19930"/>
                </a:lnTo>
                <a:close/>
              </a:path>
            </a:pathLst>
          </a:custGeom>
          <a:solidFill>
            <a:srgbClr val="0971AB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531B93"/>
                </a:solidFill>
              </a:defRPr>
            </a:pPr>
            <a:endParaRPr>
              <a:solidFill>
                <a:srgbClr val="0971AB"/>
              </a:solidFill>
            </a:endParaRPr>
          </a:p>
        </p:txBody>
      </p:sp>
      <p:sp>
        <p:nvSpPr>
          <p:cNvPr id="26" name="Shape 207"/>
          <p:cNvSpPr/>
          <p:nvPr/>
        </p:nvSpPr>
        <p:spPr>
          <a:xfrm rot="5383027">
            <a:off x="670443" y="3635931"/>
            <a:ext cx="400165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 b="1">
                <a:solidFill>
                  <a:srgbClr val="531B93"/>
                </a:solidFill>
              </a:defRPr>
            </a:lvl1pPr>
          </a:lstStyle>
          <a:p>
            <a:r>
              <a:rPr sz="2600" dirty="0">
                <a:solidFill>
                  <a:srgbClr val="0971AB"/>
                </a:solidFill>
              </a:rPr>
              <a:t>Flexibility</a:t>
            </a:r>
          </a:p>
        </p:txBody>
      </p:sp>
    </p:spTree>
    <p:extLst>
      <p:ext uri="{BB962C8B-B14F-4D97-AF65-F5344CB8AC3E}">
        <p14:creationId xmlns:p14="http://schemas.microsoft.com/office/powerpoint/2010/main" val="54750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03" y="1625043"/>
            <a:ext cx="3595258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896" y="1944922"/>
            <a:ext cx="3107028" cy="114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45" y="2742318"/>
            <a:ext cx="3331693" cy="1018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86" y="3354805"/>
            <a:ext cx="2988929" cy="125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16" y="4947721"/>
            <a:ext cx="3671074" cy="914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6250345" y="4818581"/>
            <a:ext cx="2413923" cy="729420"/>
          </a:xfrm>
          <a:custGeom>
            <a:avLst/>
            <a:gdLst>
              <a:gd name="connsiteX0" fmla="*/ 75453 w 3105256"/>
              <a:gd name="connsiteY0" fmla="*/ 450376 h 968991"/>
              <a:gd name="connsiteX1" fmla="*/ 102748 w 3105256"/>
              <a:gd name="connsiteY1" fmla="*/ 382138 h 968991"/>
              <a:gd name="connsiteX2" fmla="*/ 225578 w 3105256"/>
              <a:gd name="connsiteY2" fmla="*/ 286603 h 968991"/>
              <a:gd name="connsiteX3" fmla="*/ 266521 w 3105256"/>
              <a:gd name="connsiteY3" fmla="*/ 245660 h 968991"/>
              <a:gd name="connsiteX4" fmla="*/ 348408 w 3105256"/>
              <a:gd name="connsiteY4" fmla="*/ 191069 h 968991"/>
              <a:gd name="connsiteX5" fmla="*/ 402999 w 3105256"/>
              <a:gd name="connsiteY5" fmla="*/ 150126 h 968991"/>
              <a:gd name="connsiteX6" fmla="*/ 457590 w 3105256"/>
              <a:gd name="connsiteY6" fmla="*/ 136478 h 968991"/>
              <a:gd name="connsiteX7" fmla="*/ 498533 w 3105256"/>
              <a:gd name="connsiteY7" fmla="*/ 109182 h 968991"/>
              <a:gd name="connsiteX8" fmla="*/ 621363 w 3105256"/>
              <a:gd name="connsiteY8" fmla="*/ 81887 h 968991"/>
              <a:gd name="connsiteX9" fmla="*/ 744193 w 3105256"/>
              <a:gd name="connsiteY9" fmla="*/ 40943 h 968991"/>
              <a:gd name="connsiteX10" fmla="*/ 785136 w 3105256"/>
              <a:gd name="connsiteY10" fmla="*/ 27296 h 968991"/>
              <a:gd name="connsiteX11" fmla="*/ 894318 w 3105256"/>
              <a:gd name="connsiteY11" fmla="*/ 0 h 968991"/>
              <a:gd name="connsiteX12" fmla="*/ 1617650 w 3105256"/>
              <a:gd name="connsiteY12" fmla="*/ 27296 h 968991"/>
              <a:gd name="connsiteX13" fmla="*/ 1795071 w 3105256"/>
              <a:gd name="connsiteY13" fmla="*/ 54591 h 968991"/>
              <a:gd name="connsiteX14" fmla="*/ 1890605 w 3105256"/>
              <a:gd name="connsiteY14" fmla="*/ 68239 h 968991"/>
              <a:gd name="connsiteX15" fmla="*/ 1945196 w 3105256"/>
              <a:gd name="connsiteY15" fmla="*/ 81887 h 968991"/>
              <a:gd name="connsiteX16" fmla="*/ 2027082 w 3105256"/>
              <a:gd name="connsiteY16" fmla="*/ 95535 h 968991"/>
              <a:gd name="connsiteX17" fmla="*/ 2177208 w 3105256"/>
              <a:gd name="connsiteY17" fmla="*/ 122830 h 968991"/>
              <a:gd name="connsiteX18" fmla="*/ 2218151 w 3105256"/>
              <a:gd name="connsiteY18" fmla="*/ 136478 h 968991"/>
              <a:gd name="connsiteX19" fmla="*/ 2368276 w 3105256"/>
              <a:gd name="connsiteY19" fmla="*/ 163773 h 968991"/>
              <a:gd name="connsiteX20" fmla="*/ 2504754 w 3105256"/>
              <a:gd name="connsiteY20" fmla="*/ 191069 h 968991"/>
              <a:gd name="connsiteX21" fmla="*/ 2586641 w 3105256"/>
              <a:gd name="connsiteY21" fmla="*/ 218364 h 968991"/>
              <a:gd name="connsiteX22" fmla="*/ 2682175 w 3105256"/>
              <a:gd name="connsiteY22" fmla="*/ 245660 h 968991"/>
              <a:gd name="connsiteX23" fmla="*/ 2723118 w 3105256"/>
              <a:gd name="connsiteY23" fmla="*/ 272955 h 968991"/>
              <a:gd name="connsiteX24" fmla="*/ 2873244 w 3105256"/>
              <a:gd name="connsiteY24" fmla="*/ 313899 h 968991"/>
              <a:gd name="connsiteX25" fmla="*/ 2968778 w 3105256"/>
              <a:gd name="connsiteY25" fmla="*/ 368490 h 968991"/>
              <a:gd name="connsiteX26" fmla="*/ 3064312 w 3105256"/>
              <a:gd name="connsiteY26" fmla="*/ 423081 h 968991"/>
              <a:gd name="connsiteX27" fmla="*/ 3105256 w 3105256"/>
              <a:gd name="connsiteY27" fmla="*/ 504967 h 968991"/>
              <a:gd name="connsiteX28" fmla="*/ 3077960 w 3105256"/>
              <a:gd name="connsiteY28" fmla="*/ 614149 h 968991"/>
              <a:gd name="connsiteX29" fmla="*/ 3050665 w 3105256"/>
              <a:gd name="connsiteY29" fmla="*/ 655093 h 968991"/>
              <a:gd name="connsiteX30" fmla="*/ 3009721 w 3105256"/>
              <a:gd name="connsiteY30" fmla="*/ 668740 h 968991"/>
              <a:gd name="connsiteX31" fmla="*/ 2968778 w 3105256"/>
              <a:gd name="connsiteY31" fmla="*/ 709684 h 968991"/>
              <a:gd name="connsiteX32" fmla="*/ 2886891 w 3105256"/>
              <a:gd name="connsiteY32" fmla="*/ 736979 h 968991"/>
              <a:gd name="connsiteX33" fmla="*/ 2845948 w 3105256"/>
              <a:gd name="connsiteY33" fmla="*/ 750627 h 968991"/>
              <a:gd name="connsiteX34" fmla="*/ 2750414 w 3105256"/>
              <a:gd name="connsiteY34" fmla="*/ 791570 h 968991"/>
              <a:gd name="connsiteX35" fmla="*/ 2695823 w 3105256"/>
              <a:gd name="connsiteY35" fmla="*/ 873457 h 968991"/>
              <a:gd name="connsiteX36" fmla="*/ 2654879 w 3105256"/>
              <a:gd name="connsiteY36" fmla="*/ 887105 h 968991"/>
              <a:gd name="connsiteX37" fmla="*/ 2559345 w 3105256"/>
              <a:gd name="connsiteY37" fmla="*/ 900752 h 968991"/>
              <a:gd name="connsiteX38" fmla="*/ 1945196 w 3105256"/>
              <a:gd name="connsiteY38" fmla="*/ 955343 h 968991"/>
              <a:gd name="connsiteX39" fmla="*/ 1590354 w 3105256"/>
              <a:gd name="connsiteY39" fmla="*/ 968991 h 968991"/>
              <a:gd name="connsiteX40" fmla="*/ 1167273 w 3105256"/>
              <a:gd name="connsiteY40" fmla="*/ 955343 h 968991"/>
              <a:gd name="connsiteX41" fmla="*/ 935262 w 3105256"/>
              <a:gd name="connsiteY41" fmla="*/ 928048 h 968991"/>
              <a:gd name="connsiteX42" fmla="*/ 867023 w 3105256"/>
              <a:gd name="connsiteY42" fmla="*/ 914400 h 968991"/>
              <a:gd name="connsiteX43" fmla="*/ 757841 w 3105256"/>
              <a:gd name="connsiteY43" fmla="*/ 900752 h 968991"/>
              <a:gd name="connsiteX44" fmla="*/ 703250 w 3105256"/>
              <a:gd name="connsiteY44" fmla="*/ 887105 h 968991"/>
              <a:gd name="connsiteX45" fmla="*/ 580420 w 3105256"/>
              <a:gd name="connsiteY45" fmla="*/ 873457 h 968991"/>
              <a:gd name="connsiteX46" fmla="*/ 512181 w 3105256"/>
              <a:gd name="connsiteY46" fmla="*/ 859809 h 968991"/>
              <a:gd name="connsiteX47" fmla="*/ 430294 w 3105256"/>
              <a:gd name="connsiteY47" fmla="*/ 846161 h 968991"/>
              <a:gd name="connsiteX48" fmla="*/ 307465 w 3105256"/>
              <a:gd name="connsiteY48" fmla="*/ 805218 h 968991"/>
              <a:gd name="connsiteX49" fmla="*/ 184635 w 3105256"/>
              <a:gd name="connsiteY49" fmla="*/ 764275 h 968991"/>
              <a:gd name="connsiteX50" fmla="*/ 143691 w 3105256"/>
              <a:gd name="connsiteY50" fmla="*/ 750627 h 968991"/>
              <a:gd name="connsiteX51" fmla="*/ 102748 w 3105256"/>
              <a:gd name="connsiteY51" fmla="*/ 709684 h 968991"/>
              <a:gd name="connsiteX52" fmla="*/ 34509 w 3105256"/>
              <a:gd name="connsiteY52" fmla="*/ 614149 h 968991"/>
              <a:gd name="connsiteX53" fmla="*/ 20862 w 3105256"/>
              <a:gd name="connsiteY53" fmla="*/ 368490 h 968991"/>
              <a:gd name="connsiteX54" fmla="*/ 61805 w 3105256"/>
              <a:gd name="connsiteY54" fmla="*/ 341194 h 968991"/>
              <a:gd name="connsiteX55" fmla="*/ 116396 w 3105256"/>
              <a:gd name="connsiteY55" fmla="*/ 341194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105256" h="968991">
                <a:moveTo>
                  <a:pt x="75453" y="450376"/>
                </a:moveTo>
                <a:cubicBezTo>
                  <a:pt x="84551" y="427630"/>
                  <a:pt x="89159" y="402522"/>
                  <a:pt x="102748" y="382138"/>
                </a:cubicBezTo>
                <a:cubicBezTo>
                  <a:pt x="144721" y="319178"/>
                  <a:pt x="167612" y="330077"/>
                  <a:pt x="225578" y="286603"/>
                </a:cubicBezTo>
                <a:cubicBezTo>
                  <a:pt x="241019" y="275023"/>
                  <a:pt x="251286" y="257509"/>
                  <a:pt x="266521" y="245660"/>
                </a:cubicBezTo>
                <a:cubicBezTo>
                  <a:pt x="292416" y="225520"/>
                  <a:pt x="322164" y="210752"/>
                  <a:pt x="348408" y="191069"/>
                </a:cubicBezTo>
                <a:cubicBezTo>
                  <a:pt x="366605" y="177421"/>
                  <a:pt x="382654" y="160298"/>
                  <a:pt x="402999" y="150126"/>
                </a:cubicBezTo>
                <a:cubicBezTo>
                  <a:pt x="419776" y="141738"/>
                  <a:pt x="439393" y="141027"/>
                  <a:pt x="457590" y="136478"/>
                </a:cubicBezTo>
                <a:cubicBezTo>
                  <a:pt x="471238" y="127379"/>
                  <a:pt x="483457" y="115643"/>
                  <a:pt x="498533" y="109182"/>
                </a:cubicBezTo>
                <a:cubicBezTo>
                  <a:pt x="521281" y="99433"/>
                  <a:pt x="601942" y="87436"/>
                  <a:pt x="621363" y="81887"/>
                </a:cubicBezTo>
                <a:cubicBezTo>
                  <a:pt x="662861" y="70030"/>
                  <a:pt x="703250" y="54591"/>
                  <a:pt x="744193" y="40943"/>
                </a:cubicBezTo>
                <a:cubicBezTo>
                  <a:pt x="757841" y="36394"/>
                  <a:pt x="771180" y="30785"/>
                  <a:pt x="785136" y="27296"/>
                </a:cubicBezTo>
                <a:lnTo>
                  <a:pt x="894318" y="0"/>
                </a:lnTo>
                <a:lnTo>
                  <a:pt x="1617650" y="27296"/>
                </a:lnTo>
                <a:cubicBezTo>
                  <a:pt x="1721375" y="33582"/>
                  <a:pt x="1708876" y="40225"/>
                  <a:pt x="1795071" y="54591"/>
                </a:cubicBezTo>
                <a:cubicBezTo>
                  <a:pt x="1826801" y="59879"/>
                  <a:pt x="1858956" y="62485"/>
                  <a:pt x="1890605" y="68239"/>
                </a:cubicBezTo>
                <a:cubicBezTo>
                  <a:pt x="1909059" y="71594"/>
                  <a:pt x="1926803" y="78208"/>
                  <a:pt x="1945196" y="81887"/>
                </a:cubicBezTo>
                <a:cubicBezTo>
                  <a:pt x="1972330" y="87314"/>
                  <a:pt x="1999856" y="90585"/>
                  <a:pt x="2027082" y="95535"/>
                </a:cubicBezTo>
                <a:cubicBezTo>
                  <a:pt x="2236888" y="133681"/>
                  <a:pt x="1935930" y="82616"/>
                  <a:pt x="2177208" y="122830"/>
                </a:cubicBezTo>
                <a:cubicBezTo>
                  <a:pt x="2190856" y="127379"/>
                  <a:pt x="2204195" y="132989"/>
                  <a:pt x="2218151" y="136478"/>
                </a:cubicBezTo>
                <a:cubicBezTo>
                  <a:pt x="2256307" y="146017"/>
                  <a:pt x="2331764" y="157688"/>
                  <a:pt x="2368276" y="163773"/>
                </a:cubicBezTo>
                <a:cubicBezTo>
                  <a:pt x="2481815" y="201619"/>
                  <a:pt x="2300892" y="144024"/>
                  <a:pt x="2504754" y="191069"/>
                </a:cubicBezTo>
                <a:cubicBezTo>
                  <a:pt x="2532789" y="197539"/>
                  <a:pt x="2559082" y="210096"/>
                  <a:pt x="2586641" y="218364"/>
                </a:cubicBezTo>
                <a:cubicBezTo>
                  <a:pt x="2608506" y="224923"/>
                  <a:pt x="2659241" y="234193"/>
                  <a:pt x="2682175" y="245660"/>
                </a:cubicBezTo>
                <a:cubicBezTo>
                  <a:pt x="2696846" y="252995"/>
                  <a:pt x="2707760" y="267196"/>
                  <a:pt x="2723118" y="272955"/>
                </a:cubicBezTo>
                <a:cubicBezTo>
                  <a:pt x="2842928" y="317884"/>
                  <a:pt x="2740379" y="247468"/>
                  <a:pt x="2873244" y="313899"/>
                </a:cubicBezTo>
                <a:cubicBezTo>
                  <a:pt x="3038213" y="396382"/>
                  <a:pt x="2833746" y="291329"/>
                  <a:pt x="2968778" y="368490"/>
                </a:cubicBezTo>
                <a:cubicBezTo>
                  <a:pt x="3089986" y="437752"/>
                  <a:pt x="2964561" y="356579"/>
                  <a:pt x="3064312" y="423081"/>
                </a:cubicBezTo>
                <a:cubicBezTo>
                  <a:pt x="3078113" y="443781"/>
                  <a:pt x="3105256" y="476715"/>
                  <a:pt x="3105256" y="504967"/>
                </a:cubicBezTo>
                <a:cubicBezTo>
                  <a:pt x="3105256" y="520541"/>
                  <a:pt x="3088730" y="592609"/>
                  <a:pt x="3077960" y="614149"/>
                </a:cubicBezTo>
                <a:cubicBezTo>
                  <a:pt x="3070625" y="628820"/>
                  <a:pt x="3063473" y="644846"/>
                  <a:pt x="3050665" y="655093"/>
                </a:cubicBezTo>
                <a:cubicBezTo>
                  <a:pt x="3039431" y="664080"/>
                  <a:pt x="3023369" y="664191"/>
                  <a:pt x="3009721" y="668740"/>
                </a:cubicBezTo>
                <a:cubicBezTo>
                  <a:pt x="2996073" y="682388"/>
                  <a:pt x="2985650" y="700311"/>
                  <a:pt x="2968778" y="709684"/>
                </a:cubicBezTo>
                <a:cubicBezTo>
                  <a:pt x="2943627" y="723657"/>
                  <a:pt x="2914187" y="727881"/>
                  <a:pt x="2886891" y="736979"/>
                </a:cubicBezTo>
                <a:cubicBezTo>
                  <a:pt x="2873243" y="741528"/>
                  <a:pt x="2857918" y="742647"/>
                  <a:pt x="2845948" y="750627"/>
                </a:cubicBezTo>
                <a:cubicBezTo>
                  <a:pt x="2789398" y="788328"/>
                  <a:pt x="2820918" y="773945"/>
                  <a:pt x="2750414" y="791570"/>
                </a:cubicBezTo>
                <a:cubicBezTo>
                  <a:pt x="2732217" y="818866"/>
                  <a:pt x="2719020" y="850260"/>
                  <a:pt x="2695823" y="873457"/>
                </a:cubicBezTo>
                <a:cubicBezTo>
                  <a:pt x="2685650" y="883630"/>
                  <a:pt x="2668986" y="884284"/>
                  <a:pt x="2654879" y="887105"/>
                </a:cubicBezTo>
                <a:cubicBezTo>
                  <a:pt x="2623336" y="893414"/>
                  <a:pt x="2590994" y="894998"/>
                  <a:pt x="2559345" y="900752"/>
                </a:cubicBezTo>
                <a:cubicBezTo>
                  <a:pt x="2174600" y="970706"/>
                  <a:pt x="2514693" y="935004"/>
                  <a:pt x="1945196" y="955343"/>
                </a:cubicBezTo>
                <a:lnTo>
                  <a:pt x="1590354" y="968991"/>
                </a:lnTo>
                <a:lnTo>
                  <a:pt x="1167273" y="955343"/>
                </a:lnTo>
                <a:cubicBezTo>
                  <a:pt x="1148531" y="954406"/>
                  <a:pt x="960193" y="931884"/>
                  <a:pt x="935262" y="928048"/>
                </a:cubicBezTo>
                <a:cubicBezTo>
                  <a:pt x="912335" y="924521"/>
                  <a:pt x="889950" y="917927"/>
                  <a:pt x="867023" y="914400"/>
                </a:cubicBezTo>
                <a:cubicBezTo>
                  <a:pt x="830772" y="908823"/>
                  <a:pt x="794019" y="906782"/>
                  <a:pt x="757841" y="900752"/>
                </a:cubicBezTo>
                <a:cubicBezTo>
                  <a:pt x="739339" y="897668"/>
                  <a:pt x="721789" y="889957"/>
                  <a:pt x="703250" y="887105"/>
                </a:cubicBezTo>
                <a:cubicBezTo>
                  <a:pt x="662534" y="880841"/>
                  <a:pt x="621201" y="879283"/>
                  <a:pt x="580420" y="873457"/>
                </a:cubicBezTo>
                <a:cubicBezTo>
                  <a:pt x="557456" y="870176"/>
                  <a:pt x="535004" y="863959"/>
                  <a:pt x="512181" y="859809"/>
                </a:cubicBezTo>
                <a:cubicBezTo>
                  <a:pt x="484955" y="854859"/>
                  <a:pt x="457032" y="853291"/>
                  <a:pt x="430294" y="846161"/>
                </a:cubicBezTo>
                <a:cubicBezTo>
                  <a:pt x="388594" y="835041"/>
                  <a:pt x="348408" y="818866"/>
                  <a:pt x="307465" y="805218"/>
                </a:cubicBezTo>
                <a:lnTo>
                  <a:pt x="184635" y="764275"/>
                </a:lnTo>
                <a:lnTo>
                  <a:pt x="143691" y="750627"/>
                </a:lnTo>
                <a:cubicBezTo>
                  <a:pt x="130043" y="736979"/>
                  <a:pt x="115309" y="724338"/>
                  <a:pt x="102748" y="709684"/>
                </a:cubicBezTo>
                <a:cubicBezTo>
                  <a:pt x="77357" y="680061"/>
                  <a:pt x="56111" y="646551"/>
                  <a:pt x="34509" y="614149"/>
                </a:cubicBezTo>
                <a:cubicBezTo>
                  <a:pt x="906" y="513338"/>
                  <a:pt x="-16147" y="498021"/>
                  <a:pt x="20862" y="368490"/>
                </a:cubicBezTo>
                <a:cubicBezTo>
                  <a:pt x="25368" y="352719"/>
                  <a:pt x="46034" y="345700"/>
                  <a:pt x="61805" y="341194"/>
                </a:cubicBezTo>
                <a:cubicBezTo>
                  <a:pt x="79302" y="336195"/>
                  <a:pt x="98199" y="341194"/>
                  <a:pt x="116396" y="341194"/>
                </a:cubicBezTo>
              </a:path>
            </a:pathLst>
          </a:cu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-23520" y="516112"/>
            <a:ext cx="12192000" cy="869343"/>
          </a:xfrm>
        </p:spPr>
        <p:txBody>
          <a:bodyPr/>
          <a:lstStyle/>
          <a:p>
            <a:r>
              <a:rPr lang="en-US" dirty="0" smtClean="0"/>
              <a:t>How was CyVerse built?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807</TotalTime>
  <Words>440</Words>
  <Application>Microsoft Macintosh PowerPoint</Application>
  <PresentationFormat>Custom</PresentationFormat>
  <Paragraphs>86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Generic New Slide</vt:lpstr>
      <vt:lpstr>Using CyVerse Cyberinfrastructure to Enable Data Intensive Research, Collaboration, and Education</vt:lpstr>
      <vt:lpstr>TAGC Session Agenda</vt:lpstr>
      <vt:lpstr>CyVerse Evolution</vt:lpstr>
      <vt:lpstr>PowerPoint Presentation</vt:lpstr>
      <vt:lpstr>CyVerse Evolution</vt:lpstr>
      <vt:lpstr>What is cyberinfrastructure?</vt:lpstr>
      <vt:lpstr>CyVerse supports all domains of life science</vt:lpstr>
      <vt:lpstr>CyVerse Products</vt:lpstr>
      <vt:lpstr>How was CyVerse built?</vt:lpstr>
      <vt:lpstr>CyVerse Institutions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Joslynn Lee</cp:lastModifiedBy>
  <cp:revision>37</cp:revision>
  <dcterms:created xsi:type="dcterms:W3CDTF">2016-02-11T16:59:42Z</dcterms:created>
  <dcterms:modified xsi:type="dcterms:W3CDTF">2016-07-16T11:07:35Z</dcterms:modified>
</cp:coreProperties>
</file>