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273" r:id="rId4"/>
    <p:sldId id="296" r:id="rId5"/>
    <p:sldId id="297" r:id="rId6"/>
    <p:sldId id="298" r:id="rId7"/>
    <p:sldId id="299" r:id="rId8"/>
    <p:sldId id="300" r:id="rId9"/>
    <p:sldId id="301" r:id="rId10"/>
    <p:sldId id="311" r:id="rId11"/>
    <p:sldId id="312" r:id="rId12"/>
    <p:sldId id="304" r:id="rId13"/>
    <p:sldId id="305" r:id="rId14"/>
    <p:sldId id="313" r:id="rId15"/>
    <p:sldId id="307" r:id="rId16"/>
    <p:sldId id="308" r:id="rId17"/>
    <p:sldId id="309" r:id="rId18"/>
    <p:sldId id="310" r:id="rId19"/>
    <p:sldId id="288" r:id="rId20"/>
    <p:sldId id="294" r:id="rId21"/>
    <p:sldId id="314" r:id="rId22"/>
    <p:sldId id="295" r:id="rId23"/>
    <p:sldId id="259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0" autoAdjust="0"/>
    <p:restoredTop sz="86047" autoAdjust="0"/>
  </p:normalViewPr>
  <p:slideViewPr>
    <p:cSldViewPr snapToGrid="0">
      <p:cViewPr>
        <p:scale>
          <a:sx n="59" d="100"/>
          <a:sy n="59" d="100"/>
        </p:scale>
        <p:origin x="-1560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4F2B-1F34-564B-9496-9F3F6D90F5D9}" type="datetimeFigureOut">
              <a:rPr lang="en-US" smtClean="0"/>
              <a:t>7/16/16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3C535-4E8F-804E-8AFE-56690134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ijis.net/ijis7_1/ijis7_1_editorial.html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Matzat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U.-D. (2012).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"'Big Data': Big gaps of knowledge in the field of Internet".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International Journal of Internet Science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7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 1–5.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 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C535-4E8F-804E-8AFE-566901349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9" y="5423187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3068102" y="3048082"/>
            <a:ext cx="7183134" cy="1167823"/>
            <a:chOff x="1246003" y="2367008"/>
            <a:chExt cx="7183134" cy="116782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46003" y="2367008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38744" y="2370424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745809" y="4312563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709794" y="4291887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986227" y="4314891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793" y="6408413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  <p:pic>
        <p:nvPicPr>
          <p:cNvPr id="21" name="Picture 20" descr="cyvers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9" y="610879"/>
            <a:ext cx="517523" cy="731520"/>
          </a:xfrm>
          <a:prstGeom prst="rect">
            <a:avLst/>
          </a:prstGeom>
        </p:spPr>
      </p:pic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12549" y="6152622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DB8150-EC7D-6643-BAC3-177383BC4888}" type="datetimeFigureOut">
              <a:rPr lang="en-US" smtClean="0"/>
              <a:t>7/16/16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B8F00-FC78-024D-A1C2-5728740D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9" r:id="rId6"/>
    <p:sldLayoutId id="2147483678" r:id="rId7"/>
    <p:sldLayoutId id="2147483680" r:id="rId8"/>
    <p:sldLayoutId id="214748368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hyperlink" Target="http://www.cyverse.org/tagc20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1.wdp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1.png"/><Relationship Id="rId5" Type="http://schemas.microsoft.com/office/2007/relationships/hdphoto" Target="../media/hdphoto3.wdp"/><Relationship Id="rId6" Type="http://schemas.openxmlformats.org/officeDocument/2006/relationships/image" Target="../media/image22.png"/><Relationship Id="rId7" Type="http://schemas.microsoft.com/office/2007/relationships/hdphoto" Target="../media/hdphoto4.wdp"/><Relationship Id="rId8" Type="http://schemas.openxmlformats.org/officeDocument/2006/relationships/image" Target="../media/image23.png"/><Relationship Id="rId9" Type="http://schemas.microsoft.com/office/2007/relationships/hdphoto" Target="../media/hdphoto5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13" y="2910565"/>
            <a:ext cx="9969746" cy="1056061"/>
          </a:xfrm>
        </p:spPr>
        <p:txBody>
          <a:bodyPr/>
          <a:lstStyle/>
          <a:p>
            <a:r>
              <a:rPr lang="en-US" sz="4400" b="1" dirty="0"/>
              <a:t>Using </a:t>
            </a:r>
            <a:r>
              <a:rPr lang="en-US" sz="4400" b="1" dirty="0" err="1"/>
              <a:t>CyVerse</a:t>
            </a:r>
            <a:r>
              <a:rPr lang="en-US" sz="4400" b="1" dirty="0"/>
              <a:t> </a:t>
            </a:r>
            <a:r>
              <a:rPr lang="en-US" sz="4400" b="1" dirty="0" err="1"/>
              <a:t>Cyberinfrastructure</a:t>
            </a:r>
            <a:r>
              <a:rPr lang="en-US" sz="4400" b="1" dirty="0"/>
              <a:t> to Enable Data Intensive Research, Collaboration, and Education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4040"/>
            <a:ext cx="9144000" cy="1247754"/>
          </a:xfrm>
        </p:spPr>
        <p:txBody>
          <a:bodyPr/>
          <a:lstStyle/>
          <a:p>
            <a:r>
              <a:rPr lang="en-US" sz="5400" dirty="0" smtClean="0"/>
              <a:t>Data Store Overview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598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Benefits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971" y="1884098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Get Science Done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658" y="3323296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Reproducibility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775" y="4920199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Productivity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042" y="1989347"/>
            <a:ext cx="1028704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Store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any type of files 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related to your </a:t>
            </a:r>
            <a:r>
              <a:rPr lang="en-US" sz="2400" dirty="0" smtClean="0">
                <a:solidFill>
                  <a:srgbClr val="142248"/>
                </a:solidFill>
                <a:cs typeface="Calibri"/>
              </a:rPr>
              <a:t>research</a:t>
            </a:r>
          </a:p>
          <a:p>
            <a:endParaRPr lang="en-US" sz="2400" dirty="0">
              <a:solidFill>
                <a:srgbClr val="142248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An evolving “Data Commons” lets you access important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Metadata captures information needed for </a:t>
            </a:r>
            <a:r>
              <a:rPr lang="en-US" sz="2400" dirty="0" smtClean="0">
                <a:solidFill>
                  <a:srgbClr val="F19E1F"/>
                </a:solidFill>
                <a:cs typeface="Calibri"/>
              </a:rPr>
              <a:t>reproducibility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endParaRPr lang="en-US" sz="2400" dirty="0">
              <a:solidFill>
                <a:srgbClr val="F19E1F"/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Automatic backup and accessibility support </a:t>
            </a:r>
            <a:r>
              <a:rPr lang="en-US" sz="2400" dirty="0" smtClean="0">
                <a:solidFill>
                  <a:srgbClr val="142248"/>
                </a:solidFill>
                <a:cs typeface="Calibri"/>
              </a:rPr>
              <a:t>your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data management </a:t>
            </a:r>
            <a:r>
              <a:rPr lang="en-US" sz="2400" dirty="0" smtClean="0">
                <a:solidFill>
                  <a:srgbClr val="F19E1F"/>
                </a:solidFill>
                <a:cs typeface="Calibri"/>
              </a:rPr>
              <a:t>plan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endParaRPr lang="en-US" sz="2400" dirty="0">
              <a:solidFill>
                <a:srgbClr val="F19E1F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solidFill>
                  <a:srgbClr val="142248"/>
                </a:solidFill>
                <a:cs typeface="Calibri"/>
              </a:rPr>
              <a:t>iRODS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 makes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high-speed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 transfers possible (100 GB in ~30 min) </a:t>
            </a:r>
            <a:endParaRPr lang="en-US" sz="2400" dirty="0" smtClean="0">
              <a:solidFill>
                <a:srgbClr val="142248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142248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142248"/>
                </a:solidFill>
                <a:cs typeface="Calibri"/>
              </a:rPr>
              <a:t>Share data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instantly</a:t>
            </a:r>
            <a:r>
              <a:rPr lang="en-US" sz="2400" dirty="0">
                <a:solidFill>
                  <a:srgbClr val="142248"/>
                </a:solidFill>
                <a:cs typeface="Calibri"/>
              </a:rPr>
              <a:t> with collaborators within CyVerse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4883" y="4857725"/>
            <a:ext cx="11336435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4883" y="3276421"/>
            <a:ext cx="11336435" cy="46875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9947" y="1863172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9673" y="1835521"/>
            <a:ext cx="11351645" cy="6127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5" y="2255327"/>
            <a:ext cx="776711" cy="890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7" y="3687553"/>
            <a:ext cx="1006485" cy="10372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2" y="5405060"/>
            <a:ext cx="1038371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Multiple ways to access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5749" y="2193569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Command line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21852" y="2193569"/>
            <a:ext cx="3244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Point-and-click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90" y="3043229"/>
            <a:ext cx="3558826" cy="1832795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062829" y="4992411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ffra" panose="02000506080000020004" pitchFamily="2" charset="0"/>
              </a:rPr>
              <a:t>iCommands             </a:t>
            </a:r>
            <a:endParaRPr lang="en-US" dirty="0">
              <a:latin typeface="Effra" panose="0200050608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708" y="4992411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Effra" panose="02000506080000020004" pitchFamily="2" charset="0"/>
              </a:rPr>
              <a:t>    Cyberduck                                  Discovery Environment</a:t>
            </a:r>
            <a:endParaRPr lang="en-US" dirty="0">
              <a:latin typeface="Effra" panose="0200050608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72" y="3189399"/>
            <a:ext cx="1570771" cy="1570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02" y="3068584"/>
            <a:ext cx="3431795" cy="177944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 rot="5400000">
            <a:off x="5089848" y="4074925"/>
            <a:ext cx="4185704" cy="45719"/>
          </a:xfrm>
          <a:prstGeom prst="rect">
            <a:avLst/>
          </a:prstGeom>
          <a:solidFill>
            <a:srgbClr val="097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97888" cy="487025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Some important things we will not “see” in the demo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811136"/>
            <a:ext cx="4387812" cy="5465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Data Backups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73429" y="4517414"/>
            <a:ext cx="1472688" cy="5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Arizona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86453" y="4517414"/>
            <a:ext cx="1452240" cy="52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Texas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4682" y="5187506"/>
            <a:ext cx="4387812" cy="126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Key component of your data management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Worry-free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137382" y="1811136"/>
            <a:ext cx="4387812" cy="54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Data Transfer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97118" y="2399198"/>
          <a:ext cx="6543553" cy="278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840"/>
                <a:gridCol w="1611412"/>
                <a:gridCol w="1487902"/>
                <a:gridCol w="1781399"/>
              </a:tblGrid>
              <a:tr h="48174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Destination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Copy</a:t>
                      </a:r>
                      <a:r>
                        <a:rPr lang="en-US" b="1" baseline="0" dirty="0" smtClean="0"/>
                        <a:t> Method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(seconds)</a:t>
                      </a:r>
                      <a:endParaRPr lang="en-US" b="1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Berkeley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Drive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USB 2.0 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Store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iget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F19E1F"/>
                    </a:solidFill>
                  </a:tcPr>
                </a:tc>
              </a:tr>
              <a:tr h="384260"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828800" y="3792849"/>
            <a:ext cx="129305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0" y="2744925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91" y="2744925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6412219" y="5322264"/>
            <a:ext cx="4387812" cy="126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libri"/>
                <a:cs typeface="Calibri"/>
              </a:rPr>
              <a:t>Closer to optimum conditions: transfers between University of Arizona and UC Berkeley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100 GB:  26m15s, 1 GB 17.5s</a:t>
            </a:r>
          </a:p>
        </p:txBody>
      </p:sp>
    </p:spTree>
    <p:extLst>
      <p:ext uri="{BB962C8B-B14F-4D97-AF65-F5344CB8AC3E}">
        <p14:creationId xmlns:p14="http://schemas.microsoft.com/office/powerpoint/2010/main" val="62572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647362" cy="39211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Some important things we will not “see” in the demo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63837" y="5457362"/>
            <a:ext cx="9121275" cy="711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Local connections and institutional policies limit data transfer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64480" y="4806422"/>
            <a:ext cx="3012687" cy="476777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http://</a:t>
            </a:r>
            <a:r>
              <a:rPr lang="en-US" dirty="0" err="1">
                <a:latin typeface="Calibri"/>
                <a:cs typeface="Calibri"/>
              </a:rPr>
              <a:t>www.speedtest.net</a:t>
            </a:r>
            <a:r>
              <a:rPr lang="en-US" dirty="0">
                <a:latin typeface="Calibri"/>
                <a:cs typeface="Calibri"/>
              </a:rPr>
              <a:t>/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82" y="2026804"/>
            <a:ext cx="4237684" cy="260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6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/>
              </a:rPr>
              <a:t>Data Store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8" y="3175565"/>
            <a:ext cx="11788275" cy="339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cs typeface="Calibri"/>
              </a:rPr>
              <a:t>D</a:t>
            </a:r>
            <a:r>
              <a:rPr lang="en-US" sz="4800" dirty="0" smtClean="0">
                <a:cs typeface="Calibri"/>
              </a:rPr>
              <a:t>emo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2110" y="6937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7" y="1722407"/>
            <a:ext cx="970356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7587" y="4212902"/>
            <a:ext cx="650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www.cyverse.org</a:t>
            </a:r>
            <a:r>
              <a:rPr lang="en-US" sz="3600" dirty="0">
                <a:hlinkClick r:id="rId3"/>
              </a:rPr>
              <a:t>/</a:t>
            </a:r>
            <a:r>
              <a:rPr lang="en-US" sz="3600" dirty="0" smtClean="0">
                <a:hlinkClick r:id="rId3"/>
              </a:rPr>
              <a:t>tagc2016</a:t>
            </a:r>
            <a:endParaRPr lang="en-US" sz="36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97888" cy="487025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Transferring data using </a:t>
            </a:r>
            <a:r>
              <a:rPr lang="en-US" dirty="0" err="1" smtClean="0">
                <a:cs typeface="Calibri"/>
              </a:rPr>
              <a:t>Cyberduck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53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801492" cy="40217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User perspectives and potential applications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0836" y="2711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4990" y="2396692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Bench Scientist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45534" y="4132781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Bioinformatician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1022" y="2115952"/>
            <a:ext cx="9203612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Uploads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all of his .</a:t>
            </a:r>
            <a:r>
              <a:rPr lang="en-US" sz="2400" dirty="0" err="1">
                <a:solidFill>
                  <a:srgbClr val="F19E1F"/>
                </a:solidFill>
                <a:cs typeface="Calibri"/>
              </a:rPr>
              <a:t>fastq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 files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along with 50GB of root growth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videos</a:t>
            </a: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F19E1F"/>
                </a:solidFill>
                <a:cs typeface="Calibri"/>
              </a:rPr>
              <a:t>Shares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 all his analyses results with his thesis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Created a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metadata template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for assembled genomes her students and collaborators will place in a shared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folder</a:t>
            </a: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Uses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public links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in the supplemental materials of her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publications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cs typeface="Calibri"/>
            </a:endParaRP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Developed a script to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automate transfer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of data to core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users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Uses a shared folder to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make large datasets accessible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 rot="16200000">
            <a:off x="683054" y="5826223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Core Facilities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17051" y="6471841"/>
            <a:ext cx="2576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</p:spTree>
    <p:extLst>
      <p:ext uri="{BB962C8B-B14F-4D97-AF65-F5344CB8AC3E}">
        <p14:creationId xmlns:p14="http://schemas.microsoft.com/office/powerpoint/2010/main" val="144927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8" y="3175565"/>
            <a:ext cx="11788275" cy="339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Calibri"/>
                <a:cs typeface="Calibri"/>
              </a:rPr>
              <a:t>Time for Summaries and Tips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2110" y="69373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7" y="172240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Tips for any transfer method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99762" cy="46831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Spaces / Special Characters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Many software packages are sensitive to spaces in files names and/or the special characters below</a:t>
            </a:r>
          </a:p>
          <a:p>
            <a:r>
              <a:rPr lang="en-US" dirty="0" smtClean="0">
                <a:latin typeface="Calibri"/>
                <a:cs typeface="Calibri"/>
              </a:rPr>
              <a:t>Rename uploaded files before using them in an analysis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03403" y="3732293"/>
          <a:ext cx="10515600" cy="1828800"/>
        </p:xfrm>
        <a:graphic>
          <a:graphicData uri="http://schemas.openxmlformats.org/drawingml/2006/table">
            <a:tbl>
              <a:tblPr/>
              <a:tblGrid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  <a:gridCol w="7010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~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`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! </a:t>
                      </a:r>
                      <a:br>
                        <a:rPr lang="en-US" sz="3600" b="1"/>
                      </a:br>
                      <a:endParaRPr lang="en-US" sz="36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@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# </a:t>
                      </a:r>
                      <a:br>
                        <a:rPr lang="en-US" sz="3600" b="1"/>
                      </a:br>
                      <a:endParaRPr lang="en-US" sz="36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$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%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^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&amp;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*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(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)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+ </a:t>
                      </a:r>
                      <a:br>
                        <a:rPr lang="en-US" sz="3600" b="1" dirty="0"/>
                      </a:br>
                      <a:endParaRPr lang="en-US" sz="3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=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{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}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[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|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\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"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'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&lt;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&gt;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,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?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60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Tips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When sharing, use this chart to decide appropriate permissions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35000" y="2277844"/>
          <a:ext cx="10693403" cy="2575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8595"/>
                <a:gridCol w="1306663"/>
                <a:gridCol w="1527629"/>
                <a:gridCol w="1527629"/>
                <a:gridCol w="1527629"/>
                <a:gridCol w="1527629"/>
                <a:gridCol w="1527629"/>
              </a:tblGrid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Permission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Read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Download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Metadata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Rename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Move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Delete</a:t>
                      </a:r>
                      <a:endParaRPr lang="en-US" sz="2400" b="0" dirty="0"/>
                    </a:p>
                  </a:txBody>
                  <a:tcPr/>
                </a:tc>
              </a:tr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6438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78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searching in the 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endParaRPr lang="en-US" dirty="0">
              <a:solidFill>
                <a:srgbClr val="F19E1F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6439" y="1860719"/>
            <a:ext cx="4046194" cy="42065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Basic search bar searches all files and folders where you have permission</a:t>
            </a:r>
          </a:p>
          <a:p>
            <a:r>
              <a:rPr lang="en-US" dirty="0" smtClean="0">
                <a:latin typeface="Calibri"/>
                <a:cs typeface="Calibri"/>
              </a:rPr>
              <a:t>Advanced search allows searching based on metadata, permissions, and share status</a:t>
            </a:r>
          </a:p>
          <a:p>
            <a:r>
              <a:rPr lang="en-US" dirty="0" smtClean="0">
                <a:latin typeface="Calibri"/>
                <a:cs typeface="Calibri"/>
              </a:rPr>
              <a:t>Create auto-updated ‘smart’ folders based on searches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2" name="Picture 11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80" y="1925159"/>
            <a:ext cx="756081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5492" y="1372586"/>
            <a:ext cx="11734800" cy="10560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Download Slides and Follow Along</a:t>
            </a:r>
            <a:endParaRPr lang="en-US" sz="60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63869" y="3180007"/>
            <a:ext cx="10158046" cy="512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dirty="0" err="1" smtClean="0"/>
              <a:t>www.cyverse.org</a:t>
            </a:r>
            <a:r>
              <a:rPr lang="en-US" sz="6600" dirty="0" smtClean="0"/>
              <a:t>/tagc2016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9797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Tips for viewing and editing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User metadata stored in Attribute Value Unit (AVU)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490" y="5214005"/>
            <a:ext cx="49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Metadata  Edit Metadata</a:t>
            </a:r>
            <a:endParaRPr lang="en-US" dirty="0"/>
          </a:p>
        </p:txBody>
      </p:sp>
      <p:pic>
        <p:nvPicPr>
          <p:cNvPr id="8" name="Picture 7" descr="metadat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9" y="1792793"/>
            <a:ext cx="5004262" cy="3200400"/>
          </a:xfrm>
          <a:prstGeom prst="rect">
            <a:avLst/>
          </a:prstGeom>
        </p:spPr>
      </p:pic>
      <p:pic>
        <p:nvPicPr>
          <p:cNvPr id="13" name="Picture 12" descr="metadata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1" y="1792793"/>
            <a:ext cx="6350499" cy="320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0365" y="5214005"/>
            <a:ext cx="606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Choose your template -&gt; Use term guide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 your own attributes and values / customize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59156" y="6044300"/>
            <a:ext cx="6034825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971AB"/>
                </a:solidFill>
                <a:cs typeface="Calibri"/>
              </a:rPr>
              <a:t>Metadata not just </a:t>
            </a:r>
            <a:r>
              <a:rPr lang="en-US" dirty="0">
                <a:solidFill>
                  <a:srgbClr val="0971AB"/>
                </a:solidFill>
                <a:cs typeface="Calibri"/>
              </a:rPr>
              <a:t>for data management, think reproducibility!</a:t>
            </a:r>
          </a:p>
        </p:txBody>
      </p:sp>
    </p:spTree>
    <p:extLst>
      <p:ext uri="{BB962C8B-B14F-4D97-AF65-F5344CB8AC3E}">
        <p14:creationId xmlns:p14="http://schemas.microsoft.com/office/powerpoint/2010/main" val="5502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801492" cy="402177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User perspectives and potential applications</a:t>
            </a:r>
            <a:endParaRPr lang="en-US" dirty="0"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604990" y="2396692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Bench Scientist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45534" y="4132781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Bioinformatician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1022" y="2115952"/>
            <a:ext cx="9203612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Uploads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all of his .</a:t>
            </a:r>
            <a:r>
              <a:rPr lang="en-US" sz="2400" dirty="0" err="1">
                <a:solidFill>
                  <a:srgbClr val="F19E1F"/>
                </a:solidFill>
                <a:cs typeface="Calibri"/>
              </a:rPr>
              <a:t>fastq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 files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along with 50GB of root growth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videos</a:t>
            </a: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F19E1F"/>
                </a:solidFill>
                <a:cs typeface="Calibri"/>
              </a:rPr>
              <a:t>Shares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 all his analyses results with his thesis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Created a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metadata template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for assembled genomes her students and collaborators will place in a shared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folder</a:t>
            </a: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Uses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public links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in the supplemental materials of her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publications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cs typeface="Calibri"/>
            </a:endParaRPr>
          </a:p>
          <a:p>
            <a:pPr marL="228600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Developed a script to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automate transfer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of data to core </a:t>
            </a:r>
            <a:r>
              <a:rPr lang="en-US" sz="2400" dirty="0" smtClean="0">
                <a:solidFill>
                  <a:srgbClr val="000000"/>
                </a:solidFill>
                <a:cs typeface="Calibri"/>
              </a:rPr>
              <a:t>users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Uses a shared folder to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make large datasets accessible</a:t>
            </a:r>
          </a:p>
          <a:p>
            <a:pPr marL="5715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 rot="16200000">
            <a:off x="683054" y="5826223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Core Facilities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17051" y="6471841"/>
            <a:ext cx="2576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</p:spTree>
    <p:extLst>
      <p:ext uri="{BB962C8B-B14F-4D97-AF65-F5344CB8AC3E}">
        <p14:creationId xmlns:p14="http://schemas.microsoft.com/office/powerpoint/2010/main" val="38785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Help: </a:t>
            </a:r>
            <a:r>
              <a:rPr lang="en-US" dirty="0" err="1" smtClean="0"/>
              <a:t>ask.iplantcollaborative.org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102316"/>
            <a:ext cx="10736460" cy="471538"/>
          </a:xfrm>
        </p:spPr>
        <p:txBody>
          <a:bodyPr/>
          <a:lstStyle/>
          <a:p>
            <a:r>
              <a:rPr lang="en-US" dirty="0">
                <a:cs typeface="Calibri"/>
              </a:rPr>
              <a:t>Detailed instructions with videos, manuals, documentation in </a:t>
            </a:r>
            <a:r>
              <a:rPr lang="en-US" dirty="0" err="1" smtClean="0">
                <a:cs typeface="Calibri"/>
              </a:rPr>
              <a:t>CyVerse</a:t>
            </a:r>
            <a:r>
              <a:rPr lang="en-US" dirty="0" smtClean="0">
                <a:cs typeface="Calibri"/>
              </a:rPr>
              <a:t> Wiki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7" y="748908"/>
            <a:ext cx="517523" cy="731520"/>
          </a:xfrm>
          <a:prstGeom prst="rect">
            <a:avLst/>
          </a:prstGeom>
        </p:spPr>
      </p:pic>
      <p:pic>
        <p:nvPicPr>
          <p:cNvPr id="10" name="Picture 9" descr="ask_iPla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71" y="1729342"/>
            <a:ext cx="7515512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41903" y="5564945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19E1F"/>
                </a:solidFill>
              </a:rPr>
              <a:t>Search by tag</a:t>
            </a:r>
            <a:endParaRPr lang="en-US" dirty="0">
              <a:solidFill>
                <a:srgbClr val="F1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69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1017"/>
            <a:ext cx="10515600" cy="8385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Manage and share your data across all </a:t>
            </a:r>
            <a:r>
              <a:rPr lang="en-US" dirty="0" err="1" smtClean="0"/>
              <a:t>CyVerse</a:t>
            </a:r>
            <a:r>
              <a:rPr lang="en-US" dirty="0" smtClean="0"/>
              <a:t> platforms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12" y="2278787"/>
            <a:ext cx="9703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15841"/>
            <a:ext cx="10811350" cy="404984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Challenges: the scope and scale of life sciences data continue to grow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90833" y="1918777"/>
            <a:ext cx="7309555" cy="420659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Big data a term applied to data sets whose size is beyond the ability of commonly used software tools to capture, manage, and process the data within a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tolerable elapsed time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Big data sizes are a constantly moving target currently ranging from a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few dozen terabytes</a:t>
            </a:r>
            <a:r>
              <a:rPr lang="en-US" dirty="0" smtClean="0">
                <a:latin typeface="Calibri"/>
                <a:cs typeface="Calibri"/>
              </a:rPr>
              <a:t> (TB) to many petabytes of data in a single data set</a:t>
            </a:r>
          </a:p>
        </p:txBody>
      </p:sp>
      <p:pic>
        <p:nvPicPr>
          <p:cNvPr id="5" name="Picture 4" descr="DataDelu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8" y="1814727"/>
            <a:ext cx="1800801" cy="2371055"/>
          </a:xfrm>
          <a:prstGeom prst="rect">
            <a:avLst/>
          </a:prstGeom>
        </p:spPr>
      </p:pic>
      <p:pic>
        <p:nvPicPr>
          <p:cNvPr id="6" name="Picture 5" descr="cover_nature_bigda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9" y="3710974"/>
            <a:ext cx="1905000" cy="2540000"/>
          </a:xfrm>
          <a:prstGeom prst="rect">
            <a:avLst/>
          </a:prstGeom>
        </p:spPr>
      </p:pic>
      <p:pic>
        <p:nvPicPr>
          <p:cNvPr id="7" name="Picture 6" descr="20110211_Data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1" y="2010603"/>
            <a:ext cx="1828800" cy="2331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914" y="6380275"/>
            <a:ext cx="4604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“‘Big Data': Big gaps of knowledge in the field of Internet". </a:t>
            </a:r>
            <a:r>
              <a:rPr lang="en-US" sz="800" i="1" dirty="0">
                <a:latin typeface="Calibri"/>
                <a:cs typeface="Calibri"/>
              </a:rPr>
              <a:t>International Journal of Internet Science</a:t>
            </a:r>
            <a:r>
              <a:rPr lang="en-US" sz="800" dirty="0">
                <a:latin typeface="Calibri"/>
                <a:cs typeface="Calibri"/>
              </a:rPr>
              <a:t> </a:t>
            </a:r>
            <a:r>
              <a:rPr lang="en-US" sz="800" b="1" dirty="0">
                <a:latin typeface="Calibri"/>
                <a:cs typeface="Calibri"/>
              </a:rPr>
              <a:t>7</a:t>
            </a:r>
            <a:r>
              <a:rPr lang="en-US" sz="800" dirty="0">
                <a:latin typeface="Calibri"/>
                <a:cs typeface="Calibri"/>
              </a:rPr>
              <a:t>: 1–5</a:t>
            </a:r>
            <a:r>
              <a:rPr lang="en-US" sz="800" dirty="0" smtClean="0">
                <a:latin typeface="Calibri"/>
                <a:cs typeface="Calibri"/>
              </a:rPr>
              <a:t>.</a:t>
            </a:r>
            <a:endParaRPr lang="en-US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9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821" y="1206507"/>
            <a:ext cx="10805406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Challenges: data generation is cheaper and faster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 descr="costpergenome2015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0" y="1638849"/>
            <a:ext cx="6510721" cy="4754101"/>
          </a:xfrm>
          <a:prstGeom prst="rect">
            <a:avLst/>
          </a:prstGeom>
        </p:spPr>
      </p:pic>
      <p:pic>
        <p:nvPicPr>
          <p:cNvPr id="4" name="Picture 3" descr="ABI-31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8" y="2994414"/>
            <a:ext cx="2314353" cy="1612669"/>
          </a:xfrm>
          <a:prstGeom prst="rect">
            <a:avLst/>
          </a:prstGeom>
        </p:spPr>
      </p:pic>
      <p:pic>
        <p:nvPicPr>
          <p:cNvPr id="8" name="Picture 7" descr="MinION_117-300x2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50" y="2994414"/>
            <a:ext cx="1897257" cy="1612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9429" y="639295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71AB"/>
                </a:solidFill>
              </a:rPr>
              <a:t>http://</a:t>
            </a:r>
            <a:r>
              <a:rPr lang="en-US" dirty="0" err="1">
                <a:solidFill>
                  <a:srgbClr val="0971AB"/>
                </a:solidFill>
              </a:rPr>
              <a:t>www.genome.gov</a:t>
            </a:r>
            <a:r>
              <a:rPr lang="en-US" dirty="0">
                <a:solidFill>
                  <a:srgbClr val="0971AB"/>
                </a:solidFill>
              </a:rPr>
              <a:t>/</a:t>
            </a:r>
            <a:r>
              <a:rPr lang="en-US" dirty="0" err="1">
                <a:solidFill>
                  <a:srgbClr val="0971AB"/>
                </a:solidFill>
              </a:rPr>
              <a:t>sequencingcosts</a:t>
            </a:r>
            <a:r>
              <a:rPr lang="en-US" dirty="0">
                <a:solidFill>
                  <a:srgbClr val="0971AB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4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15840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Challenge: biology encompasses more than sequence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4265" y="4853219"/>
            <a:ext cx="11380448" cy="1617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Advanced Imaging		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Geospatial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	Network</a:t>
            </a:r>
          </a:p>
          <a:p>
            <a:pPr marL="0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Biologists work with and require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access</a:t>
            </a:r>
            <a:r>
              <a:rPr lang="en-US" dirty="0" smtClean="0">
                <a:latin typeface="Calibri"/>
                <a:cs typeface="Calibri"/>
              </a:rPr>
              <a:t> to diverse data types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3" y="1961604"/>
            <a:ext cx="3181316" cy="23859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 descr="http://www.auracle.ca/images/websce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37" y="1903049"/>
            <a:ext cx="4091498" cy="28523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biomedcentral.com/content/supplementary/1752-0509-5-168-s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48" y="2028456"/>
            <a:ext cx="3276922" cy="2471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2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Working with Big Data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37364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Challenges: changes in data require changes in tools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78500" y="1860719"/>
            <a:ext cx="6226213" cy="42065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Difficult / slow transfers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Expense for storage / backup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Difficult to share and publish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Analysis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Metadata (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What Is metadata?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16438" y="5651496"/>
            <a:ext cx="11788275" cy="775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7000" dirty="0" smtClean="0">
                <a:latin typeface="Calibri"/>
                <a:cs typeface="Calibri"/>
              </a:rPr>
              <a:t>Changes in scale introduce quantitative and qualitative complications</a:t>
            </a:r>
            <a:endParaRPr lang="en-US" sz="7000" dirty="0">
              <a:latin typeface="Calibri"/>
              <a:cs typeface="Calibri"/>
            </a:endParaRPr>
          </a:p>
        </p:txBody>
      </p:sp>
      <p:pic>
        <p:nvPicPr>
          <p:cNvPr id="6" name="Picture 2" descr="http://kingofgreen.co.uk/media/pip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9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41" y="2070497"/>
            <a:ext cx="1018956" cy="131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ppendorf.com/script/binres.php?RID=77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8933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1" y="1650507"/>
            <a:ext cx="1444224" cy="21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1" y="4320057"/>
            <a:ext cx="1514356" cy="113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19" y="4269786"/>
            <a:ext cx="1411357" cy="127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483389" y="23839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83389" y="4784250"/>
            <a:ext cx="974311" cy="629268"/>
          </a:xfrm>
          <a:prstGeom prst="rightArrow">
            <a:avLst/>
          </a:prstGeom>
          <a:noFill/>
          <a:ln w="38100">
            <a:solidFill>
              <a:srgbClr val="D96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80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Data Store Overview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The Data Store services all </a:t>
            </a:r>
            <a:r>
              <a:rPr lang="en-US" dirty="0" err="1" smtClean="0">
                <a:latin typeface="Calibri"/>
                <a:cs typeface="Calibri"/>
              </a:rPr>
              <a:t>CyVerse</a:t>
            </a:r>
            <a:r>
              <a:rPr lang="en-US" dirty="0" smtClean="0">
                <a:latin typeface="Calibri"/>
                <a:cs typeface="Calibri"/>
              </a:rPr>
              <a:t> platforms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11339" y="1860719"/>
            <a:ext cx="4376506" cy="42065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Access your data from multiple </a:t>
            </a:r>
            <a:r>
              <a:rPr lang="en-US" dirty="0" err="1" smtClean="0">
                <a:latin typeface="Calibri"/>
                <a:cs typeface="Calibri"/>
              </a:rPr>
              <a:t>CyVerse</a:t>
            </a:r>
            <a:r>
              <a:rPr lang="en-US" dirty="0" smtClean="0">
                <a:latin typeface="Calibri"/>
                <a:cs typeface="Calibri"/>
              </a:rPr>
              <a:t> products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Automatic backup (redundant between University of Arizona and University of Texas)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/>
                <a:cs typeface="Calibri"/>
              </a:rPr>
              <a:t>Default 100 GB allocation, 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&gt; 1 TB allocations available with justification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CyVerse_apps_connec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4" b="2794"/>
          <a:stretch/>
        </p:blipFill>
        <p:spPr>
          <a:xfrm>
            <a:off x="203200" y="1701117"/>
            <a:ext cx="6899817" cy="494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6270" y="5228447"/>
            <a:ext cx="1526565" cy="1344250"/>
          </a:xfrm>
          <a:prstGeom prst="rect">
            <a:avLst/>
          </a:prstGeom>
          <a:noFill/>
          <a:ln w="38100" cmpd="sng">
            <a:solidFill>
              <a:srgbClr val="F19E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44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Store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777184" cy="40622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Avoid reinventing the wheel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63129" y="1860718"/>
            <a:ext cx="6541583" cy="46858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 smtClean="0">
                <a:latin typeface="Calibri"/>
                <a:cs typeface="Calibri"/>
              </a:rPr>
              <a:t>iRODS</a:t>
            </a:r>
            <a:r>
              <a:rPr lang="en-US" dirty="0" smtClean="0">
                <a:latin typeface="Calibri"/>
                <a:cs typeface="Calibri"/>
              </a:rPr>
              <a:t> (integrated Rule-Oriented Data System) </a:t>
            </a:r>
            <a:r>
              <a:rPr lang="en-US" dirty="0" smtClean="0"/>
              <a:t>is </a:t>
            </a:r>
            <a:r>
              <a:rPr lang="en-US" dirty="0"/>
              <a:t>open source data management </a:t>
            </a:r>
            <a:r>
              <a:rPr lang="en-US" dirty="0" smtClean="0"/>
              <a:t>software</a:t>
            </a:r>
          </a:p>
          <a:p>
            <a:pPr>
              <a:lnSpc>
                <a:spcPct val="110000"/>
              </a:lnSpc>
            </a:pP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by research organizations and government agencies worldwide</a:t>
            </a:r>
          </a:p>
          <a:p>
            <a:pPr>
              <a:lnSpc>
                <a:spcPct val="110000"/>
              </a:lnSpc>
            </a:pPr>
            <a:r>
              <a:rPr lang="en-US" dirty="0"/>
              <a:t>It virtualizes data storage resources, so users can take control of their data, regardless of where and on what device the data is </a:t>
            </a:r>
            <a:r>
              <a:rPr lang="en-US" dirty="0" smtClean="0"/>
              <a:t>stored</a:t>
            </a:r>
            <a:endParaRPr lang="en-US" dirty="0"/>
          </a:p>
          <a:p>
            <a:pPr>
              <a:lnSpc>
                <a:spcPct val="14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4" descr="Mouse-Hou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9" y="205007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989</TotalTime>
  <Words>1032</Words>
  <Application>Microsoft Macintosh PowerPoint</Application>
  <PresentationFormat>Custom</PresentationFormat>
  <Paragraphs>230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Generic New Slide</vt:lpstr>
      <vt:lpstr>Using CyVerse Cyberinfrastructure to Enable Data Intensive Research, Collaboration, and Education</vt:lpstr>
      <vt:lpstr>PowerPoint Presentation</vt:lpstr>
      <vt:lpstr>Welcome to the Data Store</vt:lpstr>
      <vt:lpstr>Working with Big Data</vt:lpstr>
      <vt:lpstr>Working with Big Data</vt:lpstr>
      <vt:lpstr>Working with Big Data</vt:lpstr>
      <vt:lpstr>Working with Big Data</vt:lpstr>
      <vt:lpstr>Data Store Overview</vt:lpstr>
      <vt:lpstr>Data Store Overview</vt:lpstr>
      <vt:lpstr>Data Store Overview</vt:lpstr>
      <vt:lpstr>Data Store Overview</vt:lpstr>
      <vt:lpstr>Data Store Overview</vt:lpstr>
      <vt:lpstr>Data Store Overview</vt:lpstr>
      <vt:lpstr>Data Store Overview</vt:lpstr>
      <vt:lpstr>Data Store Overview</vt:lpstr>
      <vt:lpstr>Data Store Overview</vt:lpstr>
      <vt:lpstr>Tips for any transfer method</vt:lpstr>
      <vt:lpstr>Tips</vt:lpstr>
      <vt:lpstr>Summary: Tips for searching in the DE</vt:lpstr>
      <vt:lpstr>Summary: Tips for viewing and editing metadata</vt:lpstr>
      <vt:lpstr>Data Store Overview</vt:lpstr>
      <vt:lpstr>Help: ask.iplantcollaborative.org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Joslynn Lee</cp:lastModifiedBy>
  <cp:revision>55</cp:revision>
  <dcterms:created xsi:type="dcterms:W3CDTF">2016-02-11T16:59:42Z</dcterms:created>
  <dcterms:modified xsi:type="dcterms:W3CDTF">2016-07-16T11:07:32Z</dcterms:modified>
</cp:coreProperties>
</file>