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78" r:id="rId3"/>
    <p:sldId id="279" r:id="rId4"/>
    <p:sldId id="281" r:id="rId5"/>
    <p:sldId id="283" r:id="rId6"/>
    <p:sldId id="282" r:id="rId7"/>
    <p:sldId id="284" r:id="rId8"/>
    <p:sldId id="285" r:id="rId9"/>
    <p:sldId id="286" r:id="rId10"/>
    <p:sldId id="287" r:id="rId11"/>
    <p:sldId id="300" r:id="rId12"/>
    <p:sldId id="280" r:id="rId13"/>
    <p:sldId id="289" r:id="rId14"/>
    <p:sldId id="290" r:id="rId15"/>
    <p:sldId id="291" r:id="rId16"/>
    <p:sldId id="292" r:id="rId17"/>
    <p:sldId id="294" r:id="rId18"/>
    <p:sldId id="297" r:id="rId19"/>
    <p:sldId id="277" r:id="rId20"/>
    <p:sldId id="293" r:id="rId21"/>
    <p:sldId id="296" r:id="rId22"/>
    <p:sldId id="265" r:id="rId23"/>
    <p:sldId id="298" r:id="rId24"/>
    <p:sldId id="301" r:id="rId25"/>
    <p:sldId id="27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5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D2066-48A6-6A4F-B9B8-0A9CCF3AAB83}" type="datetimeFigureOut">
              <a:rPr lang="en-US" smtClean="0"/>
              <a:t>7/14/18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AECAB-9969-AB45-926D-B4F5A5DC7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8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4478" y="2630760"/>
            <a:ext cx="6858000" cy="105606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810324"/>
            <a:ext cx="6858000" cy="512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0971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54" y="5921110"/>
            <a:ext cx="1148469" cy="731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6300" y="5910746"/>
            <a:ext cx="505674" cy="731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9277" y="5952407"/>
            <a:ext cx="717770" cy="7315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30126" y="5910753"/>
            <a:ext cx="978009" cy="73350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4529138"/>
            <a:ext cx="6858000" cy="117951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Presenter_Name, Title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analysis, Co-PI,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Presenter Institution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Email address (no hyperlink) [      Twitter or social media handle]</a:t>
            </a:r>
          </a:p>
          <a:p>
            <a:pPr lvl="0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98" y="1529976"/>
            <a:ext cx="5281613" cy="5998324"/>
          </a:xfrm>
          <a:prstGeom prst="rect">
            <a:avLst/>
          </a:prstGeom>
        </p:spPr>
      </p:pic>
      <p:pic>
        <p:nvPicPr>
          <p:cNvPr id="17" name="Picture 16" descr="cyverse_rgb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66" y="605507"/>
            <a:ext cx="4511273" cy="1308999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 userDrawn="1"/>
        </p:nvSpPr>
        <p:spPr>
          <a:xfrm>
            <a:off x="3757920" y="1605942"/>
            <a:ext cx="3069718" cy="316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F19E1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 smtClean="0">
                <a:solidFill>
                  <a:srgbClr val="0971AB"/>
                </a:solidFill>
              </a:rPr>
              <a:t>Transforming Science Through Data-driven Discovery</a:t>
            </a:r>
            <a:endParaRPr lang="en-US" sz="1400" dirty="0">
              <a:solidFill>
                <a:srgbClr val="0971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6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C9758C1-BF9F-DF46-BC58-04C45A3B923F}" type="datetimeFigureOut">
              <a:rPr lang="en-US" smtClean="0"/>
              <a:t>7/14/18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92091AE-C672-1E45-BB7F-12691F95D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75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704378"/>
            <a:ext cx="6858000" cy="105606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Title Slide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512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0971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4230688"/>
            <a:ext cx="6858000" cy="1487206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Presenter_Name, Title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-analyst, Co-PI,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Presenter Institution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22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Email address (no hyperlink) [      Twitter or social media handle]</a:t>
            </a:r>
          </a:p>
          <a:p>
            <a:pPr lvl="0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4354" y="5921110"/>
            <a:ext cx="1148469" cy="731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6300" y="5910746"/>
            <a:ext cx="505674" cy="731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9277" y="5952407"/>
            <a:ext cx="717770" cy="731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30126" y="5910753"/>
            <a:ext cx="978009" cy="7335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17" y="1760432"/>
            <a:ext cx="1570973" cy="193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2367" y="551051"/>
            <a:ext cx="8111169" cy="629642"/>
          </a:xfrm>
          <a:prstGeom prst="rect">
            <a:avLst/>
          </a:prstGeom>
        </p:spPr>
        <p:txBody>
          <a:bodyPr anchor="b"/>
          <a:lstStyle>
            <a:lvl1pPr algn="l">
              <a:defRPr sz="4000" baseline="0"/>
            </a:lvl1pPr>
          </a:lstStyle>
          <a:p>
            <a:r>
              <a:rPr lang="en-US" dirty="0" smtClean="0"/>
              <a:t>Product Slide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 hasCustomPrompt="1"/>
          </p:nvPr>
        </p:nvSpPr>
        <p:spPr>
          <a:xfrm>
            <a:off x="892368" y="1102323"/>
            <a:ext cx="2513409" cy="37623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07156" y="2152654"/>
            <a:ext cx="8896350" cy="38004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3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sf.gov/images/logos/nsf1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5" y="5381716"/>
            <a:ext cx="777756" cy="10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27" y="532119"/>
            <a:ext cx="3792071" cy="1137391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 userDrawn="1"/>
        </p:nvSpPr>
        <p:spPr>
          <a:xfrm>
            <a:off x="1207009" y="1706981"/>
            <a:ext cx="6858000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F19E1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971AB"/>
                </a:solidFill>
              </a:rPr>
              <a:t>Transforming Science Through Data-driven Discovery</a:t>
            </a:r>
            <a:endParaRPr lang="en-US" sz="2000" dirty="0">
              <a:solidFill>
                <a:srgbClr val="0971AB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23542" y="3013883"/>
            <a:ext cx="5664886" cy="1164407"/>
            <a:chOff x="875956" y="2332809"/>
            <a:chExt cx="7553181" cy="1164407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261526" y="2370424"/>
              <a:ext cx="2167611" cy="10354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75956" y="2370424"/>
              <a:ext cx="1028373" cy="111575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458433" y="2332809"/>
              <a:ext cx="1523359" cy="1164407"/>
            </a:xfrm>
            <a:prstGeom prst="rect">
              <a:avLst/>
            </a:prstGeom>
          </p:spPr>
        </p:pic>
      </p:grpSp>
      <p:sp>
        <p:nvSpPr>
          <p:cNvPr id="15" name="TextBox 16"/>
          <p:cNvSpPr txBox="1"/>
          <p:nvPr userDrawn="1"/>
        </p:nvSpPr>
        <p:spPr>
          <a:xfrm>
            <a:off x="1600431" y="4311098"/>
            <a:ext cx="1689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174471"/>
                </a:solidFill>
              </a:rPr>
              <a:t>Parker Antin </a:t>
            </a:r>
          </a:p>
          <a:p>
            <a:pPr algn="ctr"/>
            <a:r>
              <a:rPr lang="en-US" sz="1800" b="1" dirty="0" smtClean="0">
                <a:solidFill>
                  <a:srgbClr val="174471"/>
                </a:solidFill>
              </a:rPr>
              <a:t>Nirav Merchant</a:t>
            </a:r>
          </a:p>
          <a:p>
            <a:pPr algn="ctr"/>
            <a:r>
              <a:rPr lang="en-US" sz="1800" b="1" dirty="0" smtClean="0">
                <a:solidFill>
                  <a:srgbClr val="174471"/>
                </a:solidFill>
              </a:rPr>
              <a:t>Eric Lyons</a:t>
            </a:r>
            <a:endParaRPr lang="en-US" sz="1800" b="1" dirty="0">
              <a:solidFill>
                <a:srgbClr val="174471"/>
              </a:solidFill>
            </a:endParaRPr>
          </a:p>
        </p:txBody>
      </p:sp>
      <p:sp>
        <p:nvSpPr>
          <p:cNvPr id="16" name="TextBox 17"/>
          <p:cNvSpPr txBox="1"/>
          <p:nvPr userDrawn="1"/>
        </p:nvSpPr>
        <p:spPr>
          <a:xfrm>
            <a:off x="4101462" y="4286280"/>
            <a:ext cx="143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174471"/>
                </a:solidFill>
              </a:rPr>
              <a:t>Matt Vaughn</a:t>
            </a:r>
            <a:endParaRPr lang="en-US" sz="1800" b="1" dirty="0">
              <a:solidFill>
                <a:srgbClr val="174471"/>
              </a:solidFill>
            </a:endParaRPr>
          </a:p>
        </p:txBody>
      </p:sp>
      <p:sp>
        <p:nvSpPr>
          <p:cNvPr id="17" name="TextBox 18"/>
          <p:cNvSpPr txBox="1"/>
          <p:nvPr userDrawn="1"/>
        </p:nvSpPr>
        <p:spPr>
          <a:xfrm>
            <a:off x="5916624" y="4316352"/>
            <a:ext cx="177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174471"/>
                </a:solidFill>
              </a:rPr>
              <a:t>Doreen Ware</a:t>
            </a:r>
          </a:p>
          <a:p>
            <a:pPr algn="ctr"/>
            <a:r>
              <a:rPr lang="en-US" sz="1800" b="1" dirty="0" smtClean="0">
                <a:solidFill>
                  <a:srgbClr val="174471"/>
                </a:solidFill>
              </a:rPr>
              <a:t>Dave Micklos</a:t>
            </a:r>
            <a:endParaRPr lang="en-US" sz="1800" b="1" dirty="0">
              <a:solidFill>
                <a:srgbClr val="17447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509765" y="5711397"/>
            <a:ext cx="9010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CyVerse</a:t>
            </a:r>
            <a:r>
              <a:rPr lang="en-US" sz="1600" baseline="0" dirty="0" smtClean="0"/>
              <a:t> is </a:t>
            </a:r>
            <a:r>
              <a:rPr lang="en-US" sz="1600" dirty="0" smtClean="0"/>
              <a:t>supported by the National Science Foundation under Grant No. DBI-0735191 and DBI-1265383.</a:t>
            </a:r>
            <a:endParaRPr lang="en-US" sz="16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789352" y="2173492"/>
            <a:ext cx="3693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Executive Team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3903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516115"/>
            <a:ext cx="9144000" cy="105606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Generic Slide 1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220581"/>
            <a:ext cx="7886700" cy="269898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 smtClean="0"/>
              <a:t>Heading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Tub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vers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66" y="605507"/>
            <a:ext cx="4511273" cy="1308999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 userDrawn="1"/>
        </p:nvSpPr>
        <p:spPr>
          <a:xfrm>
            <a:off x="3757920" y="1605942"/>
            <a:ext cx="3069718" cy="316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F19E1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 smtClean="0">
                <a:solidFill>
                  <a:srgbClr val="0971AB"/>
                </a:solidFill>
              </a:rPr>
              <a:t>Transforming Science Through Data-driven Discovery</a:t>
            </a:r>
            <a:endParaRPr lang="en-US" sz="1400" dirty="0">
              <a:solidFill>
                <a:srgbClr val="0971AB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144478" y="2630760"/>
            <a:ext cx="6858000" cy="105606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814288"/>
            <a:ext cx="6858000" cy="512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0971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Subtitle/Venue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4454525"/>
            <a:ext cx="6858000" cy="451772"/>
          </a:xfrm>
        </p:spPr>
        <p:txBody>
          <a:bodyPr>
            <a:normAutofit/>
          </a:bodyPr>
          <a:lstStyle>
            <a:lvl1pPr algn="ctr">
              <a:defRPr sz="2400" b="1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Presenter</a:t>
            </a:r>
            <a:r>
              <a:rPr lang="en-US" smtClean="0"/>
              <a:t>, Affiliation</a:t>
            </a:r>
            <a:endParaRPr lang="en-US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5073650"/>
            <a:ext cx="6858000" cy="45243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Tube Pillar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78655"/>
            <a:ext cx="9144000" cy="6858002"/>
          </a:xfrm>
          <a:prstGeom prst="rect">
            <a:avLst/>
          </a:prstGeom>
          <a:solidFill>
            <a:srgbClr val="142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42" y="6066510"/>
            <a:ext cx="624101" cy="7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knowledg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 userDrawn="1"/>
        </p:nvSpPr>
        <p:spPr>
          <a:xfrm>
            <a:off x="1857238" y="3248684"/>
            <a:ext cx="6858000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F19E1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971AB"/>
                </a:solidFill>
              </a:rPr>
              <a:t>Transforming Science Through Data-driven Discovery</a:t>
            </a:r>
            <a:endParaRPr lang="en-US" sz="1800" dirty="0">
              <a:solidFill>
                <a:srgbClr val="0971AB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527065" y="5512326"/>
            <a:ext cx="9010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CyVerse</a:t>
            </a:r>
            <a:r>
              <a:rPr lang="en-US" sz="1600" baseline="0" dirty="0" smtClean="0"/>
              <a:t> is </a:t>
            </a:r>
            <a:r>
              <a:rPr lang="en-US" sz="1600" dirty="0" smtClean="0"/>
              <a:t>supported by the National Science Foundation under Grant No. DBI-0735191 and DBI-1265383.</a:t>
            </a:r>
            <a:endParaRPr lang="en-US" sz="1600" dirty="0"/>
          </a:p>
        </p:txBody>
      </p:sp>
      <p:pic>
        <p:nvPicPr>
          <p:cNvPr id="20" name="Picture 19" descr="cyvers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15" y="2339085"/>
            <a:ext cx="3829460" cy="11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9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C9758C1-BF9F-DF46-BC58-04C45A3B923F}" type="datetimeFigureOut">
              <a:rPr lang="en-US" smtClean="0"/>
              <a:t>7/14/18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92091AE-C672-1E45-BB7F-12691F95D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1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20581"/>
            <a:ext cx="7886700" cy="2698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49624"/>
          </a:xfrm>
          <a:prstGeom prst="rect">
            <a:avLst/>
          </a:prstGeom>
          <a:solidFill>
            <a:srgbClr val="142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09158"/>
            <a:ext cx="9144000" cy="60325"/>
          </a:xfrm>
          <a:prstGeom prst="rect">
            <a:avLst/>
          </a:prstGeom>
          <a:solidFill>
            <a:srgbClr val="0971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0" y="516115"/>
            <a:ext cx="9144000" cy="105606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142248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9413" y="496379"/>
            <a:ext cx="9134589" cy="58887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142248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endParaRPr lang="en-US" sz="4000" dirty="0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68" y="5952412"/>
            <a:ext cx="997055" cy="989167"/>
          </a:xfrm>
          <a:prstGeom prst="rect">
            <a:avLst/>
          </a:prstGeom>
        </p:spPr>
      </p:pic>
      <p:pic>
        <p:nvPicPr>
          <p:cNvPr id="12" name="Picture 2" descr="http://www.nsf.gov/images/logos/nsf1.gif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" y="6077320"/>
            <a:ext cx="728232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2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142248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971A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xsede.org/allocations-overview" TargetMode="External"/><Relationship Id="rId4" Type="http://schemas.openxmlformats.org/officeDocument/2006/relationships/hyperlink" Target="https://portal.xsede.org/successfulrequests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portal.xsede.or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Relationship Id="rId3" Type="http://schemas.openxmlformats.org/officeDocument/2006/relationships/hyperlink" Target="https://user.cyverse.or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cyverse.org" TargetMode="External"/><Relationship Id="rId4" Type="http://schemas.openxmlformats.org/officeDocument/2006/relationships/image" Target="../media/image31.png"/><Relationship Id="rId5" Type="http://schemas.openxmlformats.org/officeDocument/2006/relationships/hyperlink" Target="https://pods.iplantcollaborative.org/wiki/display/DS/Using+Cyberduck+for+Uploading+and+Downloading+to+the+Data+Store" TargetMode="External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hyperlink" Target="https://sciapps.org/" TargetMode="Externa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sk.cyverse.org" TargetMode="External"/><Relationship Id="rId4" Type="http://schemas.openxmlformats.org/officeDocument/2006/relationships/hyperlink" Target="https://cyverse-sciapps-guide.readthedocs-hosted.com" TargetMode="External"/><Relationship Id="rId1" Type="http://schemas.openxmlformats.org/officeDocument/2006/relationships/slideLayout" Target="../slideLayouts/slideLayout10.xml"/><Relationship Id="rId2" Type="http://schemas.openxmlformats.org/officeDocument/2006/relationships/hyperlink" Target="mailto:support@cyverse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782" y="2130427"/>
            <a:ext cx="8832306" cy="1470025"/>
          </a:xfrm>
        </p:spPr>
        <p:txBody>
          <a:bodyPr/>
          <a:lstStyle/>
          <a:p>
            <a:r>
              <a:rPr lang="en-US" dirty="0" smtClean="0"/>
              <a:t>Genome Annotation using MAKER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7214" y="3886200"/>
            <a:ext cx="7771963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Liya Wang</a:t>
            </a:r>
          </a:p>
          <a:p>
            <a:r>
              <a:rPr lang="en-US" sz="2000" dirty="0" err="1" smtClean="0"/>
              <a:t>MaizeCODE</a:t>
            </a:r>
            <a:r>
              <a:rPr lang="en-US" sz="2000" dirty="0" smtClean="0"/>
              <a:t> Annotation Workshop</a:t>
            </a:r>
          </a:p>
          <a:p>
            <a:r>
              <a:rPr lang="en-US" sz="2000" dirty="0" smtClean="0"/>
              <a:t>Plant Biology Meeting</a:t>
            </a:r>
          </a:p>
          <a:p>
            <a:r>
              <a:rPr lang="en-US" sz="2000" dirty="0" smtClean="0"/>
              <a:t>July 14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413779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354"/>
            <a:ext cx="8229600" cy="1143000"/>
          </a:xfrm>
        </p:spPr>
        <p:txBody>
          <a:bodyPr/>
          <a:lstStyle/>
          <a:p>
            <a:r>
              <a:rPr lang="en-US" dirty="0" smtClean="0"/>
              <a:t>Gene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5354"/>
            <a:ext cx="7886700" cy="4750931"/>
          </a:xfrm>
        </p:spPr>
        <p:txBody>
          <a:bodyPr/>
          <a:lstStyle/>
          <a:p>
            <a:r>
              <a:rPr lang="en-US" dirty="0"/>
              <a:t>Detection of Transposon genes</a:t>
            </a:r>
          </a:p>
          <a:p>
            <a:pPr lvl="1"/>
            <a:r>
              <a:rPr lang="en-US" dirty="0"/>
              <a:t>Overlap with TE annotations</a:t>
            </a:r>
          </a:p>
          <a:p>
            <a:pPr lvl="1"/>
            <a:r>
              <a:rPr lang="en-US" dirty="0" err="1"/>
              <a:t>InterPro</a:t>
            </a:r>
            <a:r>
              <a:rPr lang="en-US" dirty="0"/>
              <a:t> </a:t>
            </a:r>
            <a:r>
              <a:rPr lang="en-US" dirty="0" smtClean="0"/>
              <a:t>TE domains</a:t>
            </a:r>
            <a:endParaRPr lang="en-US" dirty="0"/>
          </a:p>
          <a:p>
            <a:r>
              <a:rPr lang="en-US" dirty="0"/>
              <a:t>Quality metrics</a:t>
            </a:r>
          </a:p>
          <a:p>
            <a:pPr lvl="1"/>
            <a:r>
              <a:rPr lang="en-US" dirty="0"/>
              <a:t>AED </a:t>
            </a:r>
            <a:r>
              <a:rPr lang="en-US" dirty="0" smtClean="0"/>
              <a:t>scores</a:t>
            </a:r>
          </a:p>
          <a:p>
            <a:pPr lvl="1"/>
            <a:r>
              <a:rPr lang="en-US" dirty="0" smtClean="0"/>
              <a:t>Quality index</a:t>
            </a:r>
            <a:endParaRPr lang="en-US" dirty="0"/>
          </a:p>
          <a:p>
            <a:r>
              <a:rPr lang="en-US" dirty="0"/>
              <a:t>Homology based methods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3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705"/>
            <a:ext cx="9144000" cy="1143000"/>
          </a:xfrm>
        </p:spPr>
        <p:txBody>
          <a:bodyPr/>
          <a:lstStyle/>
          <a:p>
            <a:r>
              <a:rPr lang="en-US" sz="4200" dirty="0" err="1" smtClean="0"/>
              <a:t>MaizeCODE</a:t>
            </a:r>
            <a:r>
              <a:rPr lang="en-US" sz="4200" dirty="0" smtClean="0"/>
              <a:t> Genome: NC350 Annotation</a:t>
            </a:r>
            <a:endParaRPr lang="en-US" sz="4200" dirty="0"/>
          </a:p>
        </p:txBody>
      </p:sp>
      <p:sp>
        <p:nvSpPr>
          <p:cNvPr id="6" name="Shape 269"/>
          <p:cNvSpPr txBox="1"/>
          <p:nvPr/>
        </p:nvSpPr>
        <p:spPr>
          <a:xfrm>
            <a:off x="122283" y="1475482"/>
            <a:ext cx="2811138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B73 annotation evidence </a:t>
            </a:r>
            <a:endParaRPr b="1" dirty="0"/>
          </a:p>
        </p:txBody>
      </p:sp>
      <p:sp>
        <p:nvSpPr>
          <p:cNvPr id="7" name="Shape 264"/>
          <p:cNvSpPr txBox="1">
            <a:spLocks/>
          </p:cNvSpPr>
          <p:nvPr/>
        </p:nvSpPr>
        <p:spPr>
          <a:xfrm>
            <a:off x="267870" y="1940070"/>
            <a:ext cx="2544300" cy="3388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71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8956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genbank_ESTs</a:t>
            </a:r>
          </a:p>
          <a:p>
            <a:pPr marL="342900" indent="-289560">
              <a:lnSpc>
                <a:spcPct val="80000"/>
              </a:lnSpc>
              <a:spcBef>
                <a:spcPts val="448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genbank_FL_CDNA</a:t>
            </a:r>
          </a:p>
          <a:p>
            <a:pPr marL="342900" indent="-289560">
              <a:lnSpc>
                <a:spcPct val="80000"/>
              </a:lnSpc>
              <a:spcBef>
                <a:spcPts val="448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isoseq_wang</a:t>
            </a:r>
          </a:p>
          <a:p>
            <a:pPr marL="342900" indent="-289560">
              <a:lnSpc>
                <a:spcPct val="80000"/>
              </a:lnSpc>
              <a:spcBef>
                <a:spcPts val="448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repeat_library</a:t>
            </a:r>
          </a:p>
          <a:p>
            <a:pPr marL="342900" indent="-289560">
              <a:lnSpc>
                <a:spcPct val="80000"/>
              </a:lnSpc>
              <a:spcBef>
                <a:spcPts val="448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seedling_RNA_seq_martin</a:t>
            </a:r>
          </a:p>
          <a:p>
            <a:pPr marL="342900" indent="-289560">
              <a:lnSpc>
                <a:spcPct val="80000"/>
              </a:lnSpc>
              <a:spcBef>
                <a:spcPts val="448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trinity_law</a:t>
            </a:r>
          </a:p>
          <a:p>
            <a:pPr marL="342900" indent="-289560">
              <a:lnSpc>
                <a:spcPct val="80000"/>
              </a:lnSpc>
              <a:spcBef>
                <a:spcPts val="448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trinity_w22_jiao</a:t>
            </a:r>
            <a:endParaRPr lang="en" sz="1800" dirty="0" smtClean="0"/>
          </a:p>
          <a:p>
            <a:pPr marL="342900" indent="-289560">
              <a:lnSpc>
                <a:spcPct val="80000"/>
              </a:lnSpc>
              <a:spcBef>
                <a:spcPts val="448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Protein</a:t>
            </a:r>
            <a:endParaRPr lang="en" sz="1800" dirty="0" smtClean="0"/>
          </a:p>
          <a:p>
            <a:pPr marL="742950" lvl="1" indent="-250190">
              <a:lnSpc>
                <a:spcPct val="80000"/>
              </a:lnSpc>
              <a:spcBef>
                <a:spcPts val="392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Arabidopsis</a:t>
            </a:r>
            <a:endParaRPr lang="en" sz="1800" dirty="0" smtClean="0"/>
          </a:p>
          <a:p>
            <a:pPr marL="742950" lvl="1" indent="-250190">
              <a:lnSpc>
                <a:spcPct val="80000"/>
              </a:lnSpc>
              <a:spcBef>
                <a:spcPts val="392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Brachypodium</a:t>
            </a:r>
          </a:p>
          <a:p>
            <a:pPr marL="742950" lvl="1" indent="-250190">
              <a:lnSpc>
                <a:spcPct val="80000"/>
              </a:lnSpc>
              <a:spcBef>
                <a:spcPts val="392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Rice</a:t>
            </a:r>
            <a:endParaRPr lang="en" sz="1800" dirty="0" smtClean="0"/>
          </a:p>
          <a:p>
            <a:pPr marL="742950" lvl="1" indent="-250190">
              <a:lnSpc>
                <a:spcPct val="80000"/>
              </a:lnSpc>
              <a:spcBef>
                <a:spcPts val="392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Setaria</a:t>
            </a:r>
          </a:p>
          <a:p>
            <a:pPr marL="742950" lvl="1" indent="-250190">
              <a:lnSpc>
                <a:spcPct val="80000"/>
              </a:lnSpc>
              <a:spcBef>
                <a:spcPts val="392"/>
              </a:spcBef>
              <a:buClr>
                <a:schemeClr val="dk1"/>
              </a:buClr>
              <a:buSzPts val="1400"/>
              <a:buFont typeface="Arial"/>
              <a:buChar char="–"/>
            </a:pPr>
            <a:r>
              <a:rPr lang="en" sz="18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Sorghum</a:t>
            </a:r>
            <a:endParaRPr lang="en" sz="1800" dirty="0" smtClean="0"/>
          </a:p>
          <a:p>
            <a:pPr marL="342900" indent="-200660">
              <a:lnSpc>
                <a:spcPct val="80000"/>
              </a:lnSpc>
              <a:spcBef>
                <a:spcPts val="448"/>
              </a:spcBef>
              <a:buClr>
                <a:schemeClr val="dk1"/>
              </a:buClr>
              <a:buSzPts val="2240"/>
              <a:buFont typeface="Arial"/>
              <a:buNone/>
            </a:pPr>
            <a:endParaRPr lang="en" sz="18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Screen Shot 2018-07-03 at 9.5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13" y="1281598"/>
            <a:ext cx="5952744" cy="4694854"/>
          </a:xfrm>
          <a:prstGeom prst="rect">
            <a:avLst/>
          </a:prstGeom>
          <a:ln>
            <a:solidFill>
              <a:srgbClr val="618FFD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2633379" y="1619471"/>
            <a:ext cx="367378" cy="239041"/>
          </a:xfrm>
          <a:prstGeom prst="righ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5736" y="6229628"/>
            <a:ext cx="7748658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" lvl="0">
              <a:lnSpc>
                <a:spcPct val="80000"/>
              </a:lnSpc>
              <a:buClr>
                <a:schemeClr val="dk1"/>
              </a:buClr>
              <a:buSzPts val="1400"/>
            </a:pPr>
            <a:r>
              <a:rPr lang="en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Additionally: B73 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v4 </a:t>
            </a:r>
            <a:r>
              <a:rPr lang="en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cDNA, NC350 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RNA-</a:t>
            </a:r>
            <a:r>
              <a:rPr lang="en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seq (Trinity 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assembled </a:t>
            </a:r>
            <a:r>
              <a:rPr lang="en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transcripts, 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</a:t>
            </a:r>
            <a:r>
              <a:rPr lang="en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eference guided transcripts), B73 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v4 </a:t>
            </a:r>
            <a:r>
              <a:rPr lang="en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proteins, Fgenesh prediction</a:t>
            </a:r>
            <a:endParaRPr lang="en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84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354"/>
            <a:ext cx="8229600" cy="1143000"/>
          </a:xfrm>
        </p:spPr>
        <p:txBody>
          <a:bodyPr/>
          <a:lstStyle/>
          <a:p>
            <a:r>
              <a:rPr lang="en-US" dirty="0" smtClean="0"/>
              <a:t>Secondary Annotation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2782"/>
            <a:ext cx="7886700" cy="4297359"/>
          </a:xfrm>
        </p:spPr>
        <p:txBody>
          <a:bodyPr/>
          <a:lstStyle/>
          <a:p>
            <a:r>
              <a:rPr lang="en-US" dirty="0"/>
              <a:t>Protein Domains</a:t>
            </a:r>
          </a:p>
          <a:p>
            <a:pPr lvl="1"/>
            <a:r>
              <a:rPr lang="en-US" dirty="0" err="1"/>
              <a:t>InterPro</a:t>
            </a:r>
            <a:r>
              <a:rPr lang="en-US" dirty="0"/>
              <a:t> Scan: combines many HMM databases</a:t>
            </a:r>
          </a:p>
          <a:p>
            <a:r>
              <a:rPr lang="en-US" dirty="0"/>
              <a:t>GO and other ontologies</a:t>
            </a:r>
          </a:p>
          <a:p>
            <a:r>
              <a:rPr lang="en-US" dirty="0"/>
              <a:t>Pathway mapping</a:t>
            </a:r>
          </a:p>
          <a:p>
            <a:pPr lvl="1"/>
            <a:r>
              <a:rPr lang="en-US" dirty="0"/>
              <a:t>E.g. </a:t>
            </a:r>
            <a:r>
              <a:rPr lang="en-US" dirty="0" err="1"/>
              <a:t>BioCyc</a:t>
            </a:r>
            <a:r>
              <a:rPr lang="en-US" dirty="0"/>
              <a:t> Pathway tools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43" y="4135996"/>
            <a:ext cx="8366759" cy="185114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65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35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CyVerse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Introdution</a:t>
            </a:r>
            <a:endParaRPr lang="en-US" dirty="0"/>
          </a:p>
        </p:txBody>
      </p:sp>
      <p:pic>
        <p:nvPicPr>
          <p:cNvPr id="31" name="Picture 30" descr="Screen Shot 2018-07-02 at 1.2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688"/>
            <a:ext cx="9144000" cy="475312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80473" y="6488668"/>
            <a:ext cx="1813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NSF DBI-1265383 </a:t>
            </a:r>
          </a:p>
        </p:txBody>
      </p:sp>
    </p:spTree>
    <p:extLst>
      <p:ext uri="{BB962C8B-B14F-4D97-AF65-F5344CB8AC3E}">
        <p14:creationId xmlns:p14="http://schemas.microsoft.com/office/powerpoint/2010/main" val="274883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2354"/>
            <a:ext cx="9144000" cy="1143000"/>
          </a:xfrm>
        </p:spPr>
        <p:txBody>
          <a:bodyPr/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Community-focused 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</a:rPr>
              <a:t>cyber-infrastructure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241" y="1328104"/>
            <a:ext cx="3139472" cy="20936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285" y="4220028"/>
            <a:ext cx="3316557" cy="20936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9"/>
          <p:cNvSpPr txBox="1">
            <a:spLocks noChangeArrowheads="1"/>
          </p:cNvSpPr>
          <p:nvPr/>
        </p:nvSpPr>
        <p:spPr bwMode="auto">
          <a:xfrm>
            <a:off x="757864" y="3587950"/>
            <a:ext cx="7859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ea typeface="Calibri" charset="0"/>
                <a:cs typeface="Calibri" charset="0"/>
              </a:rPr>
              <a:t>Platforms, tools, datasets </a:t>
            </a:r>
            <a:r>
              <a:rPr lang="en-US" altLang="en-US" sz="2800" dirty="0" smtClean="0">
                <a:ea typeface="Calibri" charset="0"/>
                <a:cs typeface="Calibri" charset="0"/>
              </a:rPr>
              <a:t>        Storage </a:t>
            </a:r>
            <a:r>
              <a:rPr lang="en-US" altLang="en-US" sz="2800" dirty="0">
                <a:ea typeface="Calibri" charset="0"/>
                <a:cs typeface="Calibri" charset="0"/>
              </a:rPr>
              <a:t>and </a:t>
            </a:r>
            <a:r>
              <a:rPr lang="en-US" altLang="en-US" sz="2800" dirty="0" smtClean="0">
                <a:ea typeface="Calibri" charset="0"/>
                <a:cs typeface="Calibri" charset="0"/>
              </a:rPr>
              <a:t>compute</a:t>
            </a:r>
            <a:endParaRPr lang="en-US" altLang="en-US" sz="2800" dirty="0"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51" y="1328104"/>
            <a:ext cx="3222674" cy="210552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3466555" y="6337703"/>
            <a:ext cx="3485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ea typeface="Calibri" charset="0"/>
                <a:cs typeface="Calibri" charset="0"/>
              </a:rPr>
              <a:t>Training </a:t>
            </a:r>
            <a:r>
              <a:rPr lang="en-US" altLang="en-US" sz="2800" dirty="0">
                <a:ea typeface="Calibri" charset="0"/>
                <a:cs typeface="Calibri" charset="0"/>
              </a:rPr>
              <a:t>and support</a:t>
            </a:r>
          </a:p>
        </p:txBody>
      </p:sp>
    </p:spTree>
    <p:extLst>
      <p:ext uri="{BB962C8B-B14F-4D97-AF65-F5344CB8AC3E}">
        <p14:creationId xmlns:p14="http://schemas.microsoft.com/office/powerpoint/2010/main" val="209026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049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CyVerse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Product Stack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00" y="1280768"/>
            <a:ext cx="6321125" cy="5424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7474725" y="1971299"/>
            <a:ext cx="2186994" cy="4357543"/>
            <a:chOff x="7472319" y="1996817"/>
            <a:chExt cx="2186994" cy="4357543"/>
          </a:xfrm>
        </p:grpSpPr>
        <p:sp>
          <p:nvSpPr>
            <p:cNvPr id="6" name="Left Arrow 5"/>
            <p:cNvSpPr/>
            <p:nvPr/>
          </p:nvSpPr>
          <p:spPr>
            <a:xfrm>
              <a:off x="7472319" y="2149452"/>
              <a:ext cx="378261" cy="276191"/>
            </a:xfrm>
            <a:prstGeom prst="leftArrow">
              <a:avLst/>
            </a:prstGeom>
            <a:solidFill>
              <a:srgbClr val="5C872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90663" y="1996817"/>
              <a:ext cx="17497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2"/>
                  </a:solidFill>
                </a:rPr>
                <a:t>Ready to use</a:t>
              </a:r>
              <a:br>
                <a:rPr lang="en-US" sz="1600" b="1" dirty="0" smtClean="0">
                  <a:solidFill>
                    <a:schemeClr val="tx2"/>
                  </a:solidFill>
                </a:rPr>
              </a:br>
              <a:r>
                <a:rPr lang="en-US" sz="1600" b="1" dirty="0" smtClean="0">
                  <a:solidFill>
                    <a:schemeClr val="tx2"/>
                  </a:solidFill>
                </a:rPr>
                <a:t>Platforms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Left Arrow 7"/>
            <p:cNvSpPr/>
            <p:nvPr/>
          </p:nvSpPr>
          <p:spPr>
            <a:xfrm>
              <a:off x="7478849" y="5916939"/>
              <a:ext cx="378261" cy="276191"/>
            </a:xfrm>
            <a:prstGeom prst="leftArrow">
              <a:avLst/>
            </a:prstGeom>
            <a:solidFill>
              <a:srgbClr val="5C872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94370" y="5769584"/>
              <a:ext cx="17497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1F497D"/>
                  </a:solidFill>
                </a:rPr>
                <a:t>Foundational</a:t>
              </a:r>
              <a:br>
                <a:rPr lang="en-US" sz="1600" b="1" dirty="0" smtClean="0">
                  <a:solidFill>
                    <a:srgbClr val="1F497D"/>
                  </a:solidFill>
                </a:rPr>
              </a:br>
              <a:r>
                <a:rPr lang="en-US" sz="1600" b="1" dirty="0" smtClean="0">
                  <a:solidFill>
                    <a:srgbClr val="1F497D"/>
                  </a:solidFill>
                </a:rPr>
                <a:t>Capabilities</a:t>
              </a:r>
              <a:endParaRPr lang="en-US" sz="1600" b="1" dirty="0">
                <a:solidFill>
                  <a:srgbClr val="1F497D"/>
                </a:solidFill>
              </a:endParaRPr>
            </a:p>
          </p:txBody>
        </p:sp>
        <p:sp>
          <p:nvSpPr>
            <p:cNvPr id="10" name="Left Arrow 9"/>
            <p:cNvSpPr/>
            <p:nvPr/>
          </p:nvSpPr>
          <p:spPr>
            <a:xfrm>
              <a:off x="7472319" y="4959976"/>
              <a:ext cx="378261" cy="276191"/>
            </a:xfrm>
            <a:prstGeom prst="leftArrow">
              <a:avLst/>
            </a:prstGeom>
            <a:solidFill>
              <a:srgbClr val="5C872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36156" y="4851861"/>
              <a:ext cx="182315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1F497D"/>
                  </a:solidFill>
                </a:rPr>
                <a:t>Established CI Components</a:t>
              </a:r>
              <a:endParaRPr lang="en-US" sz="1600" b="1" dirty="0">
                <a:solidFill>
                  <a:srgbClr val="1F497D"/>
                </a:solidFill>
              </a:endParaRPr>
            </a:p>
          </p:txBody>
        </p:sp>
        <p:sp>
          <p:nvSpPr>
            <p:cNvPr id="12" name="Left Arrow 11"/>
            <p:cNvSpPr/>
            <p:nvPr/>
          </p:nvSpPr>
          <p:spPr>
            <a:xfrm>
              <a:off x="7472319" y="3669465"/>
              <a:ext cx="378261" cy="276191"/>
            </a:xfrm>
            <a:prstGeom prst="leftArrow">
              <a:avLst/>
            </a:prstGeom>
            <a:solidFill>
              <a:srgbClr val="5C872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42686" y="3516830"/>
              <a:ext cx="17497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2"/>
                  </a:solidFill>
                </a:rPr>
                <a:t>Extensible Services 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102389" y="1674020"/>
            <a:ext cx="1267514" cy="4492258"/>
            <a:chOff x="-104795" y="1663252"/>
            <a:chExt cx="1267514" cy="4492258"/>
          </a:xfrm>
        </p:grpSpPr>
        <p:sp>
          <p:nvSpPr>
            <p:cNvPr id="15" name="Shape 195"/>
            <p:cNvSpPr/>
            <p:nvPr/>
          </p:nvSpPr>
          <p:spPr>
            <a:xfrm rot="16200000">
              <a:off x="-1859401" y="3751424"/>
              <a:ext cx="4001656" cy="4924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3200" b="1">
                  <a:solidFill>
                    <a:srgbClr val="008F00"/>
                  </a:solidFill>
                </a:defRPr>
              </a:lvl1pPr>
            </a:lstStyle>
            <a:p>
              <a:r>
                <a:rPr sz="2600" dirty="0"/>
                <a:t>Ease of Use</a:t>
              </a:r>
            </a:p>
          </p:txBody>
        </p:sp>
        <p:sp>
          <p:nvSpPr>
            <p:cNvPr id="16" name="Shape 197"/>
            <p:cNvSpPr/>
            <p:nvPr/>
          </p:nvSpPr>
          <p:spPr>
            <a:xfrm>
              <a:off x="355601" y="1663252"/>
              <a:ext cx="152399" cy="439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70"/>
                  </a:moveTo>
                  <a:lnTo>
                    <a:pt x="10800" y="0"/>
                  </a:lnTo>
                  <a:lnTo>
                    <a:pt x="21600" y="1670"/>
                  </a:lnTo>
                  <a:lnTo>
                    <a:pt x="16200" y="1670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1670"/>
                  </a:lnTo>
                  <a:close/>
                </a:path>
              </a:pathLst>
            </a:custGeom>
            <a:solidFill>
              <a:srgbClr val="5C8727"/>
            </a:solidFill>
            <a:ln>
              <a:solidFill>
                <a:srgbClr val="4A7EBB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 206"/>
            <p:cNvSpPr/>
            <p:nvPr/>
          </p:nvSpPr>
          <p:spPr>
            <a:xfrm>
              <a:off x="571500" y="1747360"/>
              <a:ext cx="165100" cy="4408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930"/>
                  </a:moveTo>
                  <a:lnTo>
                    <a:pt x="10800" y="21600"/>
                  </a:lnTo>
                  <a:lnTo>
                    <a:pt x="21600" y="19930"/>
                  </a:lnTo>
                  <a:lnTo>
                    <a:pt x="16200" y="19930"/>
                  </a:lnTo>
                  <a:lnTo>
                    <a:pt x="16200" y="0"/>
                  </a:lnTo>
                  <a:lnTo>
                    <a:pt x="5400" y="0"/>
                  </a:lnTo>
                  <a:lnTo>
                    <a:pt x="5400" y="1993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rgbClr val="4A7EBB"/>
              </a:solidFill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>
                  <a:solidFill>
                    <a:srgbClr val="531B93"/>
                  </a:solidFill>
                </a:defRPr>
              </a:pPr>
              <a:endParaRPr>
                <a:solidFill>
                  <a:schemeClr val="tx2"/>
                </a:solidFill>
              </a:endParaRPr>
            </a:p>
          </p:txBody>
        </p:sp>
        <p:sp>
          <p:nvSpPr>
            <p:cNvPr id="18" name="Shape 207"/>
            <p:cNvSpPr/>
            <p:nvPr/>
          </p:nvSpPr>
          <p:spPr>
            <a:xfrm rot="5383027">
              <a:off x="-1084330" y="3864028"/>
              <a:ext cx="4001655" cy="4924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3200" b="1">
                  <a:solidFill>
                    <a:srgbClr val="531B93"/>
                  </a:solidFill>
                </a:defRPr>
              </a:lvl1pPr>
            </a:lstStyle>
            <a:p>
              <a:r>
                <a:rPr sz="2600" dirty="0">
                  <a:solidFill>
                    <a:srgbClr val="1F497D"/>
                  </a:solidFill>
                </a:rPr>
                <a:t>Flexibility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423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354"/>
            <a:ext cx="8229600" cy="1143000"/>
          </a:xfrm>
        </p:spPr>
        <p:txBody>
          <a:bodyPr/>
          <a:lstStyle/>
          <a:p>
            <a:r>
              <a:rPr lang="en-US" dirty="0" smtClean="0"/>
              <a:t>Data Lifecycle Support</a:t>
            </a:r>
            <a:endParaRPr lang="en-US" dirty="0"/>
          </a:p>
        </p:txBody>
      </p:sp>
      <p:grpSp>
        <p:nvGrpSpPr>
          <p:cNvPr id="4" name="Shape 54"/>
          <p:cNvGrpSpPr/>
          <p:nvPr/>
        </p:nvGrpSpPr>
        <p:grpSpPr>
          <a:xfrm>
            <a:off x="3029845" y="2492829"/>
            <a:ext cx="2994800" cy="2798797"/>
            <a:chOff x="3300856" y="2709397"/>
            <a:chExt cx="2427888" cy="2312100"/>
          </a:xfrm>
        </p:grpSpPr>
        <p:sp>
          <p:nvSpPr>
            <p:cNvPr id="5" name="Shape 55"/>
            <p:cNvSpPr/>
            <p:nvPr/>
          </p:nvSpPr>
          <p:spPr>
            <a:xfrm>
              <a:off x="3415144" y="2709397"/>
              <a:ext cx="2313600" cy="2312100"/>
            </a:xfrm>
            <a:prstGeom prst="donut">
              <a:avLst>
                <a:gd name="adj" fmla="val 5853"/>
              </a:avLst>
            </a:prstGeom>
            <a:solidFill>
              <a:srgbClr val="1F497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>
                <a:latin typeface="+mn-lt"/>
                <a:cs typeface="Calibri"/>
              </a:endParaRPr>
            </a:p>
          </p:txBody>
        </p:sp>
        <p:sp>
          <p:nvSpPr>
            <p:cNvPr id="6" name="Shape 56"/>
            <p:cNvSpPr/>
            <p:nvPr/>
          </p:nvSpPr>
          <p:spPr>
            <a:xfrm>
              <a:off x="5029200" y="4585853"/>
              <a:ext cx="274200" cy="274200"/>
            </a:xfrm>
            <a:prstGeom prst="rtTriangle">
              <a:avLst/>
            </a:prstGeom>
            <a:solidFill>
              <a:srgbClr val="1F497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>
                <a:solidFill>
                  <a:srgbClr val="FFFFFF"/>
                </a:solidFill>
                <a:latin typeface="+mn-lt"/>
                <a:cs typeface="Calibri"/>
              </a:endParaRPr>
            </a:p>
          </p:txBody>
        </p:sp>
        <p:sp>
          <p:nvSpPr>
            <p:cNvPr id="7" name="Shape 57"/>
            <p:cNvSpPr/>
            <p:nvPr/>
          </p:nvSpPr>
          <p:spPr>
            <a:xfrm rot="-5985667">
              <a:off x="4870800" y="2730835"/>
              <a:ext cx="274270" cy="274270"/>
            </a:xfrm>
            <a:prstGeom prst="rtTriangle">
              <a:avLst/>
            </a:prstGeom>
            <a:solidFill>
              <a:srgbClr val="1F497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>
                <a:solidFill>
                  <a:srgbClr val="FFFFFF"/>
                </a:solidFill>
                <a:latin typeface="+mn-lt"/>
                <a:cs typeface="Calibri"/>
              </a:endParaRPr>
            </a:p>
          </p:txBody>
        </p:sp>
        <p:sp>
          <p:nvSpPr>
            <p:cNvPr id="8" name="Shape 58"/>
            <p:cNvSpPr/>
            <p:nvPr/>
          </p:nvSpPr>
          <p:spPr>
            <a:xfrm rot="8251919">
              <a:off x="3357653" y="3784466"/>
              <a:ext cx="273705" cy="274553"/>
            </a:xfrm>
            <a:prstGeom prst="rtTriangle">
              <a:avLst/>
            </a:prstGeom>
            <a:solidFill>
              <a:srgbClr val="1F497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>
                <a:solidFill>
                  <a:srgbClr val="FFFFFF"/>
                </a:solidFill>
                <a:latin typeface="+mn-lt"/>
                <a:cs typeface="Calibri"/>
              </a:endParaRPr>
            </a:p>
          </p:txBody>
        </p:sp>
      </p:grpSp>
      <p:sp>
        <p:nvSpPr>
          <p:cNvPr id="9" name="Shape 59"/>
          <p:cNvSpPr txBox="1"/>
          <p:nvPr/>
        </p:nvSpPr>
        <p:spPr>
          <a:xfrm>
            <a:off x="531268" y="3816394"/>
            <a:ext cx="2303700" cy="1033200"/>
          </a:xfrm>
          <a:prstGeom prst="rect">
            <a:avLst/>
          </a:prstGeom>
          <a:solidFill>
            <a:srgbClr val="F0F0F0"/>
          </a:solidFill>
          <a:ln w="19050" cap="flat" cmpd="sng">
            <a:solidFill>
              <a:srgbClr val="142248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1421" tIns="11421" rIns="11421" bIns="11421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spcBef>
                <a:spcPts val="1260"/>
              </a:spcBef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" name="Shape 60"/>
          <p:cNvSpPr txBox="1"/>
          <p:nvPr/>
        </p:nvSpPr>
        <p:spPr>
          <a:xfrm>
            <a:off x="539919" y="4245381"/>
            <a:ext cx="2327700" cy="444300"/>
          </a:xfrm>
          <a:prstGeom prst="rect">
            <a:avLst/>
          </a:prstGeom>
          <a:noFill/>
          <a:ln>
            <a:noFill/>
          </a:ln>
        </p:spPr>
        <p:txBody>
          <a:bodyPr lIns="11421" tIns="11421" rIns="11421" bIns="11421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1600" dirty="0">
                <a:latin typeface="+mn-lt"/>
                <a:cs typeface="Calibri"/>
              </a:rPr>
              <a:t>Data Commons Repository (DCR), NCBI-SRA</a:t>
            </a:r>
          </a:p>
        </p:txBody>
      </p:sp>
      <p:sp>
        <p:nvSpPr>
          <p:cNvPr id="11" name="Shape 61"/>
          <p:cNvSpPr txBox="1"/>
          <p:nvPr/>
        </p:nvSpPr>
        <p:spPr>
          <a:xfrm>
            <a:off x="766158" y="3863992"/>
            <a:ext cx="1795200" cy="457500"/>
          </a:xfrm>
          <a:prstGeom prst="rect">
            <a:avLst/>
          </a:prstGeom>
          <a:noFill/>
          <a:ln>
            <a:noFill/>
          </a:ln>
        </p:spPr>
        <p:txBody>
          <a:bodyPr lIns="91395" tIns="45686" rIns="91395" bIns="45686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-US" sz="1800" b="1">
                <a:latin typeface="+mn-lt"/>
                <a:ea typeface="Calibri"/>
                <a:cs typeface="Calibri"/>
                <a:sym typeface="Calibri"/>
              </a:rPr>
              <a:t>Publication</a:t>
            </a:r>
          </a:p>
        </p:txBody>
      </p:sp>
      <p:sp>
        <p:nvSpPr>
          <p:cNvPr id="12" name="Shape 62"/>
          <p:cNvSpPr txBox="1"/>
          <p:nvPr/>
        </p:nvSpPr>
        <p:spPr>
          <a:xfrm>
            <a:off x="3173431" y="5601038"/>
            <a:ext cx="2901600" cy="1033200"/>
          </a:xfrm>
          <a:prstGeom prst="rect">
            <a:avLst/>
          </a:prstGeom>
          <a:solidFill>
            <a:srgbClr val="F0F0F0"/>
          </a:solidFill>
          <a:ln w="19050" cap="flat" cmpd="sng">
            <a:solidFill>
              <a:srgbClr val="142248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1421" tIns="11421" rIns="11421" bIns="11421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spcBef>
                <a:spcPts val="1260"/>
              </a:spcBef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Shape 63"/>
          <p:cNvSpPr txBox="1"/>
          <p:nvPr/>
        </p:nvSpPr>
        <p:spPr>
          <a:xfrm>
            <a:off x="3332122" y="6025438"/>
            <a:ext cx="2566500" cy="462000"/>
          </a:xfrm>
          <a:prstGeom prst="rect">
            <a:avLst/>
          </a:prstGeom>
          <a:noFill/>
          <a:ln>
            <a:noFill/>
          </a:ln>
        </p:spPr>
        <p:txBody>
          <a:bodyPr lIns="11421" tIns="11421" rIns="11421" bIns="11421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1600" dirty="0">
                <a:latin typeface="+mn-lt"/>
                <a:cs typeface="Calibri"/>
              </a:rPr>
              <a:t>Community Data folders, Data Commons, quick share links</a:t>
            </a:r>
          </a:p>
        </p:txBody>
      </p:sp>
      <p:sp>
        <p:nvSpPr>
          <p:cNvPr id="14" name="Shape 64"/>
          <p:cNvSpPr txBox="1"/>
          <p:nvPr/>
        </p:nvSpPr>
        <p:spPr>
          <a:xfrm>
            <a:off x="3713122" y="5648637"/>
            <a:ext cx="1795200" cy="457500"/>
          </a:xfrm>
          <a:prstGeom prst="rect">
            <a:avLst/>
          </a:prstGeom>
          <a:noFill/>
          <a:ln>
            <a:noFill/>
          </a:ln>
        </p:spPr>
        <p:txBody>
          <a:bodyPr lIns="91395" tIns="45686" rIns="91395" bIns="45686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-US" sz="1800" b="1">
                <a:latin typeface="+mn-lt"/>
                <a:ea typeface="Calibri"/>
                <a:cs typeface="Calibri"/>
                <a:sym typeface="Calibri"/>
              </a:rPr>
              <a:t>Sharing</a:t>
            </a:r>
          </a:p>
        </p:txBody>
      </p:sp>
      <p:sp>
        <p:nvSpPr>
          <p:cNvPr id="15" name="Shape 65"/>
          <p:cNvSpPr txBox="1"/>
          <p:nvPr/>
        </p:nvSpPr>
        <p:spPr>
          <a:xfrm>
            <a:off x="6332477" y="3818350"/>
            <a:ext cx="2462191" cy="1316794"/>
          </a:xfrm>
          <a:prstGeom prst="rect">
            <a:avLst/>
          </a:prstGeom>
          <a:solidFill>
            <a:srgbClr val="F0F0F0"/>
          </a:solidFill>
          <a:ln w="19050" cap="flat" cmpd="sng">
            <a:solidFill>
              <a:srgbClr val="142248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1421" tIns="11421" rIns="11421" bIns="11421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spcBef>
                <a:spcPts val="1260"/>
              </a:spcBef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Shape 66"/>
          <p:cNvSpPr txBox="1"/>
          <p:nvPr/>
        </p:nvSpPr>
        <p:spPr>
          <a:xfrm>
            <a:off x="6539036" y="4198591"/>
            <a:ext cx="2099400" cy="764100"/>
          </a:xfrm>
          <a:prstGeom prst="rect">
            <a:avLst/>
          </a:prstGeom>
          <a:noFill/>
          <a:ln>
            <a:noFill/>
          </a:ln>
        </p:spPr>
        <p:txBody>
          <a:bodyPr lIns="11421" tIns="11421" rIns="11421" bIns="11421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1600" dirty="0">
                <a:latin typeface="+mn-lt"/>
                <a:cs typeface="Calibri"/>
              </a:rPr>
              <a:t>Discovery Environment, Atmosphere, Agave API, </a:t>
            </a:r>
            <a:r>
              <a:rPr lang="en-US" sz="1600" dirty="0" err="1" smtClean="0">
                <a:latin typeface="+mn-lt"/>
                <a:cs typeface="Calibri"/>
              </a:rPr>
              <a:t>BisQue</a:t>
            </a:r>
            <a:r>
              <a:rPr lang="en-US" sz="1600" dirty="0">
                <a:cs typeface="Calibri"/>
              </a:rPr>
              <a:t>, DNA </a:t>
            </a:r>
            <a:r>
              <a:rPr lang="en-US" sz="1600" dirty="0" smtClean="0">
                <a:cs typeface="Calibri"/>
              </a:rPr>
              <a:t>Subway, </a:t>
            </a:r>
            <a:r>
              <a:rPr lang="en-US" sz="1600" dirty="0" err="1">
                <a:cs typeface="Calibri"/>
              </a:rPr>
              <a:t>SciApps</a:t>
            </a:r>
            <a:endParaRPr lang="en-US" sz="1600" dirty="0">
              <a:latin typeface="+mn-lt"/>
              <a:cs typeface="Calibri"/>
            </a:endParaRPr>
          </a:p>
        </p:txBody>
      </p:sp>
      <p:sp>
        <p:nvSpPr>
          <p:cNvPr id="17" name="Shape 67"/>
          <p:cNvSpPr txBox="1"/>
          <p:nvPr/>
        </p:nvSpPr>
        <p:spPr>
          <a:xfrm>
            <a:off x="6788822" y="3816394"/>
            <a:ext cx="1549500" cy="489000"/>
          </a:xfrm>
          <a:prstGeom prst="rect">
            <a:avLst/>
          </a:prstGeom>
          <a:noFill/>
          <a:ln>
            <a:noFill/>
          </a:ln>
        </p:spPr>
        <p:txBody>
          <a:bodyPr lIns="91395" tIns="45686" rIns="91395" bIns="45686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-US" sz="1800" b="1" dirty="0">
                <a:latin typeface="+mn-lt"/>
                <a:ea typeface="Calibri"/>
                <a:cs typeface="Calibri"/>
                <a:sym typeface="Calibri"/>
              </a:rPr>
              <a:t>Analysis</a:t>
            </a:r>
          </a:p>
        </p:txBody>
      </p:sp>
      <p:sp>
        <p:nvSpPr>
          <p:cNvPr id="18" name="Shape 68"/>
          <p:cNvSpPr txBox="1"/>
          <p:nvPr/>
        </p:nvSpPr>
        <p:spPr>
          <a:xfrm>
            <a:off x="3789798" y="3240775"/>
            <a:ext cx="1597846" cy="1275278"/>
          </a:xfrm>
          <a:prstGeom prst="rect">
            <a:avLst/>
          </a:prstGeom>
          <a:solidFill>
            <a:srgbClr val="F0F0F0"/>
          </a:solidFill>
          <a:ln w="19050" cap="flat" cmpd="sng">
            <a:solidFill>
              <a:srgbClr val="142248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1421" tIns="11421" rIns="11421" bIns="11421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spcBef>
                <a:spcPts val="1260"/>
              </a:spcBef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Shape 69"/>
          <p:cNvSpPr txBox="1"/>
          <p:nvPr/>
        </p:nvSpPr>
        <p:spPr>
          <a:xfrm>
            <a:off x="3795799" y="3770275"/>
            <a:ext cx="1614492" cy="548399"/>
          </a:xfrm>
          <a:prstGeom prst="rect">
            <a:avLst/>
          </a:prstGeom>
          <a:noFill/>
          <a:ln>
            <a:noFill/>
          </a:ln>
        </p:spPr>
        <p:txBody>
          <a:bodyPr lIns="11421" tIns="11421" rIns="11421" bIns="11421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1600" dirty="0">
                <a:latin typeface="+mn-lt"/>
                <a:cs typeface="Calibri"/>
              </a:rPr>
              <a:t>Add, delete, copy; metadata templates; bulk metadata</a:t>
            </a:r>
          </a:p>
        </p:txBody>
      </p:sp>
      <p:sp>
        <p:nvSpPr>
          <p:cNvPr id="20" name="Shape 70"/>
          <p:cNvSpPr txBox="1"/>
          <p:nvPr/>
        </p:nvSpPr>
        <p:spPr>
          <a:xfrm>
            <a:off x="3976064" y="3281663"/>
            <a:ext cx="1245300" cy="444300"/>
          </a:xfrm>
          <a:prstGeom prst="rect">
            <a:avLst/>
          </a:prstGeom>
          <a:noFill/>
          <a:ln>
            <a:noFill/>
          </a:ln>
        </p:spPr>
        <p:txBody>
          <a:bodyPr lIns="91395" tIns="45686" rIns="91395" bIns="45686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-US" sz="1800" b="1">
                <a:latin typeface="+mn-lt"/>
                <a:ea typeface="Calibri"/>
                <a:cs typeface="Calibri"/>
                <a:sym typeface="Calibri"/>
              </a:rPr>
              <a:t>Metadata</a:t>
            </a:r>
          </a:p>
        </p:txBody>
      </p:sp>
      <p:sp>
        <p:nvSpPr>
          <p:cNvPr id="21" name="Shape 71"/>
          <p:cNvSpPr txBox="1"/>
          <p:nvPr/>
        </p:nvSpPr>
        <p:spPr>
          <a:xfrm>
            <a:off x="5804533" y="1659267"/>
            <a:ext cx="2303700" cy="1033199"/>
          </a:xfrm>
          <a:prstGeom prst="rect">
            <a:avLst/>
          </a:prstGeom>
          <a:solidFill>
            <a:srgbClr val="F0F0F0"/>
          </a:solidFill>
          <a:ln w="19050" cap="flat" cmpd="sng">
            <a:solidFill>
              <a:srgbClr val="142248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1421" tIns="11421" rIns="11421" bIns="11421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spcBef>
                <a:spcPts val="1260"/>
              </a:spcBef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Shape 72"/>
          <p:cNvSpPr txBox="1"/>
          <p:nvPr/>
        </p:nvSpPr>
        <p:spPr>
          <a:xfrm>
            <a:off x="5813184" y="2088252"/>
            <a:ext cx="2327700" cy="444300"/>
          </a:xfrm>
          <a:prstGeom prst="rect">
            <a:avLst/>
          </a:prstGeom>
          <a:noFill/>
          <a:ln>
            <a:noFill/>
          </a:ln>
        </p:spPr>
        <p:txBody>
          <a:bodyPr lIns="11421" tIns="11421" rIns="11421" bIns="11421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1600" dirty="0">
                <a:latin typeface="+mn-lt"/>
                <a:cs typeface="Calibri"/>
              </a:rPr>
              <a:t>Discovery Environment, iCommands, Cyberduck</a:t>
            </a:r>
          </a:p>
        </p:txBody>
      </p:sp>
      <p:sp>
        <p:nvSpPr>
          <p:cNvPr id="23" name="Shape 73"/>
          <p:cNvSpPr txBox="1"/>
          <p:nvPr/>
        </p:nvSpPr>
        <p:spPr>
          <a:xfrm>
            <a:off x="6039426" y="1706862"/>
            <a:ext cx="1795199" cy="457500"/>
          </a:xfrm>
          <a:prstGeom prst="rect">
            <a:avLst/>
          </a:prstGeom>
          <a:noFill/>
          <a:ln>
            <a:noFill/>
          </a:ln>
        </p:spPr>
        <p:txBody>
          <a:bodyPr lIns="91395" tIns="45686" rIns="91395" bIns="45686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-US" sz="1800" b="1">
                <a:latin typeface="+mn-lt"/>
                <a:ea typeface="Calibri"/>
                <a:cs typeface="Calibri"/>
                <a:sym typeface="Calibri"/>
              </a:rPr>
              <a:t>Upload</a:t>
            </a:r>
          </a:p>
        </p:txBody>
      </p:sp>
      <p:sp>
        <p:nvSpPr>
          <p:cNvPr id="24" name="Shape 74"/>
          <p:cNvSpPr txBox="1"/>
          <p:nvPr/>
        </p:nvSpPr>
        <p:spPr>
          <a:xfrm>
            <a:off x="1196255" y="1659272"/>
            <a:ext cx="2303700" cy="1033200"/>
          </a:xfrm>
          <a:prstGeom prst="rect">
            <a:avLst/>
          </a:prstGeom>
          <a:solidFill>
            <a:srgbClr val="F0F0F0"/>
          </a:solidFill>
          <a:ln w="19050" cap="flat" cmpd="sng">
            <a:solidFill>
              <a:srgbClr val="142248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1421" tIns="11421" rIns="11421" bIns="11421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spcBef>
                <a:spcPts val="1260"/>
              </a:spcBef>
              <a:buClr>
                <a:srgbClr val="000000"/>
              </a:buClr>
            </a:pPr>
            <a:endParaRPr sz="180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5" name="Shape 75"/>
          <p:cNvSpPr txBox="1"/>
          <p:nvPr/>
        </p:nvSpPr>
        <p:spPr>
          <a:xfrm>
            <a:off x="1204906" y="2088259"/>
            <a:ext cx="2327700" cy="444300"/>
          </a:xfrm>
          <a:prstGeom prst="rect">
            <a:avLst/>
          </a:prstGeom>
          <a:noFill/>
          <a:ln>
            <a:noFill/>
          </a:ln>
        </p:spPr>
        <p:txBody>
          <a:bodyPr lIns="11421" tIns="11421" rIns="11421" bIns="11421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1600" dirty="0">
                <a:latin typeface="+mn-lt"/>
                <a:cs typeface="Calibri"/>
              </a:rPr>
              <a:t>Data Commons Repository (DCR), </a:t>
            </a:r>
            <a:r>
              <a:rPr lang="en-US" sz="1600" dirty="0" err="1">
                <a:latin typeface="+mn-lt"/>
                <a:cs typeface="Calibri"/>
              </a:rPr>
              <a:t>Elasticsearch</a:t>
            </a:r>
            <a:endParaRPr lang="en-US" sz="1600" dirty="0">
              <a:latin typeface="+mn-lt"/>
              <a:cs typeface="Calibri"/>
            </a:endParaRPr>
          </a:p>
        </p:txBody>
      </p:sp>
      <p:sp>
        <p:nvSpPr>
          <p:cNvPr id="26" name="Shape 76"/>
          <p:cNvSpPr txBox="1"/>
          <p:nvPr/>
        </p:nvSpPr>
        <p:spPr>
          <a:xfrm>
            <a:off x="1431146" y="1706869"/>
            <a:ext cx="1795200" cy="457500"/>
          </a:xfrm>
          <a:prstGeom prst="rect">
            <a:avLst/>
          </a:prstGeom>
          <a:noFill/>
          <a:ln>
            <a:noFill/>
          </a:ln>
        </p:spPr>
        <p:txBody>
          <a:bodyPr lIns="91395" tIns="45686" rIns="91395" bIns="45686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-US" sz="1800" b="1" dirty="0">
                <a:latin typeface="+mn-lt"/>
                <a:ea typeface="Calibri"/>
                <a:cs typeface="Calibri"/>
                <a:sym typeface="Calibri"/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95798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354"/>
            <a:ext cx="8229600" cy="1143000"/>
          </a:xfrm>
        </p:spPr>
        <p:txBody>
          <a:bodyPr/>
          <a:lstStyle/>
          <a:p>
            <a:r>
              <a:rPr lang="en-US" dirty="0" smtClean="0"/>
              <a:t>Using CyVerse for Annotation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86856"/>
            <a:ext cx="7886700" cy="435801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Add your data to CyVerse Data Store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dirty="0"/>
              <a:t>Initial 100 GB allocation – TB allocations </a:t>
            </a:r>
            <a:r>
              <a:rPr lang="en-US" dirty="0" smtClean="0"/>
              <a:t>available</a:t>
            </a:r>
            <a:endParaRPr lang="en-US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dirty="0"/>
              <a:t>Automatic data </a:t>
            </a:r>
            <a:r>
              <a:rPr lang="en-US" dirty="0" smtClean="0"/>
              <a:t>backup</a:t>
            </a:r>
            <a:endParaRPr lang="en-US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dirty="0"/>
              <a:t>Easy upload /download and </a:t>
            </a:r>
            <a:r>
              <a:rPr lang="en-US" dirty="0" smtClean="0"/>
              <a:t>sharing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Run annotation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dirty="0" smtClean="0"/>
              <a:t>Using the Jetstream virtual image for large genome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Command line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dirty="0" smtClean="0"/>
              <a:t>Using </a:t>
            </a:r>
            <a:r>
              <a:rPr lang="en-US" dirty="0" err="1" smtClean="0"/>
              <a:t>SciApps</a:t>
            </a:r>
            <a:r>
              <a:rPr lang="en-US" dirty="0" smtClean="0"/>
              <a:t> for small genome (&lt; 500 Mb)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Graphic User Interface</a:t>
            </a:r>
          </a:p>
          <a:p>
            <a:pPr lvl="2">
              <a:buFont typeface="Wingdings" charset="2"/>
              <a:buChar char="Ø"/>
            </a:pPr>
            <a:r>
              <a:rPr lang="en-US" dirty="0" smtClean="0"/>
              <a:t>Automated workflow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53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4356"/>
            <a:ext cx="8229600" cy="1143000"/>
          </a:xfrm>
        </p:spPr>
        <p:txBody>
          <a:bodyPr/>
          <a:lstStyle/>
          <a:p>
            <a:r>
              <a:rPr lang="en-US" dirty="0"/>
              <a:t>How </a:t>
            </a:r>
            <a:r>
              <a:rPr lang="en-US" dirty="0" smtClean="0"/>
              <a:t>Can </a:t>
            </a:r>
            <a:r>
              <a:rPr lang="en-US" dirty="0"/>
              <a:t>I </a:t>
            </a:r>
            <a:r>
              <a:rPr lang="en-US" dirty="0" smtClean="0"/>
              <a:t>Use </a:t>
            </a:r>
            <a:r>
              <a:rPr lang="en-US" dirty="0"/>
              <a:t>Jetstream?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452591"/>
            <a:ext cx="7886700" cy="207444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An XSEDE User Portal (XUP) account is required. They are free</a:t>
            </a:r>
            <a:r>
              <a:rPr lang="en-US" dirty="0" smtClean="0"/>
              <a:t>! Get </a:t>
            </a:r>
            <a:r>
              <a:rPr lang="en-US" dirty="0"/>
              <a:t>one at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portal.xsede.org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Read </a:t>
            </a:r>
            <a:r>
              <a:rPr lang="en-US" dirty="0"/>
              <a:t>the Allocations Overview </a:t>
            </a:r>
            <a:r>
              <a:rPr lang="en-US" dirty="0" smtClean="0"/>
              <a:t>– </a:t>
            </a:r>
            <a:r>
              <a:rPr lang="en-US" dirty="0" smtClean="0">
                <a:hlinkClick r:id="rId3"/>
              </a:rPr>
              <a:t>https://portal.xsede.org</a:t>
            </a:r>
            <a:r>
              <a:rPr lang="en-US" dirty="0">
                <a:hlinkClick r:id="rId3"/>
              </a:rPr>
              <a:t>/allocations-</a:t>
            </a:r>
            <a:r>
              <a:rPr lang="en-US" dirty="0" smtClean="0">
                <a:hlinkClick r:id="rId3"/>
              </a:rPr>
              <a:t>overview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Write </a:t>
            </a:r>
            <a:r>
              <a:rPr lang="en-US" dirty="0"/>
              <a:t>a successful allocation request – start with a Startup </a:t>
            </a:r>
            <a:r>
              <a:rPr lang="en-US" dirty="0" smtClean="0"/>
              <a:t>or Education </a:t>
            </a:r>
            <a:r>
              <a:rPr lang="en-US" dirty="0"/>
              <a:t>request - </a:t>
            </a:r>
            <a:r>
              <a:rPr lang="en-US" dirty="0">
                <a:hlinkClick r:id="rId4"/>
              </a:rPr>
              <a:t>https://portal.xsede.org/</a:t>
            </a:r>
            <a:r>
              <a:rPr lang="en-US" dirty="0" smtClean="0">
                <a:hlinkClick r:id="rId4"/>
              </a:rPr>
              <a:t>successfulrequests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304" y="6491968"/>
            <a:ext cx="61878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pods.iplantcollaborative.org</a:t>
            </a:r>
            <a:r>
              <a:rPr lang="en-US" sz="1400" dirty="0"/>
              <a:t>/wiki/display/TUT/MAKER-3.0+with+Apollo</a:t>
            </a:r>
          </a:p>
        </p:txBody>
      </p:sp>
      <p:pic>
        <p:nvPicPr>
          <p:cNvPr id="8" name="Shape 365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b="17111"/>
          <a:stretch/>
        </p:blipFill>
        <p:spPr>
          <a:xfrm>
            <a:off x="733520" y="4347943"/>
            <a:ext cx="5120640" cy="21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Shot 2018-07-02 at 3.09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55" y="3638883"/>
            <a:ext cx="5486400" cy="1856064"/>
          </a:xfrm>
          <a:prstGeom prst="rect">
            <a:avLst/>
          </a:prstGeom>
          <a:ln>
            <a:solidFill>
              <a:srgbClr val="618FFD"/>
            </a:solidFill>
          </a:ln>
        </p:spPr>
      </p:pic>
    </p:spTree>
    <p:extLst>
      <p:ext uri="{BB962C8B-B14F-4D97-AF65-F5344CB8AC3E}">
        <p14:creationId xmlns:p14="http://schemas.microsoft.com/office/powerpoint/2010/main" val="272445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69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SciApps</a:t>
            </a:r>
            <a:r>
              <a:rPr lang="en-US" dirty="0" smtClean="0"/>
              <a:t>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6133"/>
            <a:ext cx="8229600" cy="49958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</a:t>
            </a:r>
            <a:r>
              <a:rPr lang="en-US" dirty="0" smtClean="0"/>
              <a:t> light-weight workflow platform that uses CyVerse Data Store for data management</a:t>
            </a:r>
          </a:p>
        </p:txBody>
      </p:sp>
      <p:pic>
        <p:nvPicPr>
          <p:cNvPr id="4" name="Picture 3" descr="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33" y="2188347"/>
            <a:ext cx="5797296" cy="4374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9126" y="6544598"/>
            <a:ext cx="77253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Wang, et al, Bioinformatics (2018) | doi:10.1093</a:t>
            </a:r>
            <a:r>
              <a:rPr lang="en-US" sz="1400" dirty="0"/>
              <a:t>/bioinformatics/bty439</a:t>
            </a:r>
          </a:p>
        </p:txBody>
      </p:sp>
    </p:spTree>
    <p:extLst>
      <p:ext uri="{BB962C8B-B14F-4D97-AF65-F5344CB8AC3E}">
        <p14:creationId xmlns:p14="http://schemas.microsoft.com/office/powerpoint/2010/main" val="155413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7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827" y="1607993"/>
            <a:ext cx="8545285" cy="499580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 err="1" smtClean="0">
                <a:solidFill>
                  <a:schemeClr val="tx1"/>
                </a:solidFill>
              </a:rPr>
              <a:t>Cantarel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et al. 2008. Genome Research 18:188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Holt &amp; </a:t>
            </a:r>
            <a:r>
              <a:rPr lang="en-US" sz="1400" dirty="0" err="1">
                <a:solidFill>
                  <a:schemeClr val="tx1"/>
                </a:solidFill>
              </a:rPr>
              <a:t>Yandell</a:t>
            </a:r>
            <a:r>
              <a:rPr lang="en-US" sz="1400" dirty="0">
                <a:solidFill>
                  <a:schemeClr val="tx1"/>
                </a:solidFill>
              </a:rPr>
              <a:t>. 2011. BMC Bioinformatics 12:</a:t>
            </a:r>
            <a:r>
              <a:rPr lang="en-US" sz="1400" dirty="0" smtClean="0">
                <a:solidFill>
                  <a:schemeClr val="tx1"/>
                </a:solidFill>
              </a:rPr>
              <a:t>491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Campbell, </a:t>
            </a:r>
            <a:r>
              <a:rPr lang="en-US" sz="1400" dirty="0">
                <a:solidFill>
                  <a:schemeClr val="tx1"/>
                </a:solidFill>
              </a:rPr>
              <a:t>et al. </a:t>
            </a:r>
            <a:r>
              <a:rPr lang="en-US" sz="1400" dirty="0" smtClean="0">
                <a:solidFill>
                  <a:schemeClr val="tx1"/>
                </a:solidFill>
              </a:rPr>
              <a:t>2013. Plant physiology 164(2):513-524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 descr="Screen Shot 2018-07-03 at 10.11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990"/>
            <a:ext cx="9144000" cy="36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3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35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1F497D"/>
                </a:solidFill>
              </a:rPr>
              <a:t>Request </a:t>
            </a:r>
            <a:r>
              <a:rPr lang="en-US" dirty="0" smtClean="0">
                <a:solidFill>
                  <a:srgbClr val="1F497D"/>
                </a:solidFill>
              </a:rPr>
              <a:t>Access </a:t>
            </a:r>
            <a:r>
              <a:rPr lang="en-US" dirty="0">
                <a:solidFill>
                  <a:srgbClr val="1F497D"/>
                </a:solidFill>
              </a:rPr>
              <a:t>to </a:t>
            </a:r>
            <a:r>
              <a:rPr lang="en-US" dirty="0" err="1">
                <a:solidFill>
                  <a:srgbClr val="1F497D"/>
                </a:solidFill>
              </a:rPr>
              <a:t>SciApps</a:t>
            </a:r>
            <a:r>
              <a:rPr lang="en-US" dirty="0">
                <a:solidFill>
                  <a:srgbClr val="1F497D"/>
                </a:solidFill>
              </a:rPr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76" y="1461997"/>
            <a:ext cx="8229600" cy="4515593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436841" y="6320166"/>
            <a:ext cx="2503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user.cyverse.org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1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26" y="1411324"/>
            <a:ext cx="7315200" cy="4774019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62218" y="6156390"/>
            <a:ext cx="22367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</a:t>
            </a:r>
            <a:r>
              <a:rPr lang="en-US" sz="1200" dirty="0" smtClean="0">
                <a:hlinkClick r:id="rId3"/>
              </a:rPr>
              <a:t>/de.cyverse.org</a:t>
            </a:r>
            <a:r>
              <a:rPr lang="en-US" sz="1200" dirty="0" smtClean="0"/>
              <a:t> (&lt;1.9 GB)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738" y="4077591"/>
            <a:ext cx="3657600" cy="2413805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69228" y="6468512"/>
            <a:ext cx="81172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https://pods.iplantcollaborative.org/wiki/display/DS/Using+Cyberduck+for+Uploading+and+Downloading+to+the+Data+</a:t>
            </a:r>
            <a:r>
              <a:rPr lang="en-US" sz="1200" dirty="0" smtClean="0">
                <a:hlinkClick r:id="rId5"/>
              </a:rPr>
              <a:t>Store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9235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1F497D"/>
                </a:solidFill>
              </a:rPr>
              <a:t>Add </a:t>
            </a:r>
            <a:r>
              <a:rPr lang="en-US" dirty="0" smtClean="0">
                <a:solidFill>
                  <a:srgbClr val="1F497D"/>
                </a:solidFill>
              </a:rPr>
              <a:t>Data </a:t>
            </a:r>
            <a:r>
              <a:rPr lang="en-US" dirty="0">
                <a:solidFill>
                  <a:srgbClr val="1F497D"/>
                </a:solidFill>
              </a:rPr>
              <a:t>to </a:t>
            </a:r>
            <a:r>
              <a:rPr lang="en-US" dirty="0" err="1">
                <a:solidFill>
                  <a:srgbClr val="1F497D"/>
                </a:solidFill>
              </a:rPr>
              <a:t>sci_data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 smtClean="0">
                <a:solidFill>
                  <a:srgbClr val="1F497D"/>
                </a:solidFill>
              </a:rPr>
              <a:t>Folder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33277" b="36394"/>
          <a:stretch/>
        </p:blipFill>
        <p:spPr>
          <a:xfrm>
            <a:off x="6120602" y="2936022"/>
            <a:ext cx="2857500" cy="838864"/>
          </a:xfrm>
          <a:prstGeom prst="rect">
            <a:avLst/>
          </a:prstGeom>
          <a:ln>
            <a:solidFill>
              <a:srgbClr val="618FFD"/>
            </a:solidFill>
          </a:ln>
        </p:spPr>
      </p:pic>
    </p:spTree>
    <p:extLst>
      <p:ext uri="{BB962C8B-B14F-4D97-AF65-F5344CB8AC3E}">
        <p14:creationId xmlns:p14="http://schemas.microsoft.com/office/powerpoint/2010/main" val="161292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6083"/>
            <a:ext cx="9144000" cy="1143000"/>
          </a:xfrm>
        </p:spPr>
        <p:txBody>
          <a:bodyPr/>
          <a:lstStyle/>
          <a:p>
            <a:r>
              <a:rPr lang="en-US" sz="4300" dirty="0" smtClean="0"/>
              <a:t>Run Analyses and Chain Them Together</a:t>
            </a:r>
            <a:endParaRPr lang="en-US" sz="4300" dirty="0"/>
          </a:p>
        </p:txBody>
      </p:sp>
      <p:pic>
        <p:nvPicPr>
          <p:cNvPr id="4" name="Picture 3" descr="Screen Shot 2018-07-02 at 3.28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033"/>
            <a:ext cx="9144000" cy="3967144"/>
          </a:xfrm>
          <a:prstGeom prst="rect">
            <a:avLst/>
          </a:prstGeom>
          <a:ln>
            <a:solidFill>
              <a:srgbClr val="618FFD"/>
            </a:solidFill>
          </a:ln>
        </p:spPr>
      </p:pic>
      <p:pic>
        <p:nvPicPr>
          <p:cNvPr id="5" name="Picture 4" descr="Screen Shot 2018-07-02 at 3.29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87" y="4938036"/>
            <a:ext cx="5486400" cy="1908313"/>
          </a:xfrm>
          <a:prstGeom prst="rect">
            <a:avLst/>
          </a:prstGeom>
          <a:ln>
            <a:solidFill>
              <a:srgbClr val="618FFD"/>
            </a:solidFill>
          </a:ln>
        </p:spPr>
      </p:pic>
    </p:spTree>
    <p:extLst>
      <p:ext uri="{BB962C8B-B14F-4D97-AF65-F5344CB8AC3E}">
        <p14:creationId xmlns:p14="http://schemas.microsoft.com/office/powerpoint/2010/main" val="40286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8-07-03 at 10.20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018"/>
            <a:ext cx="9144000" cy="4848567"/>
          </a:xfrm>
          <a:prstGeom prst="rect">
            <a:avLst/>
          </a:prstGeom>
          <a:ln>
            <a:solidFill>
              <a:srgbClr val="618FFD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84356"/>
            <a:ext cx="9146131" cy="1143000"/>
          </a:xfrm>
        </p:spPr>
        <p:txBody>
          <a:bodyPr/>
          <a:lstStyle/>
          <a:p>
            <a:r>
              <a:rPr lang="en-US" dirty="0" smtClean="0"/>
              <a:t>Visualize Annotation with </a:t>
            </a:r>
            <a:r>
              <a:rPr lang="en-US" dirty="0" err="1" smtClean="0"/>
              <a:t>JBrowse</a:t>
            </a:r>
            <a:endParaRPr lang="en-US" dirty="0"/>
          </a:p>
        </p:txBody>
      </p:sp>
      <p:cxnSp>
        <p:nvCxnSpPr>
          <p:cNvPr id="5" name="Shape 995"/>
          <p:cNvCxnSpPr/>
          <p:nvPr/>
        </p:nvCxnSpPr>
        <p:spPr>
          <a:xfrm flipV="1">
            <a:off x="6213156" y="3905480"/>
            <a:ext cx="910167" cy="995121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miter/>
            <a:headEnd type="stealth" w="med" len="med"/>
            <a:tailEnd type="none" w="med" len="med"/>
          </a:ln>
        </p:spPr>
      </p:cxnSp>
      <p:sp>
        <p:nvSpPr>
          <p:cNvPr id="6" name="Shape 998"/>
          <p:cNvSpPr/>
          <p:nvPr/>
        </p:nvSpPr>
        <p:spPr>
          <a:xfrm>
            <a:off x="5327396" y="2766507"/>
            <a:ext cx="1698827" cy="369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HMM training</a:t>
            </a:r>
            <a:endParaRPr lang="en-US" sz="180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Screen Shot 2016-03-15 at 1.54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4"/>
          <a:stretch/>
        </p:blipFill>
        <p:spPr>
          <a:xfrm>
            <a:off x="762641" y="4976294"/>
            <a:ext cx="6400800" cy="1491254"/>
          </a:xfrm>
          <a:prstGeom prst="rect">
            <a:avLst/>
          </a:prstGeom>
          <a:ln>
            <a:solidFill>
              <a:srgbClr val="4F81BD"/>
            </a:solidFill>
          </a:ln>
        </p:spPr>
      </p:pic>
      <p:cxnSp>
        <p:nvCxnSpPr>
          <p:cNvPr id="8" name="Shape 911"/>
          <p:cNvCxnSpPr/>
          <p:nvPr/>
        </p:nvCxnSpPr>
        <p:spPr>
          <a:xfrm flipH="1" flipV="1">
            <a:off x="4033721" y="6040086"/>
            <a:ext cx="382432" cy="427462"/>
          </a:xfrm>
          <a:prstGeom prst="straightConnector1">
            <a:avLst/>
          </a:prstGeom>
          <a:noFill/>
          <a:ln w="38100" cap="flat" cmpd="sng">
            <a:solidFill>
              <a:srgbClr val="FF6600"/>
            </a:solidFill>
            <a:prstDash val="solid"/>
            <a:miter/>
            <a:headEnd type="none" w="med" len="med"/>
            <a:tailEnd type="stealth" w="med" len="med"/>
          </a:ln>
        </p:spPr>
      </p:cxnSp>
      <p:cxnSp>
        <p:nvCxnSpPr>
          <p:cNvPr id="9" name="Shape 995"/>
          <p:cNvCxnSpPr/>
          <p:nvPr/>
        </p:nvCxnSpPr>
        <p:spPr>
          <a:xfrm flipH="1">
            <a:off x="900599" y="1627356"/>
            <a:ext cx="1196782" cy="1304635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miter/>
            <a:headEnd type="stealth" w="med" len="med"/>
            <a:tailEnd type="none" w="med" len="med"/>
          </a:ln>
        </p:spPr>
      </p:cxnSp>
      <p:sp>
        <p:nvSpPr>
          <p:cNvPr id="10" name="Shape 998"/>
          <p:cNvSpPr/>
          <p:nvPr/>
        </p:nvSpPr>
        <p:spPr>
          <a:xfrm rot="18705411">
            <a:off x="5597812" y="4343397"/>
            <a:ext cx="2451572" cy="369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Visualization</a:t>
            </a:r>
            <a:endParaRPr lang="en-US" sz="180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6925776" y="2802765"/>
            <a:ext cx="170261" cy="31810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hape 947"/>
          <p:cNvSpPr txBox="1">
            <a:spLocks/>
          </p:cNvSpPr>
          <p:nvPr/>
        </p:nvSpPr>
        <p:spPr>
          <a:xfrm>
            <a:off x="3070766" y="6324320"/>
            <a:ext cx="5307303" cy="520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>
              <a:buSzPct val="25000"/>
            </a:pPr>
            <a:r>
              <a:rPr lang="en-US" sz="1800" dirty="0" smtClean="0">
                <a:solidFill>
                  <a:srgbClr val="FF6600"/>
                </a:solidFill>
              </a:rPr>
              <a:t>Missed genes due to lacking of HMM gene models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0004" y="6408179"/>
            <a:ext cx="2599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</a:t>
            </a:r>
            <a:r>
              <a:rPr lang="en-US" dirty="0" smtClean="0">
                <a:hlinkClick r:id="rId4"/>
              </a:rPr>
              <a:t>/www.sciapps.org/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Curved Right Arrow 22"/>
          <p:cNvSpPr/>
          <p:nvPr/>
        </p:nvSpPr>
        <p:spPr>
          <a:xfrm>
            <a:off x="6915048" y="3316346"/>
            <a:ext cx="170261" cy="31810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Shape 998"/>
          <p:cNvSpPr/>
          <p:nvPr/>
        </p:nvSpPr>
        <p:spPr>
          <a:xfrm>
            <a:off x="5316668" y="3256786"/>
            <a:ext cx="1698827" cy="369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Re-annotation</a:t>
            </a:r>
            <a:endParaRPr lang="en-US" sz="180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93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4356"/>
            <a:ext cx="8229600" cy="1143000"/>
          </a:xfrm>
        </p:spPr>
        <p:txBody>
          <a:bodyPr/>
          <a:lstStyle/>
          <a:p>
            <a:r>
              <a:rPr lang="en-US" dirty="0" smtClean="0"/>
              <a:t>Annotation with Apollo</a:t>
            </a:r>
            <a:endParaRPr lang="en-US" dirty="0"/>
          </a:p>
        </p:txBody>
      </p:sp>
      <p:pic>
        <p:nvPicPr>
          <p:cNvPr id="5" name="Picture 4" descr="Screen Shot 2018-07-03 at 1.15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r="-300"/>
          <a:stretch/>
        </p:blipFill>
        <p:spPr>
          <a:xfrm>
            <a:off x="701895" y="1358513"/>
            <a:ext cx="7772400" cy="4956198"/>
          </a:xfrm>
          <a:prstGeom prst="rect">
            <a:avLst/>
          </a:prstGeom>
          <a:ln>
            <a:solidFill>
              <a:srgbClr val="618FFD"/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273511" y="2668051"/>
            <a:ext cx="367378" cy="239041"/>
          </a:xfrm>
          <a:prstGeom prst="righ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1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758"/>
            <a:ext cx="8229600" cy="1143000"/>
          </a:xfrm>
        </p:spPr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05355"/>
            <a:ext cx="7886700" cy="269898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General questions</a:t>
            </a:r>
          </a:p>
          <a:p>
            <a:pPr lvl="1"/>
            <a:r>
              <a:rPr lang="en-US" dirty="0" smtClean="0">
                <a:hlinkClick r:id="rId2"/>
              </a:rPr>
              <a:t>support@cyverse.org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Community forum</a:t>
            </a:r>
          </a:p>
          <a:p>
            <a:pPr lvl="1"/>
            <a:r>
              <a:rPr lang="en-US" dirty="0" smtClean="0">
                <a:hlinkClick r:id="rId3"/>
              </a:rPr>
              <a:t>http://ask.cyverse.org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SciApps</a:t>
            </a:r>
            <a:r>
              <a:rPr lang="en-US" dirty="0" smtClean="0"/>
              <a:t> Platform </a:t>
            </a:r>
            <a:r>
              <a:rPr lang="en-US" dirty="0"/>
              <a:t>guide: </a:t>
            </a:r>
          </a:p>
          <a:p>
            <a:pPr lvl="1"/>
            <a:r>
              <a:rPr lang="en-US" dirty="0">
                <a:hlinkClick r:id="rId4"/>
              </a:rPr>
              <a:t>https://cyverse-sciapps-guide.readthedocs-hosted.com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6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354"/>
            <a:ext cx="8229600" cy="1143000"/>
          </a:xfrm>
        </p:spPr>
        <p:txBody>
          <a:bodyPr/>
          <a:lstStyle/>
          <a:p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What Are Annotations?</a:t>
            </a: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04719"/>
            <a:ext cx="8686799" cy="4344275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3400" dirty="0">
                <a:latin typeface="Arial" charset="0"/>
                <a:ea typeface="ＭＳ Ｐゴシック" charset="0"/>
                <a:cs typeface="ＭＳ Ｐゴシック" charset="0"/>
              </a:rPr>
              <a:t>Annotations are descriptions of features of the genome</a:t>
            </a:r>
          </a:p>
          <a:p>
            <a:pPr lvl="1" eaLnBrk="1" hangingPunct="1"/>
            <a:r>
              <a:rPr lang="en-US" sz="2700" dirty="0">
                <a:latin typeface="Arial" charset="0"/>
                <a:ea typeface="ＭＳ Ｐゴシック" charset="0"/>
              </a:rPr>
              <a:t>Structural: exons, introns, UTRs, splice forms etc.</a:t>
            </a:r>
          </a:p>
          <a:p>
            <a:pPr lvl="1" eaLnBrk="1" hangingPunct="1"/>
            <a:r>
              <a:rPr lang="en-US" sz="2700" dirty="0">
                <a:latin typeface="Arial" charset="0"/>
                <a:ea typeface="ＭＳ Ｐゴシック" charset="0"/>
              </a:rPr>
              <a:t>Coding &amp; non-coding genes</a:t>
            </a:r>
          </a:p>
          <a:p>
            <a:pPr lvl="1" eaLnBrk="1" hangingPunct="1"/>
            <a:r>
              <a:rPr lang="en-US" sz="2700" dirty="0">
                <a:latin typeface="Arial" charset="0"/>
                <a:ea typeface="ＭＳ Ｐゴシック" charset="0"/>
              </a:rPr>
              <a:t>Expression, repeats, </a:t>
            </a:r>
            <a:r>
              <a:rPr lang="en-US" sz="2700" dirty="0" smtClean="0">
                <a:latin typeface="Arial" charset="0"/>
                <a:ea typeface="ＭＳ Ｐゴシック" charset="0"/>
              </a:rPr>
              <a:t>transposons</a:t>
            </a:r>
          </a:p>
          <a:p>
            <a:pPr lvl="1" eaLnBrk="1" hangingPunct="1"/>
            <a:endParaRPr lang="en-US" sz="34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3400" dirty="0">
                <a:latin typeface="Arial" charset="0"/>
                <a:ea typeface="ＭＳ Ｐゴシック" charset="0"/>
                <a:cs typeface="ＭＳ Ｐゴシック" charset="0"/>
              </a:rPr>
              <a:t>Annotations should include evidence trail</a:t>
            </a:r>
          </a:p>
          <a:p>
            <a:pPr lvl="1" eaLnBrk="1" hangingPunct="1"/>
            <a:r>
              <a:rPr lang="en-US" sz="2700" dirty="0">
                <a:latin typeface="Arial" charset="0"/>
                <a:ea typeface="ＭＳ Ｐゴシック" charset="0"/>
              </a:rPr>
              <a:t>Assists in quality control of genome </a:t>
            </a:r>
            <a:r>
              <a:rPr lang="en-US" sz="2700" dirty="0" smtClean="0">
                <a:latin typeface="Arial" charset="0"/>
                <a:ea typeface="ＭＳ Ｐゴシック" charset="0"/>
              </a:rPr>
              <a:t>annotations</a:t>
            </a:r>
          </a:p>
          <a:p>
            <a:pPr lvl="1" eaLnBrk="1" hangingPunct="1"/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3400" dirty="0">
                <a:latin typeface="Arial" charset="0"/>
                <a:ea typeface="ＭＳ Ｐゴシック" charset="0"/>
                <a:cs typeface="ＭＳ Ｐゴシック" charset="0"/>
              </a:rPr>
              <a:t>Examples of evidence supporting a structural </a:t>
            </a:r>
            <a:r>
              <a:rPr lang="en-US" sz="3400" dirty="0" smtClean="0">
                <a:latin typeface="Arial" charset="0"/>
                <a:ea typeface="ＭＳ Ｐゴシック" charset="0"/>
                <a:cs typeface="ＭＳ Ｐゴシック" charset="0"/>
              </a:rPr>
              <a:t>annotation</a:t>
            </a:r>
            <a:endParaRPr lang="en-US" sz="3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sz="2700" i="1" dirty="0" err="1">
                <a:latin typeface="Arial" charset="0"/>
                <a:ea typeface="ＭＳ Ｐゴシック" charset="0"/>
              </a:rPr>
              <a:t>Ab</a:t>
            </a:r>
            <a:r>
              <a:rPr lang="en-US" sz="2700" i="1" dirty="0">
                <a:latin typeface="Arial" charset="0"/>
                <a:ea typeface="ＭＳ Ｐゴシック" charset="0"/>
              </a:rPr>
              <a:t> initio</a:t>
            </a:r>
            <a:r>
              <a:rPr lang="en-US" sz="2700" dirty="0">
                <a:latin typeface="Arial" charset="0"/>
                <a:ea typeface="ＭＳ Ｐゴシック" charset="0"/>
              </a:rPr>
              <a:t> gene predictions</a:t>
            </a:r>
          </a:p>
          <a:p>
            <a:pPr lvl="1" eaLnBrk="1" hangingPunct="1"/>
            <a:r>
              <a:rPr lang="en-US" sz="2700" dirty="0">
                <a:latin typeface="Arial" charset="0"/>
                <a:ea typeface="ＭＳ Ｐゴシック" charset="0"/>
              </a:rPr>
              <a:t>ESTs</a:t>
            </a:r>
          </a:p>
          <a:p>
            <a:pPr lvl="1" eaLnBrk="1" hangingPunct="1"/>
            <a:r>
              <a:rPr lang="en-US" sz="2700" dirty="0">
                <a:latin typeface="Arial" charset="0"/>
                <a:ea typeface="ＭＳ Ｐゴシック" charset="0"/>
              </a:rPr>
              <a:t>Protein homology</a:t>
            </a:r>
            <a:endParaRPr lang="en-US" sz="4600" dirty="0">
              <a:latin typeface="Arial" charset="0"/>
              <a:ea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6" b="16667"/>
          <a:stretch/>
        </p:blipFill>
        <p:spPr bwMode="auto">
          <a:xfrm>
            <a:off x="2028369" y="1367235"/>
            <a:ext cx="5333998" cy="74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81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6330"/>
            <a:ext cx="9144000" cy="1143000"/>
          </a:xfrm>
        </p:spPr>
        <p:txBody>
          <a:bodyPr/>
          <a:lstStyle/>
          <a:p>
            <a:r>
              <a:rPr lang="en-US" sz="4000" dirty="0"/>
              <a:t>Challenges in Plant Genome Annotation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9330"/>
            <a:ext cx="7886700" cy="4509793"/>
          </a:xfrm>
        </p:spPr>
        <p:txBody>
          <a:bodyPr>
            <a:normAutofit/>
          </a:bodyPr>
          <a:lstStyle/>
          <a:p>
            <a:r>
              <a:rPr lang="en-US" dirty="0"/>
              <a:t>Genomes are BIG </a:t>
            </a:r>
          </a:p>
          <a:p>
            <a:r>
              <a:rPr lang="en-US" dirty="0"/>
              <a:t>Highly repetitive</a:t>
            </a:r>
          </a:p>
          <a:p>
            <a:r>
              <a:rPr lang="en-US" dirty="0"/>
              <a:t>Many </a:t>
            </a:r>
            <a:r>
              <a:rPr lang="en-US" dirty="0" smtClean="0"/>
              <a:t>pseudo genes</a:t>
            </a:r>
            <a:endParaRPr lang="en-US" dirty="0"/>
          </a:p>
          <a:p>
            <a:r>
              <a:rPr lang="en-US" dirty="0"/>
              <a:t>Assembly contamination</a:t>
            </a:r>
          </a:p>
          <a:p>
            <a:r>
              <a:rPr lang="en-US" dirty="0"/>
              <a:t>Incomplete evidence</a:t>
            </a:r>
          </a:p>
          <a:p>
            <a:r>
              <a:rPr lang="en-US" dirty="0"/>
              <a:t>No method is 100% accurate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23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1048"/>
            <a:ext cx="9144000" cy="1143000"/>
          </a:xfrm>
        </p:spPr>
        <p:txBody>
          <a:bodyPr/>
          <a:lstStyle/>
          <a:p>
            <a:r>
              <a:rPr lang="en-US" sz="3900" dirty="0"/>
              <a:t>Options for Protein-coding Gene Annotation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45" y="1093341"/>
            <a:ext cx="7143121" cy="5487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8613" y="6522066"/>
            <a:ext cx="6791960" cy="307752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r>
              <a:rPr lang="en-US" sz="1400" dirty="0" err="1"/>
              <a:t>Yandell</a:t>
            </a:r>
            <a:r>
              <a:rPr lang="en-US" sz="1400" dirty="0"/>
              <a:t> &amp; </a:t>
            </a:r>
            <a:r>
              <a:rPr lang="en-US" sz="1400" dirty="0" err="1"/>
              <a:t>Ence</a:t>
            </a:r>
            <a:r>
              <a:rPr lang="en-US" sz="1400" dirty="0"/>
              <a:t>. </a:t>
            </a:r>
            <a:r>
              <a:rPr lang="en-US" sz="1400" i="1" dirty="0"/>
              <a:t>Nature Reviews Genetics</a:t>
            </a:r>
            <a:r>
              <a:rPr lang="en-US" sz="1400" dirty="0"/>
              <a:t> </a:t>
            </a:r>
            <a:r>
              <a:rPr lang="en-US" sz="1400" b="1" dirty="0"/>
              <a:t>13</a:t>
            </a:r>
            <a:r>
              <a:rPr lang="en-US" sz="1400" dirty="0"/>
              <a:t>, 329-342 (May 2012) | doi:10.1038/nrg3174</a:t>
            </a:r>
          </a:p>
        </p:txBody>
      </p:sp>
    </p:spTree>
    <p:extLst>
      <p:ext uri="{BB962C8B-B14F-4D97-AF65-F5344CB8AC3E}">
        <p14:creationId xmlns:p14="http://schemas.microsoft.com/office/powerpoint/2010/main" val="325735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3407"/>
            <a:ext cx="8229600" cy="1143000"/>
          </a:xfrm>
        </p:spPr>
        <p:txBody>
          <a:bodyPr/>
          <a:lstStyle/>
          <a:p>
            <a:r>
              <a:rPr lang="en-US" dirty="0"/>
              <a:t>Typical Annotation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6407"/>
            <a:ext cx="7886700" cy="4809691"/>
          </a:xfrm>
        </p:spPr>
        <p:txBody>
          <a:bodyPr>
            <a:normAutofit/>
          </a:bodyPr>
          <a:lstStyle/>
          <a:p>
            <a:r>
              <a:rPr lang="en-US" dirty="0"/>
              <a:t>Contamination screening</a:t>
            </a:r>
          </a:p>
          <a:p>
            <a:r>
              <a:rPr lang="en-US" dirty="0"/>
              <a:t>Repeat/TE masking</a:t>
            </a:r>
          </a:p>
          <a:p>
            <a:r>
              <a:rPr lang="en-US" i="1" dirty="0" err="1"/>
              <a:t>Ab</a:t>
            </a:r>
            <a:r>
              <a:rPr lang="en-US" i="1" dirty="0"/>
              <a:t> initio </a:t>
            </a:r>
            <a:r>
              <a:rPr lang="en-US" dirty="0"/>
              <a:t>prediction</a:t>
            </a:r>
          </a:p>
          <a:p>
            <a:r>
              <a:rPr lang="en-US" dirty="0"/>
              <a:t>Evidence alignment (</a:t>
            </a:r>
            <a:r>
              <a:rPr lang="en-US" dirty="0" err="1"/>
              <a:t>cDNA</a:t>
            </a:r>
            <a:r>
              <a:rPr lang="en-US" dirty="0"/>
              <a:t>, EST, RNA-</a:t>
            </a:r>
            <a:r>
              <a:rPr lang="en-US" dirty="0" err="1"/>
              <a:t>seq</a:t>
            </a:r>
            <a:r>
              <a:rPr lang="en-US" dirty="0"/>
              <a:t>, protein)</a:t>
            </a:r>
          </a:p>
          <a:p>
            <a:r>
              <a:rPr lang="en-US" dirty="0"/>
              <a:t>Evidence-driven prediction</a:t>
            </a:r>
          </a:p>
          <a:p>
            <a:r>
              <a:rPr lang="en-US" dirty="0"/>
              <a:t>Chooser/combiner</a:t>
            </a:r>
          </a:p>
          <a:p>
            <a:r>
              <a:rPr lang="en-US" dirty="0"/>
              <a:t>Evaluation/filtering</a:t>
            </a:r>
          </a:p>
          <a:p>
            <a:r>
              <a:rPr lang="en-US" dirty="0"/>
              <a:t>Manual </a:t>
            </a:r>
            <a:r>
              <a:rPr lang="en-US" dirty="0" err="1"/>
              <a:t>curation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7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4211"/>
            <a:ext cx="8229600" cy="1143000"/>
          </a:xfrm>
        </p:spPr>
        <p:txBody>
          <a:bodyPr/>
          <a:lstStyle/>
          <a:p>
            <a:r>
              <a:rPr lang="en-US" dirty="0" smtClean="0"/>
              <a:t>MAKER </a:t>
            </a:r>
            <a:r>
              <a:rPr lang="en-US" dirty="0"/>
              <a:t>Automated Pipeline</a:t>
            </a:r>
          </a:p>
        </p:txBody>
      </p:sp>
      <p:pic>
        <p:nvPicPr>
          <p:cNvPr id="8" name="Shape 5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50287" y="1566405"/>
            <a:ext cx="4166712" cy="433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504" descr="Apollo_0.tiff"/>
          <p:cNvPicPr preferRelativeResize="0"/>
          <p:nvPr/>
        </p:nvPicPr>
        <p:blipFill rotWithShape="1">
          <a:blip r:embed="rId3">
            <a:alphaModFix/>
          </a:blip>
          <a:srcRect r="45804"/>
          <a:stretch/>
        </p:blipFill>
        <p:spPr>
          <a:xfrm>
            <a:off x="609599" y="1595667"/>
            <a:ext cx="4157282" cy="4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505"/>
          <p:cNvSpPr/>
          <p:nvPr/>
        </p:nvSpPr>
        <p:spPr>
          <a:xfrm>
            <a:off x="609599" y="5901338"/>
            <a:ext cx="4148815" cy="3337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507"/>
          <p:cNvSpPr/>
          <p:nvPr/>
        </p:nvSpPr>
        <p:spPr>
          <a:xfrm>
            <a:off x="2684155" y="3465422"/>
            <a:ext cx="766678" cy="13938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508"/>
          <p:cNvSpPr/>
          <p:nvPr/>
        </p:nvSpPr>
        <p:spPr>
          <a:xfrm>
            <a:off x="634999" y="2249717"/>
            <a:ext cx="381000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509"/>
          <p:cNvSpPr/>
          <p:nvPr/>
        </p:nvSpPr>
        <p:spPr>
          <a:xfrm>
            <a:off x="3149599" y="2249717"/>
            <a:ext cx="76200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Shape 510"/>
          <p:cNvGrpSpPr/>
          <p:nvPr/>
        </p:nvGrpSpPr>
        <p:grpSpPr>
          <a:xfrm>
            <a:off x="609599" y="5634733"/>
            <a:ext cx="4148815" cy="338554"/>
            <a:chOff x="1288897" y="5290016"/>
            <a:chExt cx="6638364" cy="338554"/>
          </a:xfrm>
        </p:grpSpPr>
        <p:sp>
          <p:nvSpPr>
            <p:cNvPr id="15" name="Shape 511"/>
            <p:cNvSpPr txBox="1"/>
            <p:nvPr/>
          </p:nvSpPr>
          <p:spPr>
            <a:xfrm>
              <a:off x="3311176" y="5290016"/>
              <a:ext cx="26066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genome assembly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" name="Shape 512"/>
            <p:cNvCxnSpPr/>
            <p:nvPr/>
          </p:nvCxnSpPr>
          <p:spPr>
            <a:xfrm rot="10800000">
              <a:off x="1288897" y="5482528"/>
              <a:ext cx="2505775" cy="1589"/>
            </a:xfrm>
            <a:prstGeom prst="straightConnector1">
              <a:avLst/>
            </a:prstGeom>
            <a:noFill/>
            <a:ln w="9525" cap="flat" cmpd="sng">
              <a:solidFill>
                <a:srgbClr val="00009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17" name="Shape 513"/>
            <p:cNvCxnSpPr/>
            <p:nvPr/>
          </p:nvCxnSpPr>
          <p:spPr>
            <a:xfrm>
              <a:off x="5437712" y="5485705"/>
              <a:ext cx="2489549" cy="3177"/>
            </a:xfrm>
            <a:prstGeom prst="straightConnector1">
              <a:avLst/>
            </a:prstGeom>
            <a:noFill/>
            <a:ln w="9525" cap="flat" cmpd="sng">
              <a:solidFill>
                <a:srgbClr val="00009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pic>
        <p:nvPicPr>
          <p:cNvPr id="18" name="Shape 514" descr="Apollo_0.tiff"/>
          <p:cNvPicPr preferRelativeResize="0"/>
          <p:nvPr/>
        </p:nvPicPr>
        <p:blipFill rotWithShape="1">
          <a:blip r:embed="rId3">
            <a:alphaModFix/>
          </a:blip>
          <a:srcRect l="64126" t="77273" r="2650" b="15209"/>
          <a:stretch/>
        </p:blipFill>
        <p:spPr>
          <a:xfrm>
            <a:off x="1928294" y="4707140"/>
            <a:ext cx="2548426" cy="32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5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6078" y="4922613"/>
            <a:ext cx="310803" cy="3089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hape 518"/>
          <p:cNvCxnSpPr/>
          <p:nvPr/>
        </p:nvCxnSpPr>
        <p:spPr>
          <a:xfrm flipH="1">
            <a:off x="4611480" y="5026785"/>
            <a:ext cx="2288852" cy="19632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" name="Shape 519"/>
          <p:cNvCxnSpPr/>
          <p:nvPr/>
        </p:nvCxnSpPr>
        <p:spPr>
          <a:xfrm rot="10800000">
            <a:off x="4546600" y="4857451"/>
            <a:ext cx="2353732" cy="169334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" name="Shape 360"/>
          <p:cNvCxnSpPr/>
          <p:nvPr/>
        </p:nvCxnSpPr>
        <p:spPr>
          <a:xfrm rot="10800000">
            <a:off x="3450833" y="2335593"/>
            <a:ext cx="2780634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" name="Shape 383"/>
          <p:cNvCxnSpPr/>
          <p:nvPr/>
        </p:nvCxnSpPr>
        <p:spPr>
          <a:xfrm flipH="1">
            <a:off x="4009572" y="3519851"/>
            <a:ext cx="1141790" cy="767794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" name="Shape 397"/>
          <p:cNvSpPr txBox="1"/>
          <p:nvPr/>
        </p:nvSpPr>
        <p:spPr>
          <a:xfrm>
            <a:off x="3533265" y="2688899"/>
            <a:ext cx="122431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protein - BLASTX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Shape 399"/>
          <p:cNvSpPr txBox="1"/>
          <p:nvPr/>
        </p:nvSpPr>
        <p:spPr>
          <a:xfrm>
            <a:off x="3040393" y="2396412"/>
            <a:ext cx="12234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altEST - TBLASTX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406"/>
          <p:cNvCxnSpPr/>
          <p:nvPr/>
        </p:nvCxnSpPr>
        <p:spPr>
          <a:xfrm flipH="1" flipV="1">
            <a:off x="5096933" y="2791582"/>
            <a:ext cx="2446867" cy="8756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" name="Shape 407"/>
          <p:cNvSpPr/>
          <p:nvPr/>
        </p:nvSpPr>
        <p:spPr>
          <a:xfrm>
            <a:off x="4781251" y="2402117"/>
            <a:ext cx="270247" cy="754023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Shape 398"/>
          <p:cNvSpPr txBox="1"/>
          <p:nvPr/>
        </p:nvSpPr>
        <p:spPr>
          <a:xfrm>
            <a:off x="528002" y="2879141"/>
            <a:ext cx="143110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mRNA </a:t>
            </a:r>
            <a:r>
              <a:rPr lang="en-US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seq</a:t>
            </a: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- BLASTN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" name="Shape 420"/>
          <p:cNvGrpSpPr/>
          <p:nvPr/>
        </p:nvGrpSpPr>
        <p:grpSpPr>
          <a:xfrm>
            <a:off x="457199" y="2900252"/>
            <a:ext cx="691863" cy="534194"/>
            <a:chOff x="836613" y="3810000"/>
            <a:chExt cx="382587" cy="1068388"/>
          </a:xfrm>
        </p:grpSpPr>
        <p:cxnSp>
          <p:nvCxnSpPr>
            <p:cNvPr id="32" name="Shape 421"/>
            <p:cNvCxnSpPr/>
            <p:nvPr/>
          </p:nvCxnSpPr>
          <p:spPr>
            <a:xfrm rot="10800000">
              <a:off x="838200" y="3810000"/>
              <a:ext cx="381000" cy="1588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Shape 422"/>
            <p:cNvCxnSpPr/>
            <p:nvPr/>
          </p:nvCxnSpPr>
          <p:spPr>
            <a:xfrm rot="5400000">
              <a:off x="304801" y="4343400"/>
              <a:ext cx="1066800" cy="3175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Shape 423"/>
            <p:cNvCxnSpPr/>
            <p:nvPr/>
          </p:nvCxnSpPr>
          <p:spPr>
            <a:xfrm>
              <a:off x="838200" y="4864100"/>
              <a:ext cx="381000" cy="1588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grpSp>
        <p:nvGrpSpPr>
          <p:cNvPr id="35" name="Shape 424"/>
          <p:cNvGrpSpPr/>
          <p:nvPr/>
        </p:nvGrpSpPr>
        <p:grpSpPr>
          <a:xfrm>
            <a:off x="4238561" y="3032789"/>
            <a:ext cx="326181" cy="645161"/>
            <a:chOff x="4383705" y="2688072"/>
            <a:chExt cx="381000" cy="645161"/>
          </a:xfrm>
        </p:grpSpPr>
        <p:cxnSp>
          <p:nvCxnSpPr>
            <p:cNvPr id="36" name="Shape 425"/>
            <p:cNvCxnSpPr/>
            <p:nvPr/>
          </p:nvCxnSpPr>
          <p:spPr>
            <a:xfrm rot="-5400000">
              <a:off x="4440537" y="3009065"/>
              <a:ext cx="645161" cy="3175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Shape 426"/>
            <p:cNvCxnSpPr/>
            <p:nvPr/>
          </p:nvCxnSpPr>
          <p:spPr>
            <a:xfrm rot="10800000">
              <a:off x="4383705" y="3331313"/>
              <a:ext cx="381000" cy="96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8" name="Shape 427"/>
            <p:cNvCxnSpPr/>
            <p:nvPr/>
          </p:nvCxnSpPr>
          <p:spPr>
            <a:xfrm>
              <a:off x="4383705" y="2688072"/>
              <a:ext cx="381000" cy="96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9" name="Shape 436"/>
          <p:cNvCxnSpPr/>
          <p:nvPr/>
        </p:nvCxnSpPr>
        <p:spPr>
          <a:xfrm flipH="1" flipV="1">
            <a:off x="4795858" y="3568522"/>
            <a:ext cx="2651180" cy="390252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3" name="Shape 407"/>
          <p:cNvSpPr/>
          <p:nvPr/>
        </p:nvSpPr>
        <p:spPr>
          <a:xfrm>
            <a:off x="4593337" y="3398160"/>
            <a:ext cx="193272" cy="309526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68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0497"/>
            <a:ext cx="8229600" cy="1143000"/>
          </a:xfrm>
        </p:spPr>
        <p:txBody>
          <a:bodyPr/>
          <a:lstStyle/>
          <a:p>
            <a:r>
              <a:rPr lang="en-US" dirty="0"/>
              <a:t>Annotation Edit Distance (AED)</a:t>
            </a:r>
          </a:p>
        </p:txBody>
      </p:sp>
      <p:pic>
        <p:nvPicPr>
          <p:cNvPr id="4" name="Picture 52" descr="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17" y="1215579"/>
            <a:ext cx="6903720" cy="531530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Rectangle 5"/>
          <p:cNvSpPr/>
          <p:nvPr/>
        </p:nvSpPr>
        <p:spPr>
          <a:xfrm>
            <a:off x="1738350" y="6472942"/>
            <a:ext cx="6511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Good                                                                                                        Bad</a:t>
            </a:r>
            <a:endParaRPr lang="en-US" dirty="0"/>
          </a:p>
        </p:txBody>
      </p:sp>
      <p:sp>
        <p:nvSpPr>
          <p:cNvPr id="10" name="Shape 2654"/>
          <p:cNvSpPr/>
          <p:nvPr/>
        </p:nvSpPr>
        <p:spPr>
          <a:xfrm rot="10800000">
            <a:off x="2372538" y="6561201"/>
            <a:ext cx="5303508" cy="253057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0000"/>
              </a:gs>
              <a:gs pos="99000">
                <a:srgbClr val="008000"/>
              </a:gs>
              <a:gs pos="100000">
                <a:srgbClr val="FFFFFF"/>
              </a:gs>
            </a:gsLst>
            <a:lin ang="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49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354"/>
            <a:ext cx="8229600" cy="1143000"/>
          </a:xfrm>
        </p:spPr>
        <p:txBody>
          <a:bodyPr/>
          <a:lstStyle/>
          <a:p>
            <a:r>
              <a:rPr lang="en-US" dirty="0"/>
              <a:t>MAKER mRNA Quality index (QI)</a:t>
            </a:r>
          </a:p>
        </p:txBody>
      </p:sp>
      <p:pic>
        <p:nvPicPr>
          <p:cNvPr id="4" name="Picture 3" descr="Screen Shot 2018-07-02 at 12.5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2129960"/>
            <a:ext cx="7445752" cy="4645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2322" y="1541136"/>
            <a:ext cx="5493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/>
              <a:t>QI:0|0.77|0.68|1|0.77|0.78|19|462|824</a:t>
            </a:r>
            <a:endParaRPr lang="en-US" sz="2400" b="1" dirty="0"/>
          </a:p>
        </p:txBody>
      </p:sp>
      <p:sp>
        <p:nvSpPr>
          <p:cNvPr id="6" name="Right Arrow 5"/>
          <p:cNvSpPr/>
          <p:nvPr/>
        </p:nvSpPr>
        <p:spPr>
          <a:xfrm>
            <a:off x="199573" y="3211286"/>
            <a:ext cx="725714" cy="2902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0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 New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yVerse PPT Theme-template" id="{F542F1E0-408B-4E0D-B65A-071A189FF1E9}" vid="{AC48C072-E801-4DE1-8C9B-ED2920775E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18545</TotalTime>
  <Words>738</Words>
  <Application>Microsoft Macintosh PowerPoint</Application>
  <PresentationFormat>On-screen Show (4:3)</PresentationFormat>
  <Paragraphs>155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Generic New Slide</vt:lpstr>
      <vt:lpstr>Genome Annotation using MAKER</vt:lpstr>
      <vt:lpstr>MAKER</vt:lpstr>
      <vt:lpstr>What Are Annotations?</vt:lpstr>
      <vt:lpstr>Challenges in Plant Genome Annotation</vt:lpstr>
      <vt:lpstr>Options for Protein-coding Gene Annotation</vt:lpstr>
      <vt:lpstr>Typical Annotation Pipeline</vt:lpstr>
      <vt:lpstr>MAKER Automated Pipeline</vt:lpstr>
      <vt:lpstr>Annotation Edit Distance (AED)</vt:lpstr>
      <vt:lpstr>MAKER mRNA Quality index (QI)</vt:lpstr>
      <vt:lpstr>Gene Filtering</vt:lpstr>
      <vt:lpstr>MaizeCODE Genome: NC350 Annotation</vt:lpstr>
      <vt:lpstr>Secondary Annotation</vt:lpstr>
      <vt:lpstr>CyVerse Introdution</vt:lpstr>
      <vt:lpstr>Community-focused cyber-infrastructure </vt:lpstr>
      <vt:lpstr>CyVerse Product Stack</vt:lpstr>
      <vt:lpstr>Data Lifecycle Support</vt:lpstr>
      <vt:lpstr>Using CyVerse for Annotation</vt:lpstr>
      <vt:lpstr>How Can I Use Jetstream?</vt:lpstr>
      <vt:lpstr>SciApps Introduction</vt:lpstr>
      <vt:lpstr>Request Access to SciApps </vt:lpstr>
      <vt:lpstr>Add Data to sci_data Folder</vt:lpstr>
      <vt:lpstr>Run Analyses and Chain Them Together</vt:lpstr>
      <vt:lpstr>Visualize Annotation with JBrowse</vt:lpstr>
      <vt:lpstr>Annotation with Apollo</vt:lpstr>
      <vt:lpstr>Thanks</vt:lpstr>
    </vt:vector>
  </TitlesOfParts>
  <Company>Cold Spring Harbor Labs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SciApps/ MaizeCode/ CyVerse</dc:title>
  <dc:creator>Liya Wang</dc:creator>
  <cp:lastModifiedBy>Liya Wang</cp:lastModifiedBy>
  <cp:revision>74</cp:revision>
  <dcterms:created xsi:type="dcterms:W3CDTF">2017-11-10T19:52:47Z</dcterms:created>
  <dcterms:modified xsi:type="dcterms:W3CDTF">2018-07-14T15:10:27Z</dcterms:modified>
</cp:coreProperties>
</file>