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handoutMasterIdLst>
    <p:handoutMasterId r:id="rId24"/>
  </p:handoutMasterIdLst>
  <p:sldIdLst>
    <p:sldId id="256" r:id="rId2"/>
    <p:sldId id="344" r:id="rId3"/>
    <p:sldId id="345" r:id="rId4"/>
    <p:sldId id="346" r:id="rId5"/>
    <p:sldId id="367" r:id="rId6"/>
    <p:sldId id="349" r:id="rId7"/>
    <p:sldId id="350" r:id="rId8"/>
    <p:sldId id="258" r:id="rId9"/>
    <p:sldId id="351" r:id="rId10"/>
    <p:sldId id="352" r:id="rId11"/>
    <p:sldId id="353" r:id="rId12"/>
    <p:sldId id="354" r:id="rId13"/>
    <p:sldId id="355" r:id="rId14"/>
    <p:sldId id="356" r:id="rId15"/>
    <p:sldId id="366" r:id="rId16"/>
    <p:sldId id="359" r:id="rId17"/>
    <p:sldId id="360" r:id="rId18"/>
    <p:sldId id="361" r:id="rId19"/>
    <p:sldId id="363" r:id="rId20"/>
    <p:sldId id="362" r:id="rId21"/>
    <p:sldId id="364" r:id="rId22"/>
    <p:sldId id="365" r:id="rId23"/>
  </p:sldIdLst>
  <p:sldSz cx="12192000" cy="6858000"/>
  <p:notesSz cx="6858000" cy="92964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A4B8"/>
    <a:srgbClr val="D96728"/>
    <a:srgbClr val="77AA43"/>
    <a:srgbClr val="00EE02"/>
    <a:srgbClr val="466730"/>
    <a:srgbClr val="C3B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264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tags" Target="tags/tag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A9D40-94CE-4843-9DA3-18620C6568E9}" type="datetimeFigureOut">
              <a:rPr lang="en-US" smtClean="0"/>
              <a:t>6/22/14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7B2D4-84E6-4EEE-90F1-4B8657337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47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6/22/14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67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6/22/14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1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6/22/14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5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6/22/14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4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6/22/14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35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6/22/14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4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6/22/14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55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6/22/14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0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6/22/14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3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6/22/14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6/22/14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1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035D4-9351-4BEC-9BB9-B0B752F01DD9}" type="datetimeFigureOut">
              <a:rPr lang="en-US" smtClean="0"/>
              <a:t>6/22/14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AC520-1580-44AC-A816-4EE9DB4A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8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3" Type="http://schemas.openxmlformats.org/officeDocument/2006/relationships/image" Target="../media/image31.png"/><Relationship Id="rId14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gif"/><Relationship Id="rId9" Type="http://schemas.openxmlformats.org/officeDocument/2006/relationships/image" Target="../media/image27.png"/><Relationship Id="rId10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jpe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34" l="1895" r="100000">
                        <a14:foregroundMark x1="20842" y1="14318" x2="20842" y2="14318"/>
                        <a14:foregroundMark x1="18526" y1="31767" x2="18526" y2="31767"/>
                        <a14:foregroundMark x1="21895" y1="51678" x2="21895" y2="51678"/>
                        <a14:foregroundMark x1="46947" y1="25503" x2="46947" y2="25503"/>
                        <a14:foregroundMark x1="63789" y1="21029" x2="63789" y2="21029"/>
                        <a14:foregroundMark x1="85684" y1="39150" x2="85684" y2="39150"/>
                        <a14:foregroundMark x1="65895" y1="57271" x2="65895" y2="57271"/>
                        <a14:foregroundMark x1="58526" y1="79418" x2="58526" y2="7941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324" y="3023560"/>
            <a:ext cx="2028171" cy="190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394472" y="937894"/>
            <a:ext cx="7697877" cy="160043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The</a:t>
            </a:r>
            <a:r>
              <a:rPr lang="en-US" sz="5400" b="1" i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 iPlant Collaborative </a:t>
            </a:r>
          </a:p>
          <a:p>
            <a:pPr algn="ctr"/>
            <a:r>
              <a:rPr lang="en-US" sz="2400" b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Community Cyberinfrastructure for Life </a:t>
            </a:r>
            <a:r>
              <a:rPr lang="en-US" sz="2400" b="1" dirty="0" smtClean="0">
                <a:solidFill>
                  <a:srgbClr val="03A4B8"/>
                </a:solidFill>
                <a:latin typeface="+mj-lt"/>
                <a:cs typeface="Calibri" pitchFamily="34" charset="0"/>
              </a:rPr>
              <a:t>Science</a:t>
            </a:r>
          </a:p>
          <a:p>
            <a:pPr algn="ctr"/>
            <a:endParaRPr lang="en-US" sz="2000" b="1" dirty="0">
              <a:solidFill>
                <a:srgbClr val="03A4B8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4200" y="5417404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  <a:cs typeface="Calibri" pitchFamily="34" charset="0"/>
              </a:rPr>
              <a:t>Jason Williams </a:t>
            </a:r>
          </a:p>
          <a:p>
            <a:pPr algn="ctr"/>
            <a:r>
              <a:rPr lang="en-US" sz="2400" dirty="0" smtClean="0">
                <a:latin typeface="+mj-lt"/>
                <a:cs typeface="Calibri" pitchFamily="34" charset="0"/>
              </a:rPr>
              <a:t>Cold </a:t>
            </a:r>
            <a:r>
              <a:rPr lang="en-US" sz="2400" dirty="0">
                <a:latin typeface="+mj-lt"/>
                <a:cs typeface="Calibri" pitchFamily="34" charset="0"/>
              </a:rPr>
              <a:t>Spring Harbor </a:t>
            </a:r>
            <a:r>
              <a:rPr lang="en-US" sz="2400" dirty="0" smtClean="0">
                <a:latin typeface="+mj-lt"/>
                <a:cs typeface="Calibri" pitchFamily="34" charset="0"/>
              </a:rPr>
              <a:t>Laboratory, iPlant</a:t>
            </a:r>
            <a:endParaRPr lang="en-US" sz="2400" dirty="0">
              <a:latin typeface="+mj-lt"/>
              <a:cs typeface="Calibri" pitchFamily="34" charset="0"/>
            </a:endParaRPr>
          </a:p>
        </p:txBody>
      </p:sp>
      <p:sp>
        <p:nvSpPr>
          <p:cNvPr id="2" name="PB"/>
          <p:cNvSpPr/>
          <p:nvPr/>
        </p:nvSpPr>
        <p:spPr>
          <a:xfrm>
            <a:off x="0" y="6705600"/>
            <a:ext cx="554182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70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46051" y="473906"/>
            <a:ext cx="94999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The </a:t>
            </a:r>
            <a:r>
              <a:rPr lang="en-US" sz="4400" b="1" i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iPlant Collaborative</a:t>
            </a:r>
          </a:p>
          <a:p>
            <a:pPr algn="ctr"/>
            <a:r>
              <a:rPr lang="en-US" sz="3600" b="1" dirty="0" smtClean="0">
                <a:latin typeface="+mj-lt"/>
                <a:cs typeface="Calibri" pitchFamily="34" charset="0"/>
              </a:rPr>
              <a:t>Landscape of community identified priorities </a:t>
            </a:r>
            <a:endParaRPr lang="en-US" sz="3600" b="1" dirty="0">
              <a:solidFill>
                <a:srgbClr val="055C6B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325812" y="2395454"/>
            <a:ext cx="7540375" cy="3883353"/>
          </a:xfrm>
          <a:prstGeom prst="roundRect">
            <a:avLst/>
          </a:prstGeom>
          <a:noFill/>
          <a:ln w="38100" cap="flat" cmpd="sng" algn="ctr">
            <a:solidFill>
              <a:srgbClr val="03A4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Genomic data and analysis:</a:t>
            </a:r>
          </a:p>
          <a:p>
            <a:pPr marL="57150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Reference guided assembly</a:t>
            </a:r>
          </a:p>
          <a:p>
            <a:pPr marL="57150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De novo assembly</a:t>
            </a:r>
          </a:p>
          <a:p>
            <a:pPr marL="57150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RNA-Seq (expression; gene/isoform discovery)</a:t>
            </a:r>
          </a:p>
          <a:p>
            <a:pPr marL="57150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Variant calling</a:t>
            </a:r>
          </a:p>
          <a:p>
            <a:pPr marL="57150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Genome/Transcriptome annotation</a:t>
            </a:r>
          </a:p>
          <a:p>
            <a:pPr marL="57150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ChIP-Seq</a:t>
            </a:r>
            <a:r>
              <a:rPr lang="en-US" sz="2400" dirty="0" smtClean="0"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/Integration of epigenetic information</a:t>
            </a:r>
          </a:p>
          <a:p>
            <a:pPr marL="57150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Multiple sequencing platforms</a:t>
            </a:r>
          </a:p>
          <a:p>
            <a:pPr marL="57150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New and evolving technologies</a:t>
            </a:r>
          </a:p>
          <a:p>
            <a:pPr marL="57150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4000" dirty="0">
              <a:latin typeface="Calibri" panose="020F0502020204030204" pitchFamily="34" charset="0"/>
              <a:ea typeface="ＭＳ Ｐゴシック" pitchFamily="-106" charset="-128"/>
              <a:cs typeface="ＭＳ Ｐゴシック" pitchFamily="-106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latin typeface="Calibri" panose="020F0502020204030204" pitchFamily="3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" name="PB"/>
          <p:cNvSpPr/>
          <p:nvPr/>
        </p:nvSpPr>
        <p:spPr>
          <a:xfrm>
            <a:off x="0" y="6705600"/>
            <a:ext cx="5541818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94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46051" y="473906"/>
            <a:ext cx="94999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The </a:t>
            </a:r>
            <a:r>
              <a:rPr lang="en-US" sz="4400" b="1" i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iPlant Collaborative</a:t>
            </a:r>
          </a:p>
          <a:p>
            <a:pPr algn="ctr"/>
            <a:r>
              <a:rPr lang="en-US" sz="3600" b="1" dirty="0" smtClean="0">
                <a:latin typeface="+mj-lt"/>
                <a:cs typeface="Calibri" pitchFamily="34" charset="0"/>
              </a:rPr>
              <a:t>Landscape of community identified priorities </a:t>
            </a:r>
            <a:endParaRPr lang="en-US" sz="3600" b="1" dirty="0">
              <a:solidFill>
                <a:srgbClr val="055C6B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680191" y="4732334"/>
            <a:ext cx="1771533" cy="990600"/>
          </a:xfrm>
          <a:prstGeom prst="roundRect">
            <a:avLst/>
          </a:prstGeom>
          <a:noFill/>
          <a:ln w="38100" cap="flat" cmpd="sng" algn="ctr">
            <a:solidFill>
              <a:srgbClr val="03A4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Genomic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 data 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5765764" y="4732334"/>
            <a:ext cx="1771533" cy="990600"/>
          </a:xfrm>
          <a:prstGeom prst="roundRect">
            <a:avLst/>
          </a:prstGeom>
          <a:noFill/>
          <a:ln w="38100" cap="flat" cmpd="sng" algn="ctr">
            <a:solidFill>
              <a:srgbClr val="03A4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Environmental data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7851336" y="4732334"/>
            <a:ext cx="1771533" cy="990600"/>
          </a:xfrm>
          <a:prstGeom prst="roundRect">
            <a:avLst/>
          </a:prstGeom>
          <a:noFill/>
          <a:ln w="38100" cap="flat" cmpd="sng" algn="ctr">
            <a:solidFill>
              <a:srgbClr val="03A4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Phenotype data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4925422" y="2249548"/>
            <a:ext cx="3652525" cy="2005618"/>
          </a:xfrm>
          <a:prstGeom prst="roundRect">
            <a:avLst/>
          </a:prstGeom>
          <a:noFill/>
          <a:ln w="38100" cap="flat" cmpd="sng" algn="ctr">
            <a:solidFill>
              <a:srgbClr val="03A4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3680191" y="5945006"/>
            <a:ext cx="5942679" cy="495300"/>
          </a:xfrm>
          <a:prstGeom prst="roundRect">
            <a:avLst/>
          </a:prstGeom>
          <a:noFill/>
          <a:ln w="38100" cap="flat" cmpd="sng" algn="ctr">
            <a:solidFill>
              <a:srgbClr val="03A4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Phylogenetic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 Inferences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6820548" y="3304849"/>
            <a:ext cx="1572768" cy="767687"/>
          </a:xfrm>
          <a:prstGeom prst="roundRect">
            <a:avLst/>
          </a:prstGeom>
          <a:noFill/>
          <a:ln w="38100" cap="flat" cmpd="sng" algn="ctr">
            <a:solidFill>
              <a:srgbClr val="03A4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Ecological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 Models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5131558" y="3305118"/>
            <a:ext cx="1569493" cy="767687"/>
          </a:xfrm>
          <a:prstGeom prst="roundRect">
            <a:avLst/>
          </a:prstGeom>
          <a:noFill/>
          <a:ln w="38100" cap="flat" cmpd="sng" algn="ctr">
            <a:solidFill>
              <a:srgbClr val="03A4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Evolutionary Models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6820548" y="2388686"/>
            <a:ext cx="1572768" cy="767687"/>
          </a:xfrm>
          <a:prstGeom prst="roundRect">
            <a:avLst/>
          </a:prstGeom>
          <a:noFill/>
          <a:ln w="38100" cap="flat" cmpd="sng" algn="ctr">
            <a:solidFill>
              <a:srgbClr val="03A4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Association Studies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5126720" y="2388685"/>
            <a:ext cx="1572768" cy="767687"/>
          </a:xfrm>
          <a:prstGeom prst="roundRect">
            <a:avLst/>
          </a:prstGeom>
          <a:noFill/>
          <a:ln w="38100" cap="flat" cmpd="sng" algn="ctr">
            <a:solidFill>
              <a:srgbClr val="03A4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Pathway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Analysis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5" name="Isosceles Triangle 24"/>
          <p:cNvSpPr/>
          <p:nvPr/>
        </p:nvSpPr>
        <p:spPr bwMode="auto">
          <a:xfrm>
            <a:off x="3789357" y="4310684"/>
            <a:ext cx="5823987" cy="310614"/>
          </a:xfrm>
          <a:prstGeom prst="triangle">
            <a:avLst/>
          </a:prstGeom>
          <a:gradFill flip="none" rotWithShape="1">
            <a:gsLst>
              <a:gs pos="100000">
                <a:schemeClr val="bg1"/>
              </a:gs>
              <a:gs pos="46000">
                <a:srgbClr val="03A4B8"/>
              </a:gs>
            </a:gsLst>
            <a:lin ang="5400000" scaled="1"/>
            <a:tileRect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6" name="Up-Down Arrow 25"/>
          <p:cNvSpPr/>
          <p:nvPr/>
        </p:nvSpPr>
        <p:spPr bwMode="auto">
          <a:xfrm>
            <a:off x="3118155" y="2015134"/>
            <a:ext cx="514471" cy="4114800"/>
          </a:xfrm>
          <a:prstGeom prst="upDownArrow">
            <a:avLst/>
          </a:prstGeom>
          <a:gradFill>
            <a:gsLst>
              <a:gs pos="100000">
                <a:srgbClr val="03A4B8"/>
              </a:gs>
              <a:gs pos="0">
                <a:srgbClr val="FFFFFF"/>
              </a:gs>
            </a:gsLst>
            <a:lin ang="5400000" scaled="1"/>
          </a:gradFill>
          <a:ln w="9525" cap="flat" cmpd="sng" algn="ctr">
            <a:solidFill>
              <a:srgbClr val="03A4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60340" y="1926383"/>
            <a:ext cx="153061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Predictive and synthetic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499906" y="4056912"/>
            <a:ext cx="153061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Knowledge gathering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489101" y="5621841"/>
            <a:ext cx="153061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Retrodictive</a:t>
            </a:r>
            <a:r>
              <a:rPr lang="en-US" dirty="0" smtClean="0"/>
              <a:t> insights</a:t>
            </a:r>
            <a:endParaRPr lang="en-US" dirty="0"/>
          </a:p>
        </p:txBody>
      </p:sp>
      <p:sp>
        <p:nvSpPr>
          <p:cNvPr id="3" name="PB"/>
          <p:cNvSpPr/>
          <p:nvPr/>
        </p:nvSpPr>
        <p:spPr>
          <a:xfrm>
            <a:off x="0" y="6705600"/>
            <a:ext cx="6096000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37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46051" y="616519"/>
            <a:ext cx="94999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The </a:t>
            </a:r>
            <a:r>
              <a:rPr lang="en-US" sz="4400" b="1" i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iPlant Collaborative</a:t>
            </a:r>
          </a:p>
          <a:p>
            <a:pPr algn="ctr"/>
            <a:r>
              <a:rPr lang="en-US" sz="3600" b="1" dirty="0" smtClean="0">
                <a:latin typeface="+mj-lt"/>
                <a:cs typeface="Calibri" pitchFamily="34" charset="0"/>
              </a:rPr>
              <a:t>Landscape of community identified priorities </a:t>
            </a:r>
            <a:endParaRPr lang="en-US" sz="3600" b="1" dirty="0">
              <a:solidFill>
                <a:srgbClr val="055C6B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33400" y="4174296"/>
            <a:ext cx="3066933" cy="1746072"/>
          </a:xfrm>
          <a:prstGeom prst="roundRect">
            <a:avLst/>
          </a:prstGeom>
          <a:noFill/>
          <a:ln w="38100" cap="flat" cmpd="sng" algn="ctr">
            <a:solidFill>
              <a:srgbClr val="03A4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Genotypic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155489" y="1978699"/>
            <a:ext cx="3652525" cy="2005618"/>
          </a:xfrm>
          <a:prstGeom prst="roundRect">
            <a:avLst/>
          </a:prstGeom>
          <a:noFill/>
          <a:ln w="38100" cap="flat" cmpd="sng" algn="ctr">
            <a:solidFill>
              <a:srgbClr val="03A4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33401" y="6146735"/>
            <a:ext cx="9162932" cy="495300"/>
          </a:xfrm>
          <a:prstGeom prst="roundRect">
            <a:avLst/>
          </a:prstGeom>
          <a:noFill/>
          <a:ln w="38100" cap="flat" cmpd="sng" algn="ctr">
            <a:solidFill>
              <a:srgbClr val="03A4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Phylogenetic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 Tools for inference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1" name="Isosceles Triangle 20"/>
          <p:cNvSpPr/>
          <p:nvPr/>
        </p:nvSpPr>
        <p:spPr bwMode="auto">
          <a:xfrm>
            <a:off x="263060" y="4029891"/>
            <a:ext cx="9433273" cy="154686"/>
          </a:xfrm>
          <a:prstGeom prst="triangle">
            <a:avLst/>
          </a:prstGeom>
          <a:gradFill flip="none" rotWithShape="1">
            <a:gsLst>
              <a:gs pos="100000">
                <a:schemeClr val="bg1"/>
              </a:gs>
              <a:gs pos="46000">
                <a:srgbClr val="03A4B8"/>
              </a:gs>
            </a:gsLst>
            <a:lin ang="5400000" scaled="1"/>
            <a:tileRect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3733800" y="4246762"/>
            <a:ext cx="2940747" cy="1676588"/>
          </a:xfrm>
          <a:prstGeom prst="roundRect">
            <a:avLst/>
          </a:prstGeom>
          <a:noFill/>
          <a:ln w="38100" cap="flat" cmpd="sng" algn="ctr">
            <a:solidFill>
              <a:srgbClr val="03A4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Environmental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6808014" y="4246762"/>
            <a:ext cx="2888319" cy="1673606"/>
          </a:xfrm>
          <a:prstGeom prst="roundRect">
            <a:avLst/>
          </a:prstGeom>
          <a:noFill/>
          <a:ln w="38100" cap="flat" cmpd="sng" algn="ctr">
            <a:solidFill>
              <a:srgbClr val="03A4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Phenotypic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81533" y="4972068"/>
            <a:ext cx="1901936" cy="340718"/>
          </a:xfrm>
          <a:prstGeom prst="ellipse">
            <a:avLst/>
          </a:prstGeom>
          <a:noFill/>
          <a:ln>
            <a:solidFill>
              <a:srgbClr val="03A4B8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Eurostile"/>
              </a:rPr>
              <a:t>Comparative Genomics</a:t>
            </a: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1589894" y="5427065"/>
            <a:ext cx="1718863" cy="379024"/>
          </a:xfrm>
          <a:prstGeom prst="ellipse">
            <a:avLst/>
          </a:prstGeom>
          <a:noFill/>
          <a:ln>
            <a:solidFill>
              <a:srgbClr val="03A4B8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Eurostile"/>
              </a:rPr>
              <a:t>Sequencing &amp; Assembly</a:t>
            </a:r>
          </a:p>
        </p:txBody>
      </p:sp>
      <p:cxnSp>
        <p:nvCxnSpPr>
          <p:cNvPr id="26" name="Straight Arrow Connector 25"/>
          <p:cNvCxnSpPr>
            <a:cxnSpLocks noChangeShapeType="1"/>
            <a:stCxn id="25" idx="1"/>
            <a:endCxn id="24" idx="4"/>
          </p:cNvCxnSpPr>
          <p:nvPr/>
        </p:nvCxnSpPr>
        <p:spPr bwMode="auto">
          <a:xfrm flipH="1" flipV="1">
            <a:off x="1532501" y="5312786"/>
            <a:ext cx="309115" cy="169786"/>
          </a:xfrm>
          <a:prstGeom prst="straightConnector1">
            <a:avLst/>
          </a:prstGeom>
          <a:noFill/>
          <a:ln w="31750">
            <a:solidFill>
              <a:srgbClr val="03A4B8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26"/>
          <p:cNvCxnSpPr>
            <a:cxnSpLocks noChangeShapeType="1"/>
            <a:stCxn id="24" idx="0"/>
            <a:endCxn id="29" idx="2"/>
          </p:cNvCxnSpPr>
          <p:nvPr/>
        </p:nvCxnSpPr>
        <p:spPr bwMode="auto">
          <a:xfrm flipV="1">
            <a:off x="1532501" y="4757587"/>
            <a:ext cx="353617" cy="214481"/>
          </a:xfrm>
          <a:prstGeom prst="straightConnector1">
            <a:avLst/>
          </a:prstGeom>
          <a:noFill/>
          <a:ln w="31750">
            <a:solidFill>
              <a:srgbClr val="03A4B8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/>
          <p:cNvCxnSpPr>
            <a:cxnSpLocks noChangeShapeType="1"/>
            <a:stCxn id="25" idx="0"/>
            <a:endCxn id="29" idx="4"/>
          </p:cNvCxnSpPr>
          <p:nvPr/>
        </p:nvCxnSpPr>
        <p:spPr bwMode="auto">
          <a:xfrm flipV="1">
            <a:off x="2449326" y="4909801"/>
            <a:ext cx="234182" cy="517264"/>
          </a:xfrm>
          <a:prstGeom prst="straightConnector1">
            <a:avLst/>
          </a:prstGeom>
          <a:noFill/>
          <a:ln w="31750">
            <a:solidFill>
              <a:srgbClr val="03A4B8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1886118" y="4605372"/>
            <a:ext cx="1594779" cy="304429"/>
          </a:xfrm>
          <a:prstGeom prst="ellipse">
            <a:avLst/>
          </a:prstGeom>
          <a:noFill/>
          <a:ln>
            <a:solidFill>
              <a:srgbClr val="03A4B8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Eurostile"/>
              </a:rPr>
              <a:t>Annotation</a:t>
            </a:r>
          </a:p>
        </p:txBody>
      </p:sp>
      <p:sp>
        <p:nvSpPr>
          <p:cNvPr id="30" name="Left-Right Arrow 29"/>
          <p:cNvSpPr>
            <a:spLocks noChangeArrowheads="1"/>
          </p:cNvSpPr>
          <p:nvPr/>
        </p:nvSpPr>
        <p:spPr bwMode="auto">
          <a:xfrm>
            <a:off x="3038358" y="4972068"/>
            <a:ext cx="1123950" cy="495300"/>
          </a:xfrm>
          <a:prstGeom prst="leftRightArrow">
            <a:avLst>
              <a:gd name="adj1" fmla="val 50000"/>
              <a:gd name="adj2" fmla="val 50005"/>
            </a:avLst>
          </a:prstGeom>
          <a:noFill/>
          <a:ln w="9525">
            <a:solidFill>
              <a:srgbClr val="03A4B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  <a:latin typeface="Helvetica" pitchFamily="34" charset="0"/>
            </a:endParaRPr>
          </a:p>
        </p:txBody>
      </p:sp>
      <p:sp>
        <p:nvSpPr>
          <p:cNvPr id="31" name="Left-Right Arrow 30"/>
          <p:cNvSpPr>
            <a:spLocks noChangeArrowheads="1"/>
          </p:cNvSpPr>
          <p:nvPr/>
        </p:nvSpPr>
        <p:spPr bwMode="auto">
          <a:xfrm>
            <a:off x="6179306" y="5025603"/>
            <a:ext cx="1123950" cy="495300"/>
          </a:xfrm>
          <a:prstGeom prst="leftRightArrow">
            <a:avLst>
              <a:gd name="adj1" fmla="val 50000"/>
              <a:gd name="adj2" fmla="val 50005"/>
            </a:avLst>
          </a:prstGeom>
          <a:noFill/>
          <a:ln w="9525">
            <a:solidFill>
              <a:srgbClr val="03A4B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  <a:latin typeface="Helvetica" pitchFamily="34" charset="0"/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4111604" y="5335166"/>
            <a:ext cx="1718863" cy="379024"/>
          </a:xfrm>
          <a:prstGeom prst="ellipse">
            <a:avLst/>
          </a:prstGeom>
          <a:noFill/>
          <a:ln>
            <a:solidFill>
              <a:srgbClr val="03A4B8"/>
            </a:solidFill>
            <a:prstDash val="sysDash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 smtClean="0">
                <a:solidFill>
                  <a:srgbClr val="000000"/>
                </a:solidFill>
                <a:latin typeface="Calibri" panose="020F0502020204030204" pitchFamily="34" charset="0"/>
                <a:cs typeface="Eurostile"/>
              </a:rPr>
              <a:t>Environmental datasets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Eurostile"/>
            </a:endParaRP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4541213" y="4684194"/>
            <a:ext cx="1718863" cy="379024"/>
          </a:xfrm>
          <a:prstGeom prst="ellipse">
            <a:avLst/>
          </a:prstGeom>
          <a:noFill/>
          <a:ln>
            <a:solidFill>
              <a:srgbClr val="03A4B8"/>
            </a:solidFill>
            <a:prstDash val="sysDot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 smtClean="0">
                <a:solidFill>
                  <a:srgbClr val="000000"/>
                </a:solidFill>
                <a:latin typeface="Calibri" panose="020F0502020204030204" pitchFamily="34" charset="0"/>
                <a:cs typeface="Eurostile"/>
              </a:rPr>
              <a:t>Climate model products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Eurostile"/>
            </a:endParaRP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8270114" y="4720668"/>
            <a:ext cx="1353164" cy="502800"/>
          </a:xfrm>
          <a:prstGeom prst="ellipse">
            <a:avLst/>
          </a:prstGeom>
          <a:noFill/>
          <a:ln>
            <a:solidFill>
              <a:srgbClr val="03A4B8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Eurostile"/>
              </a:rPr>
              <a:t>Image-based Phenotyping</a:t>
            </a:r>
          </a:p>
        </p:txBody>
      </p:sp>
      <p:cxnSp>
        <p:nvCxnSpPr>
          <p:cNvPr id="35" name="Straight Arrow Connector 34"/>
          <p:cNvCxnSpPr>
            <a:cxnSpLocks noChangeShapeType="1"/>
            <a:stCxn id="34" idx="3"/>
            <a:endCxn id="37" idx="7"/>
          </p:cNvCxnSpPr>
          <p:nvPr/>
        </p:nvCxnSpPr>
        <p:spPr bwMode="auto">
          <a:xfrm flipH="1">
            <a:off x="8092323" y="5149835"/>
            <a:ext cx="375957" cy="360303"/>
          </a:xfrm>
          <a:prstGeom prst="straightConnector1">
            <a:avLst/>
          </a:prstGeom>
          <a:ln>
            <a:solidFill>
              <a:srgbClr val="03A4B8"/>
            </a:solidFill>
            <a:headEnd type="triangle" w="med" len="med"/>
            <a:tailEnd type="triangl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6883080" y="4646454"/>
            <a:ext cx="1361913" cy="412089"/>
          </a:xfrm>
          <a:prstGeom prst="ellipse">
            <a:avLst/>
          </a:prstGeom>
          <a:noFill/>
          <a:ln>
            <a:solidFill>
              <a:srgbClr val="03A4B8"/>
            </a:solidFill>
            <a:prstDash val="sysDot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Eurostile"/>
              </a:rPr>
              <a:t>Molecular Phenotyping</a:t>
            </a:r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7003290" y="5452825"/>
            <a:ext cx="1275882" cy="391355"/>
          </a:xfrm>
          <a:prstGeom prst="ellipse">
            <a:avLst/>
          </a:prstGeom>
          <a:noFill/>
          <a:ln>
            <a:solidFill>
              <a:srgbClr val="03A4B8"/>
            </a:solidFill>
            <a:prstDash val="sysDash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Eurostile"/>
              </a:rPr>
              <a:t>Trait Data</a:t>
            </a:r>
          </a:p>
        </p:txBody>
      </p:sp>
      <p:cxnSp>
        <p:nvCxnSpPr>
          <p:cNvPr id="38" name="Straight Arrow Connector 37"/>
          <p:cNvCxnSpPr>
            <a:cxnSpLocks noChangeShapeType="1"/>
            <a:stCxn id="36" idx="4"/>
            <a:endCxn id="37" idx="0"/>
          </p:cNvCxnSpPr>
          <p:nvPr/>
        </p:nvCxnSpPr>
        <p:spPr bwMode="auto">
          <a:xfrm>
            <a:off x="7564037" y="5058543"/>
            <a:ext cx="77194" cy="394282"/>
          </a:xfrm>
          <a:prstGeom prst="straightConnector1">
            <a:avLst/>
          </a:prstGeom>
          <a:ln>
            <a:solidFill>
              <a:srgbClr val="03A4B8"/>
            </a:solidFill>
            <a:headEnd type="triangle" w="med" len="med"/>
            <a:tailEnd type="triangl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39" name="Straight Connector 38"/>
          <p:cNvCxnSpPr/>
          <p:nvPr/>
        </p:nvCxnSpPr>
        <p:spPr bwMode="auto">
          <a:xfrm>
            <a:off x="10867395" y="3123443"/>
            <a:ext cx="71445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3A4B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10867395" y="2894843"/>
            <a:ext cx="7315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3A4B8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10867395" y="2666243"/>
            <a:ext cx="71445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3A4B8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2" name="TextBox 41"/>
          <p:cNvSpPr txBox="1"/>
          <p:nvPr/>
        </p:nvSpPr>
        <p:spPr>
          <a:xfrm>
            <a:off x="7898082" y="2511641"/>
            <a:ext cx="3018795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In planning</a:t>
            </a:r>
          </a:p>
          <a:p>
            <a:r>
              <a:rPr lang="en-US" sz="1600" dirty="0" smtClean="0">
                <a:latin typeface="Calibri" panose="020F0502020204030204" pitchFamily="34" charset="0"/>
              </a:rPr>
              <a:t>In progress</a:t>
            </a:r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dirty="0" smtClean="0">
                <a:latin typeface="Calibri" panose="020F0502020204030204" pitchFamily="34" charset="0"/>
              </a:rPr>
              <a:t>Foundation in place</a:t>
            </a:r>
          </a:p>
          <a:p>
            <a:endParaRPr lang="en-US" sz="1600" dirty="0"/>
          </a:p>
        </p:txBody>
      </p:sp>
      <p:sp>
        <p:nvSpPr>
          <p:cNvPr id="43" name="Rectangle 42"/>
          <p:cNvSpPr/>
          <p:nvPr/>
        </p:nvSpPr>
        <p:spPr bwMode="auto">
          <a:xfrm>
            <a:off x="7848600" y="2511641"/>
            <a:ext cx="3932387" cy="836170"/>
          </a:xfrm>
          <a:prstGeom prst="rect">
            <a:avLst/>
          </a:prstGeom>
          <a:noFill/>
          <a:ln w="19050" cap="flat" cmpd="sng" algn="ctr">
            <a:solidFill>
              <a:srgbClr val="03A4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5069752" y="3059028"/>
            <a:ext cx="1572768" cy="767687"/>
          </a:xfrm>
          <a:prstGeom prst="roundRect">
            <a:avLst/>
          </a:prstGeom>
          <a:noFill/>
          <a:ln w="38100" cap="flat" cmpd="sng" algn="ctr">
            <a:solidFill>
              <a:srgbClr val="03A4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Ecological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 Models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3380762" y="3059297"/>
            <a:ext cx="1569493" cy="767687"/>
          </a:xfrm>
          <a:prstGeom prst="roundRect">
            <a:avLst/>
          </a:prstGeom>
          <a:noFill/>
          <a:ln w="38100" cap="flat" cmpd="sng" algn="ctr">
            <a:solidFill>
              <a:srgbClr val="03A4B8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Evolutionary Models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5069752" y="2142865"/>
            <a:ext cx="1572768" cy="767687"/>
          </a:xfrm>
          <a:prstGeom prst="roundRect">
            <a:avLst/>
          </a:prstGeom>
          <a:noFill/>
          <a:ln w="38100" cap="flat" cmpd="sng" algn="ctr">
            <a:solidFill>
              <a:srgbClr val="03A4B8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Association Studies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3375924" y="2142864"/>
            <a:ext cx="1572768" cy="767687"/>
          </a:xfrm>
          <a:prstGeom prst="roundRect">
            <a:avLst/>
          </a:prstGeom>
          <a:noFill/>
          <a:ln w="38100" cap="flat" cmpd="sng" algn="ctr">
            <a:solidFill>
              <a:srgbClr val="03A4B8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Pathway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Calibri" panose="020F0502020204030204" pitchFamily="34" charset="0"/>
                <a:ea typeface="ＭＳ Ｐゴシック" pitchFamily="-106" charset="-128"/>
                <a:cs typeface="ＭＳ Ｐゴシック" pitchFamily="-106" charset="-128"/>
              </a:rPr>
              <a:t>Analysis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" name="PB"/>
          <p:cNvSpPr/>
          <p:nvPr/>
        </p:nvSpPr>
        <p:spPr>
          <a:xfrm>
            <a:off x="0" y="6705600"/>
            <a:ext cx="6650182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0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96180" y="5835070"/>
            <a:ext cx="112940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Effra" panose="02000506080000020004" pitchFamily="2" charset="0"/>
              </a:rPr>
              <a:t>iPlant</a:t>
            </a:r>
            <a:r>
              <a:rPr lang="en-US" sz="2000" b="1" dirty="0" smtClean="0">
                <a:latin typeface="Effra" panose="02000506080000020004" pitchFamily="2" charset="0"/>
              </a:rPr>
              <a:t> collaborates to enable access to the solutions that work the best for you</a:t>
            </a:r>
            <a:r>
              <a:rPr lang="en-US" sz="3200" b="1" dirty="0" smtClean="0">
                <a:latin typeface="Effra" panose="02000506080000020004" pitchFamily="2" charset="0"/>
              </a:rPr>
              <a:t>…</a:t>
            </a:r>
            <a:endParaRPr lang="en-US" sz="3200" b="1" dirty="0">
              <a:latin typeface="Effra" panose="02000506080000020004" pitchFamily="2" charset="0"/>
            </a:endParaRPr>
          </a:p>
        </p:txBody>
      </p:sp>
      <p:pic>
        <p:nvPicPr>
          <p:cNvPr id="9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7203"/>
            <a:ext cx="3298517" cy="98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GalaxyProject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29" y="3605978"/>
            <a:ext cx="2180113" cy="813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2894" y="2627276"/>
            <a:ext cx="2069607" cy="746415"/>
          </a:xfrm>
          <a:prstGeom prst="rect">
            <a:avLst/>
          </a:prstGeom>
        </p:spPr>
      </p:pic>
      <p:pic>
        <p:nvPicPr>
          <p:cNvPr id="13" name="Picture 10" descr="K Base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415" y="2196070"/>
            <a:ext cx="4489457" cy="154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8710" y="4986280"/>
            <a:ext cx="5097477" cy="616818"/>
          </a:xfrm>
          <a:prstGeom prst="rect">
            <a:avLst/>
          </a:prstGeom>
        </p:spPr>
      </p:pic>
      <p:pic>
        <p:nvPicPr>
          <p:cNvPr id="20" name="Picture 16" descr="tai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890" y="3966401"/>
            <a:ext cx="1163332" cy="81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ramene_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1" y="2118766"/>
            <a:ext cx="3175000" cy="127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37624" y="616519"/>
            <a:ext cx="71167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The </a:t>
            </a:r>
            <a:r>
              <a:rPr lang="en-US" sz="4400" b="1" i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iPlant Collaborative</a:t>
            </a:r>
          </a:p>
          <a:p>
            <a:pPr algn="ctr"/>
            <a:r>
              <a:rPr lang="en-US" sz="3600" b="1" dirty="0" smtClean="0">
                <a:latin typeface="+mj-lt"/>
                <a:cs typeface="Calibri" pitchFamily="34" charset="0"/>
              </a:rPr>
              <a:t>Who does iPlant collaborate with?</a:t>
            </a:r>
            <a:endParaRPr lang="en-US" sz="3600" b="1" dirty="0">
              <a:solidFill>
                <a:srgbClr val="055C6B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1026" name="Picture 2" descr="Hom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948" y="4557972"/>
            <a:ext cx="753371" cy="88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229" y="5332989"/>
            <a:ext cx="3205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Arabidopsis Information Portal</a:t>
            </a:r>
            <a:endParaRPr lang="en-US" dirty="0"/>
          </a:p>
        </p:txBody>
      </p:sp>
      <p:pic>
        <p:nvPicPr>
          <p:cNvPr id="1028" name="Picture 4" descr="http://www.iplantcollaborative.org/sites/default/files/field/image/IBPnewlogo_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534" y="3920590"/>
            <a:ext cx="238125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plantcollaborative.org/sites/default/files/field/image/TNRtastic_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006" y="1748346"/>
            <a:ext cx="238125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iplantcollaborative.org/sites/default/files/field/image/CGRB_logo_0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942" y="4791011"/>
            <a:ext cx="1500308" cy="5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iplantcollaborative.org/sites/default/files/field/image/CIPRES_0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618" y="1987595"/>
            <a:ext cx="1284329" cy="45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B"/>
          <p:cNvSpPr/>
          <p:nvPr/>
        </p:nvSpPr>
        <p:spPr>
          <a:xfrm>
            <a:off x="0" y="6705600"/>
            <a:ext cx="7204363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6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64"/>
    </mc:Choice>
    <mc:Fallback xmlns="">
      <p:transition spd="slow" advTm="616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8962" y="5212053"/>
            <a:ext cx="11294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latin typeface="Effra" panose="02000506080000020004" pitchFamily="2" charset="0"/>
              </a:rPr>
              <a:t>iPlant</a:t>
            </a:r>
            <a:r>
              <a:rPr lang="en-US" sz="4400" dirty="0" smtClean="0">
                <a:latin typeface="Effra" panose="02000506080000020004" pitchFamily="2" charset="0"/>
              </a:rPr>
              <a:t> is a collaborative virtual organization</a:t>
            </a:r>
            <a:endParaRPr lang="en-US" sz="4400" dirty="0">
              <a:latin typeface="Effra" panose="0200050608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2396" y="616519"/>
            <a:ext cx="62072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The </a:t>
            </a:r>
            <a:r>
              <a:rPr lang="en-US" sz="4400" b="1" i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iPlant Collaborative</a:t>
            </a:r>
          </a:p>
          <a:p>
            <a:pPr algn="ctr"/>
            <a:r>
              <a:rPr lang="en-US" sz="3600" b="1" dirty="0" smtClean="0">
                <a:latin typeface="+mj-lt"/>
                <a:cs typeface="Calibri" pitchFamily="34" charset="0"/>
              </a:rPr>
              <a:t>Who makes up iPlant?</a:t>
            </a:r>
            <a:endParaRPr lang="en-US" sz="3600" b="1" dirty="0">
              <a:solidFill>
                <a:srgbClr val="055C6B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3" name="PB"/>
          <p:cNvSpPr/>
          <p:nvPr/>
        </p:nvSpPr>
        <p:spPr>
          <a:xfrm>
            <a:off x="0" y="6705600"/>
            <a:ext cx="7758546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561" y="2583290"/>
            <a:ext cx="3194714" cy="15261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2" y="2480100"/>
            <a:ext cx="1606741" cy="174326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9445" y="2476364"/>
            <a:ext cx="2491202" cy="19041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0150" y="2439984"/>
            <a:ext cx="2815738" cy="158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5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3"/>
    </mc:Choice>
    <mc:Fallback xmlns="">
      <p:transition spd="slow" advTm="597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35506" y="616519"/>
            <a:ext cx="67209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The </a:t>
            </a:r>
            <a:r>
              <a:rPr lang="en-US" sz="4400" b="1" i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iPlant Collaborative</a:t>
            </a:r>
          </a:p>
          <a:p>
            <a:pPr algn="ctr"/>
            <a:r>
              <a:rPr lang="en-US" sz="3600" b="1" dirty="0" smtClean="0">
                <a:latin typeface="+mj-lt"/>
                <a:cs typeface="Calibri" pitchFamily="34" charset="0"/>
              </a:rPr>
              <a:t>How is iPlant funded?</a:t>
            </a:r>
            <a:endParaRPr lang="en-US" sz="3600" b="1" dirty="0">
              <a:solidFill>
                <a:srgbClr val="055C6B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4932" y="1982640"/>
            <a:ext cx="79583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Effra"/>
                <a:cs typeface="Effra"/>
              </a:rPr>
              <a:t>Funded by NSF</a:t>
            </a:r>
          </a:p>
          <a:p>
            <a:pPr algn="ctr"/>
            <a:endParaRPr lang="en-US" sz="2400" dirty="0" smtClean="0">
              <a:latin typeface="Effra"/>
              <a:cs typeface="Effra"/>
            </a:endParaRPr>
          </a:p>
          <a:p>
            <a:endParaRPr lang="en-US" sz="2400" dirty="0" smtClean="0">
              <a:latin typeface="Effra"/>
              <a:cs typeface="Effr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Effra"/>
                <a:cs typeface="Effra"/>
              </a:rPr>
              <a:t>First funding ($50 Million) in 2008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Effra"/>
              <a:cs typeface="Effr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Effra"/>
                <a:cs typeface="Effra"/>
              </a:rPr>
              <a:t>Renewal funding ($50.3 Million) in 2013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Effra"/>
              <a:cs typeface="Effra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Effra"/>
                <a:cs typeface="Effra"/>
              </a:rPr>
              <a:t>Scientific Advisory Board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Effra"/>
                <a:cs typeface="Effra"/>
              </a:rPr>
              <a:t>Focus on Genotype-Phenotype science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Effra"/>
                <a:cs typeface="Effra"/>
              </a:rPr>
              <a:t>NSF Recommended expansion of scope beyond plants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0015" y="3010684"/>
            <a:ext cx="2108200" cy="212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B"/>
          <p:cNvSpPr/>
          <p:nvPr/>
        </p:nvSpPr>
        <p:spPr>
          <a:xfrm>
            <a:off x="0" y="6705600"/>
            <a:ext cx="8312727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6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3"/>
    </mc:Choice>
    <mc:Fallback xmlns="">
      <p:transition spd="slow" advTm="597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09" y="681406"/>
            <a:ext cx="1656584" cy="20232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09233" y="1151286"/>
            <a:ext cx="71646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Effra" panose="02000506080000020004" pitchFamily="2" charset="0"/>
              </a:rPr>
              <a:t>iPlant Data Store </a:t>
            </a:r>
            <a:endParaRPr lang="en-US" sz="3600" dirty="0">
              <a:latin typeface="Effra" panose="02000506080000020004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9009" y="3523493"/>
            <a:ext cx="781496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Initial 100 GB allocation – TB allocations available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Automatic data backup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Easy upload /download and sharing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483651" y="2382493"/>
            <a:ext cx="894595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resources you need to share and manage data with your lab, colleagues and community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3" name="PB"/>
          <p:cNvSpPr/>
          <p:nvPr/>
        </p:nvSpPr>
        <p:spPr>
          <a:xfrm>
            <a:off x="0" y="6705600"/>
            <a:ext cx="8866909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3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3"/>
    </mc:Choice>
    <mc:Fallback xmlns="">
      <p:transition spd="slow" advTm="808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09233" y="1151286"/>
            <a:ext cx="88865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Effra" panose="02000506080000020004" pitchFamily="2" charset="0"/>
              </a:rPr>
              <a:t>Discovery Environment</a:t>
            </a:r>
            <a:endParaRPr lang="en-US" sz="3200" dirty="0">
              <a:latin typeface="Effra" panose="0200050608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2839" y="2243333"/>
            <a:ext cx="8945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Hundreds of bioinformatics Apps in an easy-to-use interface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0" y="1073159"/>
            <a:ext cx="1933423" cy="168483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44700" y="3139468"/>
            <a:ext cx="1022440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A </a:t>
            </a:r>
            <a:r>
              <a:rPr lang="en-US" sz="2800" u="sng" dirty="0"/>
              <a:t>p</a:t>
            </a:r>
            <a:r>
              <a:rPr lang="en-US" sz="2800" u="sng" dirty="0" smtClean="0"/>
              <a:t>latform</a:t>
            </a:r>
            <a:r>
              <a:rPr lang="en-US" sz="2800" dirty="0" smtClean="0"/>
              <a:t> that can run almost any bioinformatics application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Seamlessly integrated with data and high performance computing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User extensible – add your own applications</a:t>
            </a:r>
            <a:endParaRPr lang="en-US" sz="2800" dirty="0"/>
          </a:p>
        </p:txBody>
      </p:sp>
      <p:sp>
        <p:nvSpPr>
          <p:cNvPr id="3" name="PB"/>
          <p:cNvSpPr/>
          <p:nvPr/>
        </p:nvSpPr>
        <p:spPr>
          <a:xfrm>
            <a:off x="0" y="6705600"/>
            <a:ext cx="9421091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3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45"/>
    </mc:Choice>
    <mc:Fallback xmlns="">
      <p:transition spd="slow" advTm="1054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09233" y="1151286"/>
            <a:ext cx="47608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Effra" panose="02000506080000020004" pitchFamily="2" charset="0"/>
              </a:rPr>
              <a:t>Atmosphere</a:t>
            </a:r>
            <a:endParaRPr lang="en-US" sz="3200" dirty="0">
              <a:latin typeface="Effra" panose="0200050608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2839" y="2243333"/>
            <a:ext cx="8945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Cloud computing for the life sciences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90976" y="3016109"/>
            <a:ext cx="1020503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prstClr val="black"/>
                </a:solidFill>
              </a:rPr>
              <a:t>Simple: One-click access to more than 100 virtual machine images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>
              <a:solidFill>
                <a:prstClr val="black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prstClr val="black"/>
                </a:solidFill>
              </a:rPr>
              <a:t>Flexible: Fully customize your software setup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>
              <a:solidFill>
                <a:prstClr val="black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prstClr val="black"/>
                </a:solidFill>
              </a:rPr>
              <a:t>Powerful: Integrated with iPlant computing and data resources 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3" name="Picture 2" descr="app_icon_clou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76" y="1169717"/>
            <a:ext cx="1710054" cy="998255"/>
          </a:xfrm>
          <a:prstGeom prst="rect">
            <a:avLst/>
          </a:prstGeom>
        </p:spPr>
      </p:pic>
      <p:sp>
        <p:nvSpPr>
          <p:cNvPr id="4" name="PB"/>
          <p:cNvSpPr/>
          <p:nvPr/>
        </p:nvSpPr>
        <p:spPr>
          <a:xfrm>
            <a:off x="0" y="6705600"/>
            <a:ext cx="9975273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6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84"/>
    </mc:Choice>
    <mc:Fallback xmlns="">
      <p:transition spd="slow" advTm="1358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09233" y="1151286"/>
            <a:ext cx="41500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Effra" panose="02000506080000020004" pitchFamily="2" charset="0"/>
              </a:rPr>
              <a:t>Agave API</a:t>
            </a:r>
            <a:endParaRPr lang="en-US" sz="3200" dirty="0">
              <a:latin typeface="Effra" panose="0200050608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2839" y="2243333"/>
            <a:ext cx="8945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Fully customize </a:t>
            </a:r>
            <a:r>
              <a:rPr lang="en-US" sz="2400" i="1" dirty="0" smtClean="0"/>
              <a:t>iPlant</a:t>
            </a:r>
            <a:r>
              <a:rPr lang="en-US" sz="2400" dirty="0" smtClean="0"/>
              <a:t> resources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369186" y="3001201"/>
            <a:ext cx="10354117" cy="3108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prstClr val="black"/>
                </a:solidFill>
              </a:rPr>
              <a:t>Science-as-a-service platform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>
              <a:solidFill>
                <a:prstClr val="black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Define </a:t>
            </a:r>
            <a:r>
              <a:rPr lang="en-US" sz="2800" dirty="0"/>
              <a:t>your own compute, and storage </a:t>
            </a:r>
            <a:r>
              <a:rPr lang="en-US" sz="2800" dirty="0" smtClean="0"/>
              <a:t>resources (local and </a:t>
            </a:r>
            <a:r>
              <a:rPr lang="en-US" sz="2800" i="1" dirty="0" smtClean="0"/>
              <a:t>iPlant</a:t>
            </a:r>
            <a:r>
              <a:rPr lang="en-US" sz="2800" dirty="0" smtClean="0"/>
              <a:t>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>
              <a:solidFill>
                <a:prstClr val="black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Build </a:t>
            </a:r>
            <a:r>
              <a:rPr lang="en-US" sz="2800" dirty="0"/>
              <a:t>your own app store of scientific codes and workflows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>
              <a:solidFill>
                <a:prstClr val="black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3" name="Picture 2" descr="app_icon_Agav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86" y="1249798"/>
            <a:ext cx="1692530" cy="1126845"/>
          </a:xfrm>
          <a:prstGeom prst="rect">
            <a:avLst/>
          </a:prstGeom>
        </p:spPr>
      </p:pic>
      <p:sp>
        <p:nvSpPr>
          <p:cNvPr id="4" name="PB"/>
          <p:cNvSpPr/>
          <p:nvPr/>
        </p:nvSpPr>
        <p:spPr>
          <a:xfrm>
            <a:off x="0" y="6705600"/>
            <a:ext cx="10529454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7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23"/>
    </mc:Choice>
    <mc:Fallback xmlns="">
      <p:transition spd="slow" advTm="1262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92394" y="457128"/>
            <a:ext cx="62072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The </a:t>
            </a:r>
            <a:r>
              <a:rPr lang="en-US" sz="4400" b="1" i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iPlant Collaborative</a:t>
            </a:r>
          </a:p>
          <a:p>
            <a:pPr algn="ctr"/>
            <a:r>
              <a:rPr lang="en-US" sz="3600" b="1" dirty="0">
                <a:latin typeface="+mj-lt"/>
                <a:cs typeface="Calibri" pitchFamily="34" charset="0"/>
              </a:rPr>
              <a:t>Vision</a:t>
            </a:r>
            <a:endParaRPr lang="en-US" sz="3600" b="1" dirty="0">
              <a:solidFill>
                <a:srgbClr val="055C6B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98" y="2201299"/>
            <a:ext cx="4505325" cy="338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http://www.lifesciencesfoundation.org/content/media/2011/06/18/1952_X-ray_photographs_of_DNA_cmb1.auckland.ac.n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901" y="2201296"/>
            <a:ext cx="4405313" cy="3383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48747" y="5927656"/>
            <a:ext cx="7094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How can we prepare for science we can’t anticipate?</a:t>
            </a:r>
          </a:p>
        </p:txBody>
      </p:sp>
      <p:pic>
        <p:nvPicPr>
          <p:cNvPr id="13" name="Picture 2" descr="http://i1.trekearth.com/photos/79012/verrazano_bridge.n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097" y="2770416"/>
            <a:ext cx="2420549" cy="1874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B"/>
          <p:cNvSpPr/>
          <p:nvPr/>
        </p:nvSpPr>
        <p:spPr>
          <a:xfrm>
            <a:off x="0" y="6705600"/>
            <a:ext cx="1108364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6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09233" y="1151286"/>
            <a:ext cx="51712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Effra" panose="02000506080000020004" pitchFamily="2" charset="0"/>
              </a:rPr>
              <a:t>DNA Subway</a:t>
            </a:r>
            <a:endParaRPr lang="en-US" sz="3200" dirty="0">
              <a:latin typeface="Effra" panose="0200050608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2839" y="2243333"/>
            <a:ext cx="8945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Educational workflows for Genomes, DNA Barcoding, RNA-</a:t>
            </a:r>
            <a:r>
              <a:rPr lang="en-US" sz="2400" dirty="0" err="1" smtClean="0"/>
              <a:t>Seq</a:t>
            </a:r>
            <a:r>
              <a:rPr lang="en-US" sz="2400" dirty="0" smtClean="0"/>
              <a:t> 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32483" y="3390599"/>
            <a:ext cx="1073242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prstClr val="black"/>
                </a:solidFill>
              </a:rPr>
              <a:t>Commonly used bioinformatics tools in streamlined workflows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>
              <a:solidFill>
                <a:prstClr val="black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prstClr val="black"/>
                </a:solidFill>
              </a:rPr>
              <a:t>Teach important concepts in biology and bioinformatics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>
              <a:solidFill>
                <a:prstClr val="black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prstClr val="black"/>
                </a:solidFill>
              </a:rPr>
              <a:t>Inquiry-based experiments for novel discovery and publication of data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3" name="Picture 2" descr="app_icon_dnasu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83" y="1273196"/>
            <a:ext cx="1505085" cy="1311574"/>
          </a:xfrm>
          <a:prstGeom prst="rect">
            <a:avLst/>
          </a:prstGeom>
        </p:spPr>
      </p:pic>
      <p:sp>
        <p:nvSpPr>
          <p:cNvPr id="4" name="PB"/>
          <p:cNvSpPr/>
          <p:nvPr/>
        </p:nvSpPr>
        <p:spPr>
          <a:xfrm>
            <a:off x="0" y="6705600"/>
            <a:ext cx="11083637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00"/>
    </mc:Choice>
    <mc:Fallback xmlns="">
      <p:transition spd="slow" advTm="132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09233" y="1151286"/>
            <a:ext cx="27725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Effra" panose="02000506080000020004" pitchFamily="2" charset="0"/>
              </a:rPr>
              <a:t>Bisque</a:t>
            </a:r>
            <a:endParaRPr lang="en-US" sz="3200" dirty="0">
              <a:latin typeface="Effra" panose="0200050608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2839" y="2243333"/>
            <a:ext cx="8945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Image analysis, management, and metadata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514121" y="3435132"/>
            <a:ext cx="916148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Secure </a:t>
            </a:r>
            <a:r>
              <a:rPr lang="en-US" sz="2800" dirty="0"/>
              <a:t>image storage, analysis, and data management </a:t>
            </a: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>
              <a:solidFill>
                <a:prstClr val="black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I</a:t>
            </a:r>
            <a:r>
              <a:rPr lang="en-US" sz="2800" dirty="0" smtClean="0"/>
              <a:t>ntegrate </a:t>
            </a:r>
            <a:r>
              <a:rPr lang="en-US" sz="2800" dirty="0"/>
              <a:t>existing applications or create new </a:t>
            </a:r>
            <a:r>
              <a:rPr lang="en-US" sz="2800" dirty="0" smtClean="0"/>
              <a:t>ones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>
              <a:solidFill>
                <a:prstClr val="black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Custom </a:t>
            </a:r>
            <a:r>
              <a:rPr lang="en-US" sz="2800" dirty="0"/>
              <a:t>visualization and image handling routines and APIs</a:t>
            </a:r>
            <a:endParaRPr lang="en-US" sz="2800" dirty="0">
              <a:solidFill>
                <a:prstClr val="black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3" name="Picture 2" descr="app_icon_bisq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3" y="1084572"/>
            <a:ext cx="1814596" cy="1581291"/>
          </a:xfrm>
          <a:prstGeom prst="rect">
            <a:avLst/>
          </a:prstGeom>
        </p:spPr>
      </p:pic>
      <p:sp>
        <p:nvSpPr>
          <p:cNvPr id="4" name="PB"/>
          <p:cNvSpPr/>
          <p:nvPr/>
        </p:nvSpPr>
        <p:spPr>
          <a:xfrm>
            <a:off x="0" y="6705600"/>
            <a:ext cx="11637818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0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11"/>
    </mc:Choice>
    <mc:Fallback xmlns="">
      <p:transition spd="slow" advTm="1451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16" name="Rectangle 1"/>
          <p:cNvSpPr>
            <a:spLocks/>
          </p:cNvSpPr>
          <p:nvPr/>
        </p:nvSpPr>
        <p:spPr bwMode="auto">
          <a:xfrm>
            <a:off x="4670597" y="3350172"/>
            <a:ext cx="1215555" cy="322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cs typeface="Helvetica" charset="0"/>
                <a:sym typeface="Helvetica" charset="0"/>
              </a:rPr>
              <a:t>Staff: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Greg Abram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Sonali</a:t>
            </a: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Aditya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Ritu</a:t>
            </a: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Arora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Roger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Barthelson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Rob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Bovill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Brad Boyle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Gordon Burleigh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John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Cazes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Mike Conway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Victor Cordero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Rion</a:t>
            </a: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 Dooley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ea typeface="Lucida Grande" charset="0"/>
                <a:cs typeface="Helvetica" charset="0"/>
                <a:sym typeface="Helvetica" charset="0"/>
              </a:rPr>
              <a:t>Aaron </a:t>
            </a:r>
            <a:r>
              <a:rPr lang="en-US" sz="1100" dirty="0" err="1">
                <a:solidFill>
                  <a:srgbClr val="4A452A"/>
                </a:solidFill>
                <a:ea typeface="Lucida Grande" charset="0"/>
                <a:cs typeface="Helvetica" charset="0"/>
                <a:sym typeface="Helvetica" charset="0"/>
              </a:rPr>
              <a:t>Dubrow</a:t>
            </a:r>
            <a:endParaRPr lang="en-US" sz="1100" dirty="0">
              <a:solidFill>
                <a:srgbClr val="4A452A"/>
              </a:solidFill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Andy Edmonds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Dmitry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Fedorov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Melyssa</a:t>
            </a: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Fratkin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Michael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Gatto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Utkarsh</a:t>
            </a: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 Gaur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Cornel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Ghiban</a:t>
            </a:r>
            <a:endParaRPr lang="en-US" sz="1100" dirty="0">
              <a:solidFill>
                <a:srgbClr val="4A452A"/>
              </a:solidFill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cs typeface="Helvetica" charset="0"/>
              <a:sym typeface="Helvetica" charset="0"/>
            </a:endParaRPr>
          </a:p>
        </p:txBody>
      </p:sp>
      <p:sp>
        <p:nvSpPr>
          <p:cNvPr id="29" name="Rectangle 27"/>
          <p:cNvSpPr>
            <a:spLocks/>
          </p:cNvSpPr>
          <p:nvPr/>
        </p:nvSpPr>
        <p:spPr bwMode="auto">
          <a:xfrm>
            <a:off x="703916" y="2036434"/>
            <a:ext cx="3844317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cs typeface="Helvetica" charset="0"/>
                <a:sym typeface="Helvetica" charset="0"/>
              </a:rPr>
              <a:t>Executive Team </a:t>
            </a:r>
            <a:endParaRPr lang="en-US" sz="2000" b="1" dirty="0"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rgbClr val="0000FF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3A4B8"/>
                </a:solidFill>
                <a:cs typeface="Helvetica" charset="0"/>
                <a:sym typeface="Helvetica" charset="0"/>
              </a:rPr>
              <a:t>Steve Goff - UA</a:t>
            </a:r>
            <a:endParaRPr lang="en-US" sz="2000" b="1" dirty="0">
              <a:solidFill>
                <a:srgbClr val="03A4B8"/>
              </a:solidFill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3A4B8"/>
                </a:solidFill>
                <a:cs typeface="Helvetica" charset="0"/>
                <a:sym typeface="Helvetica" charset="0"/>
              </a:rPr>
              <a:t>Matthew </a:t>
            </a:r>
            <a:r>
              <a:rPr lang="en-US" sz="2000" b="1" dirty="0">
                <a:solidFill>
                  <a:srgbClr val="03A4B8"/>
                </a:solidFill>
                <a:cs typeface="Helvetica" charset="0"/>
                <a:sym typeface="Helvetica" charset="0"/>
              </a:rPr>
              <a:t>Vaughn - TACC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3A4B8"/>
                </a:solidFill>
                <a:cs typeface="Helvetica" charset="0"/>
                <a:sym typeface="Helvetica" charset="0"/>
              </a:rPr>
              <a:t>Nirav Merchant </a:t>
            </a:r>
            <a:r>
              <a:rPr lang="en-US" sz="2000" b="1" dirty="0" smtClean="0">
                <a:solidFill>
                  <a:srgbClr val="03A4B8"/>
                </a:solidFill>
                <a:cs typeface="Helvetica" charset="0"/>
                <a:sym typeface="Helvetica" charset="0"/>
              </a:rPr>
              <a:t>– UA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3A4B8"/>
                </a:solidFill>
                <a:cs typeface="Helvetica" charset="0"/>
                <a:sym typeface="Helvetica" charset="0"/>
              </a:rPr>
              <a:t>Eric Lyons - UA</a:t>
            </a:r>
            <a:endParaRPr lang="en-US" sz="2000" b="1" dirty="0">
              <a:solidFill>
                <a:srgbClr val="03A4B8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3A4B8"/>
                </a:solidFill>
                <a:cs typeface="Helvetica" charset="0"/>
                <a:sym typeface="Helvetica" charset="0"/>
              </a:rPr>
              <a:t>Doreen Ware – CSHL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FF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FF"/>
              </a:solidFill>
              <a:cs typeface="Helvetica" charset="0"/>
              <a:sym typeface="Helvetica" charset="0"/>
            </a:endParaRPr>
          </a:p>
        </p:txBody>
      </p:sp>
      <p:sp>
        <p:nvSpPr>
          <p:cNvPr id="30" name="Rectangle 28"/>
          <p:cNvSpPr>
            <a:spLocks/>
          </p:cNvSpPr>
          <p:nvPr/>
        </p:nvSpPr>
        <p:spPr bwMode="auto">
          <a:xfrm>
            <a:off x="740085" y="4730055"/>
            <a:ext cx="2620947" cy="288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cs typeface="Helvetica" charset="0"/>
                <a:sym typeface="Helvetica" charset="0"/>
              </a:rPr>
              <a:t>Faculty Advisors &amp; Collaborators:</a:t>
            </a:r>
            <a:endParaRPr lang="en-US" sz="1100" dirty="0">
              <a:solidFill>
                <a:srgbClr val="000000"/>
              </a:solidFill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Ali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Akoglu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Kobus</a:t>
            </a: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 Barnard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ea typeface="Lucida Grande" charset="0"/>
                <a:cs typeface="Helvetica" charset="0"/>
                <a:sym typeface="Helvetica" charset="0"/>
              </a:rPr>
              <a:t>Timothy </a:t>
            </a:r>
            <a:r>
              <a:rPr lang="en-US" sz="1100" dirty="0" err="1">
                <a:solidFill>
                  <a:srgbClr val="4A452A"/>
                </a:solidFill>
                <a:ea typeface="Lucida Grande" charset="0"/>
                <a:cs typeface="Helvetica" charset="0"/>
                <a:sym typeface="Helvetica" charset="0"/>
              </a:rPr>
              <a:t>Clausner</a:t>
            </a:r>
            <a:endParaRPr lang="en-US" sz="1100" dirty="0">
              <a:solidFill>
                <a:srgbClr val="4A452A"/>
              </a:solidFill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Brian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Enquist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Damian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Gessler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Ruth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Grene</a:t>
            </a:r>
            <a:endParaRPr lang="en-US" sz="1100" dirty="0">
              <a:solidFill>
                <a:srgbClr val="4A452A"/>
              </a:solidFill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John Hartman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Matthew Hudson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David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Lowenthal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B.S.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Manjunath</a:t>
            </a: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cs typeface="Helvetica" charset="0"/>
              <a:sym typeface="Helvetica" charset="0"/>
            </a:endParaRPr>
          </a:p>
        </p:txBody>
      </p:sp>
      <p:sp>
        <p:nvSpPr>
          <p:cNvPr id="31" name="Rectangle 29"/>
          <p:cNvSpPr>
            <a:spLocks/>
          </p:cNvSpPr>
          <p:nvPr/>
        </p:nvSpPr>
        <p:spPr bwMode="auto">
          <a:xfrm>
            <a:off x="6109956" y="1957275"/>
            <a:ext cx="1152622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cs typeface="Helvetica" charset="0"/>
                <a:sym typeface="Helvetica" charset="0"/>
              </a:rPr>
              <a:t>Students: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Arial" charset="0"/>
                <a:sym typeface="Arial" charset="0"/>
              </a:rPr>
              <a:t>Peter Bailey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Arial" charset="0"/>
                <a:sym typeface="Arial" charset="0"/>
              </a:rPr>
              <a:t>Jeremy Beaulieu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Devi Bhattacharya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Storme</a:t>
            </a: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 Briscoe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YaDi</a:t>
            </a: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 Chen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David Choi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Barbara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Dobrin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32" name="Rectangle 30"/>
          <p:cNvSpPr>
            <a:spLocks/>
          </p:cNvSpPr>
          <p:nvPr/>
        </p:nvSpPr>
        <p:spPr bwMode="auto">
          <a:xfrm>
            <a:off x="2039002" y="4902784"/>
            <a:ext cx="1296603" cy="193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7858" tIns="17858" rIns="17858" bIns="1785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David Neale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Brian O’Meara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Sudha</a:t>
            </a: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 Ram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David Salt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Mark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Schildhauer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Doug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Soltis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Pam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Soltis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Edgar Spalding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Alexis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Stamatakis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Steve Welch</a:t>
            </a:r>
          </a:p>
        </p:txBody>
      </p:sp>
      <p:sp>
        <p:nvSpPr>
          <p:cNvPr id="33" name="Rectangle 31"/>
          <p:cNvSpPr>
            <a:spLocks/>
          </p:cNvSpPr>
          <p:nvPr/>
        </p:nvSpPr>
        <p:spPr bwMode="auto">
          <a:xfrm>
            <a:off x="7722394" y="3505337"/>
            <a:ext cx="2107407" cy="314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7858" tIns="17858" rIns="17858" bIns="1785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Zhenyuan</a:t>
            </a: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 Lu</a:t>
            </a:r>
            <a:endParaRPr lang="en-US" sz="1100" dirty="0">
              <a:solidFill>
                <a:srgbClr val="4A452A"/>
              </a:solidFill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Eric Lyons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Aaron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MarcuseKubitz</a:t>
            </a:r>
            <a:endParaRPr lang="en-US" sz="1100" dirty="0">
              <a:solidFill>
                <a:srgbClr val="4A452A"/>
              </a:solidFill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Naim</a:t>
            </a: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Matasci</a:t>
            </a:r>
            <a:endParaRPr lang="en-US" sz="1100" dirty="0">
              <a:solidFill>
                <a:srgbClr val="4A452A"/>
              </a:solidFill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Sheldon McKay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Robert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McLay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Nathan Miller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Steve Mock </a:t>
            </a:r>
            <a:endParaRPr lang="en-US" sz="1100" dirty="0">
              <a:solidFill>
                <a:srgbClr val="4A452A"/>
              </a:solidFill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Martha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Narro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Shannon Oliver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Benoit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Parmentier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Jmatt</a:t>
            </a: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 Peterson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Arial" charset="0"/>
                <a:sym typeface="Arial" charset="0"/>
              </a:rPr>
              <a:t>Dennis Roberts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Arial" charset="0"/>
                <a:sym typeface="Arial" charset="0"/>
              </a:rPr>
              <a:t>Paul </a:t>
            </a:r>
            <a:r>
              <a:rPr lang="en-US" sz="1100" dirty="0" err="1">
                <a:solidFill>
                  <a:srgbClr val="4A452A"/>
                </a:solidFill>
                <a:cs typeface="Arial" charset="0"/>
                <a:sym typeface="Arial" charset="0"/>
              </a:rPr>
              <a:t>Sarando</a:t>
            </a:r>
            <a:endParaRPr lang="en-US" sz="1100" dirty="0">
              <a:solidFill>
                <a:srgbClr val="4A452A"/>
              </a:solidFill>
              <a:cs typeface="Arial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Jerry Schneider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Bruce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Schumaker</a:t>
            </a:r>
            <a:endParaRPr lang="en-US" sz="1100" dirty="0">
              <a:solidFill>
                <a:srgbClr val="4A452A"/>
              </a:solidFill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cs typeface="Helvetica" charset="0"/>
              <a:sym typeface="Helvetica" charset="0"/>
            </a:endParaRPr>
          </a:p>
        </p:txBody>
      </p:sp>
      <p:sp>
        <p:nvSpPr>
          <p:cNvPr id="34" name="Rectangle 32"/>
          <p:cNvSpPr>
            <a:spLocks/>
          </p:cNvSpPr>
          <p:nvPr/>
        </p:nvSpPr>
        <p:spPr bwMode="auto">
          <a:xfrm>
            <a:off x="6072234" y="3522464"/>
            <a:ext cx="1589484" cy="325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7858" tIns="17858" rIns="17858" bIns="1785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Steve Gregory</a:t>
            </a:r>
            <a:endParaRPr lang="en-US" sz="1100" dirty="0">
              <a:solidFill>
                <a:srgbClr val="4A452A"/>
              </a:solidFill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Matthew Hanlon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Natalie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Henriques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Uwe</a:t>
            </a: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Hilgert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Nicole Hopkins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EunSook</a:t>
            </a: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Jeong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Logan Johnson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Chris Jordan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Kathleen Kennedy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Mohammed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Khalfan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David Knapp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Lars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Koersterk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Sangeeta</a:t>
            </a: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Kuchimanchi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Kristian</a:t>
            </a: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Kvilekval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Sue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Lauter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Tina </a:t>
            </a:r>
            <a:r>
              <a:rPr lang="en-US" sz="1100" dirty="0" smtClean="0">
                <a:solidFill>
                  <a:srgbClr val="4A452A"/>
                </a:solidFill>
                <a:cs typeface="Helvetica" charset="0"/>
                <a:sym typeface="Helvetica" charset="0"/>
              </a:rPr>
              <a:t>Lee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</p:txBody>
      </p:sp>
      <p:sp>
        <p:nvSpPr>
          <p:cNvPr id="35" name="Rectangle 33"/>
          <p:cNvSpPr>
            <a:spLocks/>
          </p:cNvSpPr>
          <p:nvPr/>
        </p:nvSpPr>
        <p:spPr bwMode="auto">
          <a:xfrm>
            <a:off x="9382342" y="3482324"/>
            <a:ext cx="220563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7858" tIns="17858" rIns="17858" bIns="1785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Edwin Skidmore</a:t>
            </a:r>
            <a:endParaRPr lang="en-US" sz="1100" dirty="0">
              <a:solidFill>
                <a:srgbClr val="4A452A"/>
              </a:solidFill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ea typeface="Lucida Grande" charset="0"/>
                <a:cs typeface="Lucida Grande" charset="0"/>
                <a:sym typeface="Arial" charset="0"/>
              </a:rPr>
              <a:t>Brandon Smith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Mary Margaret Sprinkle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Sriram</a:t>
            </a: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Srinivasan</a:t>
            </a:r>
            <a:endParaRPr lang="en-US" sz="1100" dirty="0">
              <a:solidFill>
                <a:srgbClr val="4A452A"/>
              </a:solidFill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ea typeface="Lucida Grande" charset="0"/>
                <a:cs typeface="Lucida Grande" charset="0"/>
                <a:sym typeface="Arial" charset="0"/>
              </a:rPr>
              <a:t>Josh Stein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ea typeface="Lucida Grande" charset="0"/>
                <a:cs typeface="Lucida Grande" charset="0"/>
                <a:sym typeface="Arial" charset="0"/>
              </a:rPr>
              <a:t>Lisa Stillwell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ea typeface="Lucida Grande" charset="0"/>
                <a:cs typeface="Lucida Grande" charset="0"/>
                <a:sym typeface="Arial" charset="0"/>
              </a:rPr>
              <a:t>Jonathan </a:t>
            </a:r>
            <a:r>
              <a:rPr lang="en-US" sz="1100" dirty="0" err="1">
                <a:solidFill>
                  <a:srgbClr val="4A452A"/>
                </a:solidFill>
                <a:ea typeface="Lucida Grande" charset="0"/>
                <a:cs typeface="Lucida Grande" charset="0"/>
                <a:sym typeface="Arial" charset="0"/>
              </a:rPr>
              <a:t>Strootman</a:t>
            </a:r>
            <a:endParaRPr lang="en-US" sz="1100" dirty="0">
              <a:solidFill>
                <a:srgbClr val="4A452A"/>
              </a:solidFill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ea typeface="Lucida Grande" charset="0"/>
                <a:cs typeface="Lucida Grande" charset="0"/>
                <a:sym typeface="Arial" charset="0"/>
              </a:rPr>
              <a:t>Peter Van Buren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ea typeface="Lucida Grande" charset="0"/>
                <a:cs typeface="Lucida Grande" charset="0"/>
                <a:sym typeface="Arial" charset="0"/>
              </a:rPr>
              <a:t>Hans </a:t>
            </a:r>
            <a:r>
              <a:rPr lang="en-US" sz="1100" dirty="0" err="1">
                <a:solidFill>
                  <a:srgbClr val="4A452A"/>
                </a:solidFill>
                <a:ea typeface="Lucida Grande" charset="0"/>
                <a:cs typeface="Lucida Grande" charset="0"/>
                <a:sym typeface="Arial" charset="0"/>
              </a:rPr>
              <a:t>VasquezGross</a:t>
            </a:r>
            <a:endParaRPr lang="en-US" sz="1100" dirty="0">
              <a:solidFill>
                <a:srgbClr val="4A452A"/>
              </a:solidFill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Rebeka</a:t>
            </a: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 Villarreal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Ramona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Wallls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Liya</a:t>
            </a: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 Wang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Anton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Westveld</a:t>
            </a: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Jason Williams</a:t>
            </a:r>
            <a:endParaRPr lang="en-US" sz="1100" dirty="0">
              <a:solidFill>
                <a:srgbClr val="4A452A"/>
              </a:solidFill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John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Wregglesworth</a:t>
            </a:r>
            <a:endParaRPr lang="en-US" sz="1100" dirty="0">
              <a:solidFill>
                <a:srgbClr val="4A452A"/>
              </a:solidFill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Weijia</a:t>
            </a: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Xu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</p:txBody>
      </p:sp>
      <p:sp>
        <p:nvSpPr>
          <p:cNvPr id="36" name="Rectangle 34"/>
          <p:cNvSpPr>
            <a:spLocks/>
          </p:cNvSpPr>
          <p:nvPr/>
        </p:nvSpPr>
        <p:spPr bwMode="auto">
          <a:xfrm>
            <a:off x="9381353" y="2057999"/>
            <a:ext cx="1314855" cy="132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Andrew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Predoehl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Sathee</a:t>
            </a: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Ravindranath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Kyle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Simek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Gregory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Striemer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Jason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Vandeventer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Nicholas Woodward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Kuan</a:t>
            </a: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 Yang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37" name="Rectangle 35"/>
          <p:cNvSpPr>
            <a:spLocks/>
          </p:cNvSpPr>
          <p:nvPr/>
        </p:nvSpPr>
        <p:spPr bwMode="auto">
          <a:xfrm>
            <a:off x="4632876" y="1982423"/>
            <a:ext cx="1169791" cy="136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cs typeface="Helvetica" charset="0"/>
                <a:sym typeface="Helvetica" charset="0"/>
              </a:rPr>
              <a:t>Postdocs: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  <a:cs typeface="Helvetica" charset="0"/>
                <a:sym typeface="Helvetica" charset="0"/>
              </a:rPr>
              <a:t>Barbara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cs typeface="Helvetica" charset="0"/>
                <a:sym typeface="Helvetica" charset="0"/>
              </a:rPr>
              <a:t>Banbury</a:t>
            </a:r>
            <a:endParaRPr lang="en-US" sz="1100" dirty="0">
              <a:solidFill>
                <a:schemeClr val="bg2">
                  <a:lumMod val="25000"/>
                </a:schemeClr>
              </a:solidFill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  <a:cs typeface="Helvetica" charset="0"/>
                <a:sym typeface="Helvetica" charset="0"/>
              </a:rPr>
              <a:t>Christos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cs typeface="Helvetica" charset="0"/>
                <a:sym typeface="Helvetica" charset="0"/>
              </a:rPr>
              <a:t>Noutsos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cs typeface="Helvetica" charset="0"/>
                <a:sym typeface="Helvetica" charset="0"/>
              </a:rPr>
              <a:t>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  <a:ea typeface="Lucida Grande" charset="0"/>
                <a:cs typeface="Helvetica" charset="0"/>
                <a:sym typeface="Helvetica" charset="0"/>
              </a:rPr>
              <a:t>Solon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ea typeface="Lucida Grande" charset="0"/>
                <a:cs typeface="Helvetica" charset="0"/>
                <a:sym typeface="Helvetica" charset="0"/>
              </a:rPr>
              <a:t>Pissis</a:t>
            </a:r>
            <a:endParaRPr lang="en-US" sz="1100" dirty="0">
              <a:solidFill>
                <a:schemeClr val="bg2">
                  <a:lumMod val="25000"/>
                </a:schemeClr>
              </a:solidFill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  <a:cs typeface="Helvetica" charset="0"/>
                <a:sym typeface="Helvetica" charset="0"/>
              </a:rPr>
              <a:t>Brad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cs typeface="Helvetica" charset="0"/>
                <a:sym typeface="Helvetica" charset="0"/>
              </a:rPr>
              <a:t>Ruhfel</a:t>
            </a:r>
            <a:endParaRPr lang="en-US" sz="1100" dirty="0">
              <a:solidFill>
                <a:schemeClr val="bg2">
                  <a:lumMod val="25000"/>
                </a:schemeClr>
              </a:solidFill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chemeClr val="bg2">
                  <a:lumMod val="25000"/>
                </a:schemeClr>
              </a:solidFill>
              <a:cs typeface="Helvetica" charset="0"/>
              <a:sym typeface="Helvetica" charset="0"/>
            </a:endParaRPr>
          </a:p>
        </p:txBody>
      </p:sp>
      <p:sp>
        <p:nvSpPr>
          <p:cNvPr id="38" name="Rectangle 29"/>
          <p:cNvSpPr>
            <a:spLocks/>
          </p:cNvSpPr>
          <p:nvPr/>
        </p:nvSpPr>
        <p:spPr bwMode="auto">
          <a:xfrm>
            <a:off x="7734666" y="2079034"/>
            <a:ext cx="1466309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John Donoghue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Yekatarina</a:t>
            </a: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Khartianova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Chris La Rose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Amgad</a:t>
            </a: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Madkour</a:t>
            </a:r>
            <a:endParaRPr lang="en-US" sz="1100" dirty="0">
              <a:solidFill>
                <a:srgbClr val="4A452A"/>
              </a:solidFill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Aniruddha</a:t>
            </a: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 </a:t>
            </a:r>
            <a:r>
              <a:rPr lang="en-US" sz="1100" dirty="0" err="1">
                <a:solidFill>
                  <a:srgbClr val="4A452A"/>
                </a:solidFill>
                <a:cs typeface="Helvetica" charset="0"/>
                <a:sym typeface="Helvetica" charset="0"/>
              </a:rPr>
              <a:t>Marathe</a:t>
            </a: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Andre Mercer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Kurt Michaels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A452A"/>
                </a:solidFill>
                <a:cs typeface="Helvetica" charset="0"/>
                <a:sym typeface="Helvetica" charset="0"/>
              </a:rPr>
              <a:t>Zack Pierce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4A452A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pic>
        <p:nvPicPr>
          <p:cNvPr id="40" name="Picture 8" descr="http://www.cra.org/ccc/files/images/events/nsf_logo_new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6172200"/>
            <a:ext cx="605733" cy="60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3007958" y="465621"/>
            <a:ext cx="61257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The </a:t>
            </a:r>
            <a:r>
              <a:rPr lang="en-US" sz="4000" b="1" i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iPlant Collaborative</a:t>
            </a:r>
          </a:p>
          <a:p>
            <a:pPr algn="ctr"/>
            <a:r>
              <a:rPr lang="en-US" sz="3200" b="1" dirty="0" smtClean="0">
                <a:latin typeface="+mj-lt"/>
                <a:cs typeface="Calibri" pitchFamily="34" charset="0"/>
              </a:rPr>
              <a:t>Who makes up iPlant?</a:t>
            </a:r>
            <a:endParaRPr lang="en-US" sz="3200" b="1" dirty="0">
              <a:solidFill>
                <a:srgbClr val="055C6B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3" name="PB"/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1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11"/>
    </mc:Choice>
    <mc:Fallback xmlns="">
      <p:transition spd="slow" advTm="1451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92394" y="473906"/>
            <a:ext cx="62072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The </a:t>
            </a:r>
            <a:r>
              <a:rPr lang="en-US" sz="4400" b="1" i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iPlant Collaborative</a:t>
            </a:r>
          </a:p>
          <a:p>
            <a:pPr algn="ctr"/>
            <a:r>
              <a:rPr lang="en-US" sz="3600" b="1" dirty="0">
                <a:latin typeface="+mj-lt"/>
                <a:cs typeface="Calibri" pitchFamily="34" charset="0"/>
              </a:rPr>
              <a:t>Vision</a:t>
            </a:r>
            <a:endParaRPr lang="en-US" sz="3600" b="1" dirty="0">
              <a:solidFill>
                <a:srgbClr val="055C6B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4466" y="2538692"/>
            <a:ext cx="121919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Enable </a:t>
            </a:r>
            <a:r>
              <a:rPr lang="en-US" sz="3200" dirty="0">
                <a:latin typeface="+mj-lt"/>
              </a:rPr>
              <a:t>life science researchers and educators to use and extend iPlant's foundational </a:t>
            </a:r>
            <a:r>
              <a:rPr lang="en-US" sz="3200" dirty="0">
                <a:solidFill>
                  <a:srgbClr val="03A4B8"/>
                </a:solidFill>
                <a:latin typeface="+mj-lt"/>
              </a:rPr>
              <a:t>cyberinfrastructure </a:t>
            </a:r>
            <a:r>
              <a:rPr lang="en-US" sz="3200" dirty="0">
                <a:latin typeface="+mj-lt"/>
              </a:rPr>
              <a:t>to understand and ultimately predict the complexity of biological systems and their dynamic nature under various environmental </a:t>
            </a:r>
            <a:r>
              <a:rPr lang="en-US" sz="3200" dirty="0" smtClean="0">
                <a:latin typeface="+mj-lt"/>
              </a:rPr>
              <a:t>conditions.</a:t>
            </a:r>
            <a:endParaRPr lang="en-US" sz="3200" dirty="0">
              <a:latin typeface="+mj-lt"/>
            </a:endParaRPr>
          </a:p>
        </p:txBody>
      </p:sp>
      <p:sp>
        <p:nvSpPr>
          <p:cNvPr id="3" name="PB"/>
          <p:cNvSpPr/>
          <p:nvPr/>
        </p:nvSpPr>
        <p:spPr>
          <a:xfrm>
            <a:off x="0" y="6705600"/>
            <a:ext cx="1662545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10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92394" y="466575"/>
            <a:ext cx="62072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The </a:t>
            </a:r>
            <a:r>
              <a:rPr lang="en-US" sz="4400" b="1" i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iPlant Collaborative</a:t>
            </a:r>
          </a:p>
          <a:p>
            <a:pPr algn="ctr"/>
            <a:r>
              <a:rPr lang="en-US" sz="3600" b="1" dirty="0" smtClean="0">
                <a:latin typeface="+mj-lt"/>
                <a:cs typeface="Calibri" pitchFamily="34" charset="0"/>
              </a:rPr>
              <a:t>What is Cyberinfrastructure?</a:t>
            </a:r>
            <a:endParaRPr lang="en-US" sz="3600" b="1" dirty="0">
              <a:solidFill>
                <a:srgbClr val="055C6B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671699" y="2565623"/>
            <a:ext cx="1084860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latin typeface="+mj-lt"/>
              </a:rPr>
              <a:t>Cyberinfrastructure (CI) is data storage, software, high-performance computing, and people – organized into systems that solve problems of size and scope that would not otherwise be solvable. </a:t>
            </a:r>
            <a:endParaRPr lang="en-US" sz="3200" dirty="0">
              <a:latin typeface="+mj-lt"/>
            </a:endParaRPr>
          </a:p>
        </p:txBody>
      </p:sp>
      <p:sp>
        <p:nvSpPr>
          <p:cNvPr id="3" name="PB"/>
          <p:cNvSpPr/>
          <p:nvPr/>
        </p:nvSpPr>
        <p:spPr>
          <a:xfrm>
            <a:off x="0" y="6705600"/>
            <a:ext cx="2216727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31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92394" y="460202"/>
            <a:ext cx="62072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The </a:t>
            </a:r>
            <a:r>
              <a:rPr lang="en-US" sz="4400" b="1" i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iPlant Collaborative</a:t>
            </a:r>
          </a:p>
          <a:p>
            <a:pPr algn="ctr"/>
            <a:r>
              <a:rPr lang="en-US" sz="3600" b="1" dirty="0" smtClean="0">
                <a:latin typeface="+mj-lt"/>
                <a:cs typeface="Calibri" pitchFamily="34" charset="0"/>
              </a:rPr>
              <a:t>What is Cyberinfrastructure?</a:t>
            </a:r>
            <a:endParaRPr lang="en-US" sz="3600" b="1" dirty="0">
              <a:solidFill>
                <a:srgbClr val="055C6B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278" y="1888099"/>
            <a:ext cx="6505444" cy="4741746"/>
          </a:xfrm>
          <a:prstGeom prst="rect">
            <a:avLst/>
          </a:prstGeom>
        </p:spPr>
      </p:pic>
      <p:sp>
        <p:nvSpPr>
          <p:cNvPr id="4" name="PB"/>
          <p:cNvSpPr/>
          <p:nvPr/>
        </p:nvSpPr>
        <p:spPr>
          <a:xfrm>
            <a:off x="0" y="6705600"/>
            <a:ext cx="2770909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47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92394" y="473906"/>
            <a:ext cx="62072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The </a:t>
            </a:r>
            <a:r>
              <a:rPr lang="en-US" sz="4400" b="1" i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iPlant Collaborative</a:t>
            </a:r>
          </a:p>
          <a:p>
            <a:pPr algn="ctr"/>
            <a:r>
              <a:rPr lang="en-US" sz="3600" b="1" dirty="0" smtClean="0">
                <a:latin typeface="+mj-lt"/>
                <a:cs typeface="Calibri" pitchFamily="34" charset="0"/>
              </a:rPr>
              <a:t>What is Cyberinfrastructure?</a:t>
            </a:r>
            <a:endParaRPr lang="en-US" sz="3600" b="1" dirty="0">
              <a:solidFill>
                <a:srgbClr val="055C6B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96" y="2334963"/>
            <a:ext cx="3367832" cy="2245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015" y="2334963"/>
            <a:ext cx="3588732" cy="2265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64" y="2334963"/>
            <a:ext cx="4189768" cy="2265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" descr="https://pods.iplantcollaborative.org/wiki/download/attachments/8399903/genbank+versus+1kp+on+20120315.jpg?version=1&amp;modificationDate=13467772690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15" y="3749844"/>
            <a:ext cx="1334297" cy="1000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Screen shot 2012-11-26 at 8.33.46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977" y="3749844"/>
            <a:ext cx="1178680" cy="1080980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22363" y="4869733"/>
            <a:ext cx="11294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Effra" panose="02000506080000020004" pitchFamily="2" charset="0"/>
              </a:rPr>
              <a:t>Platforms, tools, datasets       </a:t>
            </a:r>
            <a:r>
              <a:rPr lang="en-US" sz="2400" b="1" dirty="0" smtClean="0">
                <a:latin typeface="Effra" panose="02000506080000020004" pitchFamily="2" charset="0"/>
              </a:rPr>
              <a:t> </a:t>
            </a:r>
            <a:r>
              <a:rPr lang="en-US" sz="2400" b="1" dirty="0" smtClean="0">
                <a:latin typeface="Effra" panose="02000506080000020004" pitchFamily="2" charset="0"/>
              </a:rPr>
              <a:t>Storage and compute     </a:t>
            </a:r>
            <a:r>
              <a:rPr lang="en-US" sz="2400" b="1" dirty="0" smtClean="0">
                <a:latin typeface="Effra" panose="02000506080000020004" pitchFamily="2" charset="0"/>
              </a:rPr>
              <a:t>Training </a:t>
            </a:r>
            <a:r>
              <a:rPr lang="en-US" sz="2400" b="1" dirty="0" smtClean="0">
                <a:latin typeface="Effra" panose="02000506080000020004" pitchFamily="2" charset="0"/>
              </a:rPr>
              <a:t>and support</a:t>
            </a:r>
            <a:endParaRPr lang="en-US" sz="2400" b="1" dirty="0">
              <a:latin typeface="Effra" panose="02000506080000020004" pitchFamily="2" charset="0"/>
            </a:endParaRPr>
          </a:p>
        </p:txBody>
      </p:sp>
      <p:sp>
        <p:nvSpPr>
          <p:cNvPr id="3" name="PB"/>
          <p:cNvSpPr/>
          <p:nvPr/>
        </p:nvSpPr>
        <p:spPr>
          <a:xfrm>
            <a:off x="0" y="6705600"/>
            <a:ext cx="3325091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90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9069" y="465517"/>
            <a:ext cx="68538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The </a:t>
            </a:r>
            <a:r>
              <a:rPr lang="en-US" sz="4400" b="1" i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iPlant Collaborative</a:t>
            </a:r>
          </a:p>
          <a:p>
            <a:pPr algn="ctr"/>
            <a:r>
              <a:rPr lang="en-US" sz="3600" b="1" dirty="0" smtClean="0">
                <a:latin typeface="+mj-lt"/>
                <a:cs typeface="Calibri" pitchFamily="34" charset="0"/>
              </a:rPr>
              <a:t>What problems can iPlant Solve?</a:t>
            </a:r>
            <a:endParaRPr lang="en-US" sz="3600" b="1" dirty="0">
              <a:solidFill>
                <a:srgbClr val="055C6B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2138" y="4913164"/>
            <a:ext cx="1129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Effra" panose="02000506080000020004" pitchFamily="2" charset="0"/>
              </a:rPr>
              <a:t>Crops and model plant systems       </a:t>
            </a:r>
            <a:r>
              <a:rPr lang="en-US" b="1" dirty="0" smtClean="0">
                <a:latin typeface="Effra" panose="02000506080000020004" pitchFamily="2" charset="0"/>
              </a:rPr>
              <a:t>       </a:t>
            </a:r>
            <a:r>
              <a:rPr lang="en-US" b="1" dirty="0" smtClean="0">
                <a:latin typeface="Effra" panose="02000506080000020004" pitchFamily="2" charset="0"/>
              </a:rPr>
              <a:t>Animal and livestock               </a:t>
            </a:r>
            <a:r>
              <a:rPr lang="en-US" b="1" dirty="0" smtClean="0">
                <a:latin typeface="Effra" panose="02000506080000020004" pitchFamily="2" charset="0"/>
              </a:rPr>
              <a:t> </a:t>
            </a:r>
            <a:r>
              <a:rPr lang="en-US" b="1" dirty="0" smtClean="0">
                <a:latin typeface="Effra" panose="02000506080000020004" pitchFamily="2" charset="0"/>
              </a:rPr>
              <a:t>Agronomic microbes, insects… </a:t>
            </a:r>
            <a:endParaRPr lang="en-US" b="1" dirty="0">
              <a:latin typeface="Effra" panose="02000506080000020004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64" y="2482358"/>
            <a:ext cx="3585647" cy="2377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1708" y="2507507"/>
            <a:ext cx="3585647" cy="2377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8274" y="2507508"/>
            <a:ext cx="3593592" cy="2391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B"/>
          <p:cNvSpPr/>
          <p:nvPr/>
        </p:nvSpPr>
        <p:spPr>
          <a:xfrm>
            <a:off x="0" y="6705600"/>
            <a:ext cx="3879273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57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69069" y="473906"/>
            <a:ext cx="68538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The </a:t>
            </a:r>
            <a:r>
              <a:rPr lang="en-US" sz="4400" b="1" i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iPlant Collaborative</a:t>
            </a:r>
          </a:p>
          <a:p>
            <a:pPr algn="ctr"/>
            <a:r>
              <a:rPr lang="en-US" sz="3600" b="1" dirty="0" smtClean="0">
                <a:latin typeface="+mj-lt"/>
                <a:cs typeface="Calibri" pitchFamily="34" charset="0"/>
              </a:rPr>
              <a:t>What problems can iPlant Solve?</a:t>
            </a:r>
            <a:endParaRPr lang="en-US" sz="3600" b="1" dirty="0">
              <a:solidFill>
                <a:srgbClr val="055C6B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1591210" y="3242732"/>
            <a:ext cx="90095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6000" i="1" dirty="0" smtClean="0">
                <a:latin typeface="+mj-lt"/>
              </a:rPr>
              <a:t>iPlant</a:t>
            </a:r>
            <a:r>
              <a:rPr lang="en-US" sz="6000" dirty="0">
                <a:latin typeface="+mj-lt"/>
              </a:rPr>
              <a:t> </a:t>
            </a:r>
            <a:r>
              <a:rPr lang="en-US" sz="6000" dirty="0" smtClean="0">
                <a:latin typeface="+mj-lt"/>
              </a:rPr>
              <a:t>is built for Data</a:t>
            </a:r>
            <a:endParaRPr lang="en-US" sz="6000" dirty="0">
              <a:latin typeface="+mj-lt"/>
            </a:endParaRPr>
          </a:p>
        </p:txBody>
      </p:sp>
      <p:sp>
        <p:nvSpPr>
          <p:cNvPr id="3" name="PB"/>
          <p:cNvSpPr/>
          <p:nvPr/>
        </p:nvSpPr>
        <p:spPr>
          <a:xfrm>
            <a:off x="0" y="6705600"/>
            <a:ext cx="4433455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71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92395" y="465517"/>
            <a:ext cx="62072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The </a:t>
            </a:r>
            <a:r>
              <a:rPr lang="en-US" sz="4400" b="1" i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iPlant Collaborative</a:t>
            </a:r>
          </a:p>
          <a:p>
            <a:pPr algn="ctr"/>
            <a:r>
              <a:rPr lang="en-US" sz="3600" b="1" dirty="0" smtClean="0">
                <a:latin typeface="+mj-lt"/>
                <a:cs typeface="Calibri" pitchFamily="34" charset="0"/>
              </a:rPr>
              <a:t>How was iPlant built?</a:t>
            </a:r>
            <a:endParaRPr lang="en-US" sz="3600" b="1" dirty="0">
              <a:solidFill>
                <a:srgbClr val="055C6B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492" y="2218881"/>
            <a:ext cx="3019257" cy="3839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863" y="2208850"/>
            <a:ext cx="3107028" cy="1143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312" y="3006246"/>
            <a:ext cx="3331693" cy="1018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053" y="3618733"/>
            <a:ext cx="2988929" cy="1259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883" y="5211649"/>
            <a:ext cx="3671074" cy="914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 18"/>
          <p:cNvSpPr/>
          <p:nvPr/>
        </p:nvSpPr>
        <p:spPr bwMode="auto">
          <a:xfrm>
            <a:off x="6389312" y="5082509"/>
            <a:ext cx="2413923" cy="729420"/>
          </a:xfrm>
          <a:custGeom>
            <a:avLst/>
            <a:gdLst>
              <a:gd name="connsiteX0" fmla="*/ 75453 w 3105256"/>
              <a:gd name="connsiteY0" fmla="*/ 450376 h 968991"/>
              <a:gd name="connsiteX1" fmla="*/ 102748 w 3105256"/>
              <a:gd name="connsiteY1" fmla="*/ 382138 h 968991"/>
              <a:gd name="connsiteX2" fmla="*/ 225578 w 3105256"/>
              <a:gd name="connsiteY2" fmla="*/ 286603 h 968991"/>
              <a:gd name="connsiteX3" fmla="*/ 266521 w 3105256"/>
              <a:gd name="connsiteY3" fmla="*/ 245660 h 968991"/>
              <a:gd name="connsiteX4" fmla="*/ 348408 w 3105256"/>
              <a:gd name="connsiteY4" fmla="*/ 191069 h 968991"/>
              <a:gd name="connsiteX5" fmla="*/ 402999 w 3105256"/>
              <a:gd name="connsiteY5" fmla="*/ 150126 h 968991"/>
              <a:gd name="connsiteX6" fmla="*/ 457590 w 3105256"/>
              <a:gd name="connsiteY6" fmla="*/ 136478 h 968991"/>
              <a:gd name="connsiteX7" fmla="*/ 498533 w 3105256"/>
              <a:gd name="connsiteY7" fmla="*/ 109182 h 968991"/>
              <a:gd name="connsiteX8" fmla="*/ 621363 w 3105256"/>
              <a:gd name="connsiteY8" fmla="*/ 81887 h 968991"/>
              <a:gd name="connsiteX9" fmla="*/ 744193 w 3105256"/>
              <a:gd name="connsiteY9" fmla="*/ 40943 h 968991"/>
              <a:gd name="connsiteX10" fmla="*/ 785136 w 3105256"/>
              <a:gd name="connsiteY10" fmla="*/ 27296 h 968991"/>
              <a:gd name="connsiteX11" fmla="*/ 894318 w 3105256"/>
              <a:gd name="connsiteY11" fmla="*/ 0 h 968991"/>
              <a:gd name="connsiteX12" fmla="*/ 1617650 w 3105256"/>
              <a:gd name="connsiteY12" fmla="*/ 27296 h 968991"/>
              <a:gd name="connsiteX13" fmla="*/ 1795071 w 3105256"/>
              <a:gd name="connsiteY13" fmla="*/ 54591 h 968991"/>
              <a:gd name="connsiteX14" fmla="*/ 1890605 w 3105256"/>
              <a:gd name="connsiteY14" fmla="*/ 68239 h 968991"/>
              <a:gd name="connsiteX15" fmla="*/ 1945196 w 3105256"/>
              <a:gd name="connsiteY15" fmla="*/ 81887 h 968991"/>
              <a:gd name="connsiteX16" fmla="*/ 2027082 w 3105256"/>
              <a:gd name="connsiteY16" fmla="*/ 95535 h 968991"/>
              <a:gd name="connsiteX17" fmla="*/ 2177208 w 3105256"/>
              <a:gd name="connsiteY17" fmla="*/ 122830 h 968991"/>
              <a:gd name="connsiteX18" fmla="*/ 2218151 w 3105256"/>
              <a:gd name="connsiteY18" fmla="*/ 136478 h 968991"/>
              <a:gd name="connsiteX19" fmla="*/ 2368276 w 3105256"/>
              <a:gd name="connsiteY19" fmla="*/ 163773 h 968991"/>
              <a:gd name="connsiteX20" fmla="*/ 2504754 w 3105256"/>
              <a:gd name="connsiteY20" fmla="*/ 191069 h 968991"/>
              <a:gd name="connsiteX21" fmla="*/ 2586641 w 3105256"/>
              <a:gd name="connsiteY21" fmla="*/ 218364 h 968991"/>
              <a:gd name="connsiteX22" fmla="*/ 2682175 w 3105256"/>
              <a:gd name="connsiteY22" fmla="*/ 245660 h 968991"/>
              <a:gd name="connsiteX23" fmla="*/ 2723118 w 3105256"/>
              <a:gd name="connsiteY23" fmla="*/ 272955 h 968991"/>
              <a:gd name="connsiteX24" fmla="*/ 2873244 w 3105256"/>
              <a:gd name="connsiteY24" fmla="*/ 313899 h 968991"/>
              <a:gd name="connsiteX25" fmla="*/ 2968778 w 3105256"/>
              <a:gd name="connsiteY25" fmla="*/ 368490 h 968991"/>
              <a:gd name="connsiteX26" fmla="*/ 3064312 w 3105256"/>
              <a:gd name="connsiteY26" fmla="*/ 423081 h 968991"/>
              <a:gd name="connsiteX27" fmla="*/ 3105256 w 3105256"/>
              <a:gd name="connsiteY27" fmla="*/ 504967 h 968991"/>
              <a:gd name="connsiteX28" fmla="*/ 3077960 w 3105256"/>
              <a:gd name="connsiteY28" fmla="*/ 614149 h 968991"/>
              <a:gd name="connsiteX29" fmla="*/ 3050665 w 3105256"/>
              <a:gd name="connsiteY29" fmla="*/ 655093 h 968991"/>
              <a:gd name="connsiteX30" fmla="*/ 3009721 w 3105256"/>
              <a:gd name="connsiteY30" fmla="*/ 668740 h 968991"/>
              <a:gd name="connsiteX31" fmla="*/ 2968778 w 3105256"/>
              <a:gd name="connsiteY31" fmla="*/ 709684 h 968991"/>
              <a:gd name="connsiteX32" fmla="*/ 2886891 w 3105256"/>
              <a:gd name="connsiteY32" fmla="*/ 736979 h 968991"/>
              <a:gd name="connsiteX33" fmla="*/ 2845948 w 3105256"/>
              <a:gd name="connsiteY33" fmla="*/ 750627 h 968991"/>
              <a:gd name="connsiteX34" fmla="*/ 2750414 w 3105256"/>
              <a:gd name="connsiteY34" fmla="*/ 791570 h 968991"/>
              <a:gd name="connsiteX35" fmla="*/ 2695823 w 3105256"/>
              <a:gd name="connsiteY35" fmla="*/ 873457 h 968991"/>
              <a:gd name="connsiteX36" fmla="*/ 2654879 w 3105256"/>
              <a:gd name="connsiteY36" fmla="*/ 887105 h 968991"/>
              <a:gd name="connsiteX37" fmla="*/ 2559345 w 3105256"/>
              <a:gd name="connsiteY37" fmla="*/ 900752 h 968991"/>
              <a:gd name="connsiteX38" fmla="*/ 1945196 w 3105256"/>
              <a:gd name="connsiteY38" fmla="*/ 955343 h 968991"/>
              <a:gd name="connsiteX39" fmla="*/ 1590354 w 3105256"/>
              <a:gd name="connsiteY39" fmla="*/ 968991 h 968991"/>
              <a:gd name="connsiteX40" fmla="*/ 1167273 w 3105256"/>
              <a:gd name="connsiteY40" fmla="*/ 955343 h 968991"/>
              <a:gd name="connsiteX41" fmla="*/ 935262 w 3105256"/>
              <a:gd name="connsiteY41" fmla="*/ 928048 h 968991"/>
              <a:gd name="connsiteX42" fmla="*/ 867023 w 3105256"/>
              <a:gd name="connsiteY42" fmla="*/ 914400 h 968991"/>
              <a:gd name="connsiteX43" fmla="*/ 757841 w 3105256"/>
              <a:gd name="connsiteY43" fmla="*/ 900752 h 968991"/>
              <a:gd name="connsiteX44" fmla="*/ 703250 w 3105256"/>
              <a:gd name="connsiteY44" fmla="*/ 887105 h 968991"/>
              <a:gd name="connsiteX45" fmla="*/ 580420 w 3105256"/>
              <a:gd name="connsiteY45" fmla="*/ 873457 h 968991"/>
              <a:gd name="connsiteX46" fmla="*/ 512181 w 3105256"/>
              <a:gd name="connsiteY46" fmla="*/ 859809 h 968991"/>
              <a:gd name="connsiteX47" fmla="*/ 430294 w 3105256"/>
              <a:gd name="connsiteY47" fmla="*/ 846161 h 968991"/>
              <a:gd name="connsiteX48" fmla="*/ 307465 w 3105256"/>
              <a:gd name="connsiteY48" fmla="*/ 805218 h 968991"/>
              <a:gd name="connsiteX49" fmla="*/ 184635 w 3105256"/>
              <a:gd name="connsiteY49" fmla="*/ 764275 h 968991"/>
              <a:gd name="connsiteX50" fmla="*/ 143691 w 3105256"/>
              <a:gd name="connsiteY50" fmla="*/ 750627 h 968991"/>
              <a:gd name="connsiteX51" fmla="*/ 102748 w 3105256"/>
              <a:gd name="connsiteY51" fmla="*/ 709684 h 968991"/>
              <a:gd name="connsiteX52" fmla="*/ 34509 w 3105256"/>
              <a:gd name="connsiteY52" fmla="*/ 614149 h 968991"/>
              <a:gd name="connsiteX53" fmla="*/ 20862 w 3105256"/>
              <a:gd name="connsiteY53" fmla="*/ 368490 h 968991"/>
              <a:gd name="connsiteX54" fmla="*/ 61805 w 3105256"/>
              <a:gd name="connsiteY54" fmla="*/ 341194 h 968991"/>
              <a:gd name="connsiteX55" fmla="*/ 116396 w 3105256"/>
              <a:gd name="connsiteY55" fmla="*/ 341194 h 968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105256" h="968991">
                <a:moveTo>
                  <a:pt x="75453" y="450376"/>
                </a:moveTo>
                <a:cubicBezTo>
                  <a:pt x="84551" y="427630"/>
                  <a:pt x="89159" y="402522"/>
                  <a:pt x="102748" y="382138"/>
                </a:cubicBezTo>
                <a:cubicBezTo>
                  <a:pt x="144721" y="319178"/>
                  <a:pt x="167612" y="330077"/>
                  <a:pt x="225578" y="286603"/>
                </a:cubicBezTo>
                <a:cubicBezTo>
                  <a:pt x="241019" y="275023"/>
                  <a:pt x="251286" y="257509"/>
                  <a:pt x="266521" y="245660"/>
                </a:cubicBezTo>
                <a:cubicBezTo>
                  <a:pt x="292416" y="225520"/>
                  <a:pt x="322164" y="210752"/>
                  <a:pt x="348408" y="191069"/>
                </a:cubicBezTo>
                <a:cubicBezTo>
                  <a:pt x="366605" y="177421"/>
                  <a:pt x="382654" y="160298"/>
                  <a:pt x="402999" y="150126"/>
                </a:cubicBezTo>
                <a:cubicBezTo>
                  <a:pt x="419776" y="141738"/>
                  <a:pt x="439393" y="141027"/>
                  <a:pt x="457590" y="136478"/>
                </a:cubicBezTo>
                <a:cubicBezTo>
                  <a:pt x="471238" y="127379"/>
                  <a:pt x="483457" y="115643"/>
                  <a:pt x="498533" y="109182"/>
                </a:cubicBezTo>
                <a:cubicBezTo>
                  <a:pt x="521281" y="99433"/>
                  <a:pt x="601942" y="87436"/>
                  <a:pt x="621363" y="81887"/>
                </a:cubicBezTo>
                <a:cubicBezTo>
                  <a:pt x="662861" y="70030"/>
                  <a:pt x="703250" y="54591"/>
                  <a:pt x="744193" y="40943"/>
                </a:cubicBezTo>
                <a:cubicBezTo>
                  <a:pt x="757841" y="36394"/>
                  <a:pt x="771180" y="30785"/>
                  <a:pt x="785136" y="27296"/>
                </a:cubicBezTo>
                <a:lnTo>
                  <a:pt x="894318" y="0"/>
                </a:lnTo>
                <a:lnTo>
                  <a:pt x="1617650" y="27296"/>
                </a:lnTo>
                <a:cubicBezTo>
                  <a:pt x="1721375" y="33582"/>
                  <a:pt x="1708876" y="40225"/>
                  <a:pt x="1795071" y="54591"/>
                </a:cubicBezTo>
                <a:cubicBezTo>
                  <a:pt x="1826801" y="59879"/>
                  <a:pt x="1858956" y="62485"/>
                  <a:pt x="1890605" y="68239"/>
                </a:cubicBezTo>
                <a:cubicBezTo>
                  <a:pt x="1909059" y="71594"/>
                  <a:pt x="1926803" y="78208"/>
                  <a:pt x="1945196" y="81887"/>
                </a:cubicBezTo>
                <a:cubicBezTo>
                  <a:pt x="1972330" y="87314"/>
                  <a:pt x="1999856" y="90585"/>
                  <a:pt x="2027082" y="95535"/>
                </a:cubicBezTo>
                <a:cubicBezTo>
                  <a:pt x="2236888" y="133681"/>
                  <a:pt x="1935930" y="82616"/>
                  <a:pt x="2177208" y="122830"/>
                </a:cubicBezTo>
                <a:cubicBezTo>
                  <a:pt x="2190856" y="127379"/>
                  <a:pt x="2204195" y="132989"/>
                  <a:pt x="2218151" y="136478"/>
                </a:cubicBezTo>
                <a:cubicBezTo>
                  <a:pt x="2256307" y="146017"/>
                  <a:pt x="2331764" y="157688"/>
                  <a:pt x="2368276" y="163773"/>
                </a:cubicBezTo>
                <a:cubicBezTo>
                  <a:pt x="2481815" y="201619"/>
                  <a:pt x="2300892" y="144024"/>
                  <a:pt x="2504754" y="191069"/>
                </a:cubicBezTo>
                <a:cubicBezTo>
                  <a:pt x="2532789" y="197539"/>
                  <a:pt x="2559082" y="210096"/>
                  <a:pt x="2586641" y="218364"/>
                </a:cubicBezTo>
                <a:cubicBezTo>
                  <a:pt x="2608506" y="224923"/>
                  <a:pt x="2659241" y="234193"/>
                  <a:pt x="2682175" y="245660"/>
                </a:cubicBezTo>
                <a:cubicBezTo>
                  <a:pt x="2696846" y="252995"/>
                  <a:pt x="2707760" y="267196"/>
                  <a:pt x="2723118" y="272955"/>
                </a:cubicBezTo>
                <a:cubicBezTo>
                  <a:pt x="2842928" y="317884"/>
                  <a:pt x="2740379" y="247468"/>
                  <a:pt x="2873244" y="313899"/>
                </a:cubicBezTo>
                <a:cubicBezTo>
                  <a:pt x="3038213" y="396382"/>
                  <a:pt x="2833746" y="291329"/>
                  <a:pt x="2968778" y="368490"/>
                </a:cubicBezTo>
                <a:cubicBezTo>
                  <a:pt x="3089986" y="437752"/>
                  <a:pt x="2964561" y="356579"/>
                  <a:pt x="3064312" y="423081"/>
                </a:cubicBezTo>
                <a:cubicBezTo>
                  <a:pt x="3078113" y="443781"/>
                  <a:pt x="3105256" y="476715"/>
                  <a:pt x="3105256" y="504967"/>
                </a:cubicBezTo>
                <a:cubicBezTo>
                  <a:pt x="3105256" y="520541"/>
                  <a:pt x="3088730" y="592609"/>
                  <a:pt x="3077960" y="614149"/>
                </a:cubicBezTo>
                <a:cubicBezTo>
                  <a:pt x="3070625" y="628820"/>
                  <a:pt x="3063473" y="644846"/>
                  <a:pt x="3050665" y="655093"/>
                </a:cubicBezTo>
                <a:cubicBezTo>
                  <a:pt x="3039431" y="664080"/>
                  <a:pt x="3023369" y="664191"/>
                  <a:pt x="3009721" y="668740"/>
                </a:cubicBezTo>
                <a:cubicBezTo>
                  <a:pt x="2996073" y="682388"/>
                  <a:pt x="2985650" y="700311"/>
                  <a:pt x="2968778" y="709684"/>
                </a:cubicBezTo>
                <a:cubicBezTo>
                  <a:pt x="2943627" y="723657"/>
                  <a:pt x="2914187" y="727881"/>
                  <a:pt x="2886891" y="736979"/>
                </a:cubicBezTo>
                <a:cubicBezTo>
                  <a:pt x="2873243" y="741528"/>
                  <a:pt x="2857918" y="742647"/>
                  <a:pt x="2845948" y="750627"/>
                </a:cubicBezTo>
                <a:cubicBezTo>
                  <a:pt x="2789398" y="788328"/>
                  <a:pt x="2820918" y="773945"/>
                  <a:pt x="2750414" y="791570"/>
                </a:cubicBezTo>
                <a:cubicBezTo>
                  <a:pt x="2732217" y="818866"/>
                  <a:pt x="2719020" y="850260"/>
                  <a:pt x="2695823" y="873457"/>
                </a:cubicBezTo>
                <a:cubicBezTo>
                  <a:pt x="2685650" y="883630"/>
                  <a:pt x="2668986" y="884284"/>
                  <a:pt x="2654879" y="887105"/>
                </a:cubicBezTo>
                <a:cubicBezTo>
                  <a:pt x="2623336" y="893414"/>
                  <a:pt x="2590994" y="894998"/>
                  <a:pt x="2559345" y="900752"/>
                </a:cubicBezTo>
                <a:cubicBezTo>
                  <a:pt x="2174600" y="970706"/>
                  <a:pt x="2514693" y="935004"/>
                  <a:pt x="1945196" y="955343"/>
                </a:cubicBezTo>
                <a:lnTo>
                  <a:pt x="1590354" y="968991"/>
                </a:lnTo>
                <a:lnTo>
                  <a:pt x="1167273" y="955343"/>
                </a:lnTo>
                <a:cubicBezTo>
                  <a:pt x="1148531" y="954406"/>
                  <a:pt x="960193" y="931884"/>
                  <a:pt x="935262" y="928048"/>
                </a:cubicBezTo>
                <a:cubicBezTo>
                  <a:pt x="912335" y="924521"/>
                  <a:pt x="889950" y="917927"/>
                  <a:pt x="867023" y="914400"/>
                </a:cubicBezTo>
                <a:cubicBezTo>
                  <a:pt x="830772" y="908823"/>
                  <a:pt x="794019" y="906782"/>
                  <a:pt x="757841" y="900752"/>
                </a:cubicBezTo>
                <a:cubicBezTo>
                  <a:pt x="739339" y="897668"/>
                  <a:pt x="721789" y="889957"/>
                  <a:pt x="703250" y="887105"/>
                </a:cubicBezTo>
                <a:cubicBezTo>
                  <a:pt x="662534" y="880841"/>
                  <a:pt x="621201" y="879283"/>
                  <a:pt x="580420" y="873457"/>
                </a:cubicBezTo>
                <a:cubicBezTo>
                  <a:pt x="557456" y="870176"/>
                  <a:pt x="535004" y="863959"/>
                  <a:pt x="512181" y="859809"/>
                </a:cubicBezTo>
                <a:cubicBezTo>
                  <a:pt x="484955" y="854859"/>
                  <a:pt x="457032" y="853291"/>
                  <a:pt x="430294" y="846161"/>
                </a:cubicBezTo>
                <a:cubicBezTo>
                  <a:pt x="388594" y="835041"/>
                  <a:pt x="348408" y="818866"/>
                  <a:pt x="307465" y="805218"/>
                </a:cubicBezTo>
                <a:lnTo>
                  <a:pt x="184635" y="764275"/>
                </a:lnTo>
                <a:lnTo>
                  <a:pt x="143691" y="750627"/>
                </a:lnTo>
                <a:cubicBezTo>
                  <a:pt x="130043" y="736979"/>
                  <a:pt x="115309" y="724338"/>
                  <a:pt x="102748" y="709684"/>
                </a:cubicBezTo>
                <a:cubicBezTo>
                  <a:pt x="77357" y="680061"/>
                  <a:pt x="56111" y="646551"/>
                  <a:pt x="34509" y="614149"/>
                </a:cubicBezTo>
                <a:cubicBezTo>
                  <a:pt x="906" y="513338"/>
                  <a:pt x="-16147" y="498021"/>
                  <a:pt x="20862" y="368490"/>
                </a:cubicBezTo>
                <a:cubicBezTo>
                  <a:pt x="25368" y="352719"/>
                  <a:pt x="46034" y="345700"/>
                  <a:pt x="61805" y="341194"/>
                </a:cubicBezTo>
                <a:cubicBezTo>
                  <a:pt x="79302" y="336195"/>
                  <a:pt x="98199" y="341194"/>
                  <a:pt x="116396" y="341194"/>
                </a:cubicBezTo>
              </a:path>
            </a:pathLst>
          </a:cu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" name="PB"/>
          <p:cNvSpPr/>
          <p:nvPr/>
        </p:nvSpPr>
        <p:spPr>
          <a:xfrm>
            <a:off x="0" y="6705600"/>
            <a:ext cx="4987636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99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da212f26c5ebfe53867e79dec1ad17aba4271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Effra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3124</TotalTime>
  <Words>881</Words>
  <Application>Microsoft Macintosh PowerPoint</Application>
  <PresentationFormat>Custom</PresentationFormat>
  <Paragraphs>261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Williams</dc:creator>
  <cp:lastModifiedBy>Jason Williams</cp:lastModifiedBy>
  <cp:revision>94</cp:revision>
  <cp:lastPrinted>2013-12-09T16:11:55Z</cp:lastPrinted>
  <dcterms:created xsi:type="dcterms:W3CDTF">2013-12-05T14:45:05Z</dcterms:created>
  <dcterms:modified xsi:type="dcterms:W3CDTF">2014-06-23T00:47:17Z</dcterms:modified>
</cp:coreProperties>
</file>