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5603" r:id="rId2"/>
  </p:sldMasterIdLst>
  <p:notesMasterIdLst>
    <p:notesMasterId r:id="rId24"/>
  </p:notesMasterIdLst>
  <p:sldIdLst>
    <p:sldId id="732" r:id="rId3"/>
    <p:sldId id="733" r:id="rId4"/>
    <p:sldId id="734" r:id="rId5"/>
    <p:sldId id="735" r:id="rId6"/>
    <p:sldId id="736" r:id="rId7"/>
    <p:sldId id="737" r:id="rId8"/>
    <p:sldId id="738" r:id="rId9"/>
    <p:sldId id="739" r:id="rId10"/>
    <p:sldId id="740" r:id="rId11"/>
    <p:sldId id="741" r:id="rId12"/>
    <p:sldId id="742" r:id="rId13"/>
    <p:sldId id="629" r:id="rId14"/>
    <p:sldId id="744" r:id="rId15"/>
    <p:sldId id="745" r:id="rId16"/>
    <p:sldId id="632" r:id="rId17"/>
    <p:sldId id="633" r:id="rId18"/>
    <p:sldId id="634" r:id="rId19"/>
    <p:sldId id="720" r:id="rId20"/>
    <p:sldId id="723" r:id="rId21"/>
    <p:sldId id="721" r:id="rId22"/>
    <p:sldId id="72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e Micklo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55C6B"/>
    <a:srgbClr val="174C9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94643"/>
  </p:normalViewPr>
  <p:slideViewPr>
    <p:cSldViewPr>
      <p:cViewPr varScale="1">
        <p:scale>
          <a:sx n="120" d="100"/>
          <a:sy n="120" d="100"/>
        </p:scale>
        <p:origin x="1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4145E1E-B727-4501-825F-F05E19273832}" type="datetime1">
              <a:rPr lang="en-US" altLang="en-US"/>
              <a:pPr>
                <a:defRPr/>
              </a:pPr>
              <a:t>7/30/18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86857AA-25C3-4786-AF38-B8448E1AF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169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6" charset="-128"/>
        <a:cs typeface="ヒラギノ角ゴ Pro W3" pitchFamily="-96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2D40CD-83AD-A249-83A1-0E180FDF396A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DBC764-3156-2E45-B86D-6C1AAD360929}" type="slidenum">
              <a:rPr lang="en-US" sz="1200">
                <a:latin typeface="Calibri" charset="0"/>
              </a:rPr>
              <a:pPr eaLnBrk="1" hangingPunct="1"/>
              <a:t>18</a:t>
            </a:fld>
            <a:endParaRPr lang="en-US" sz="1200">
              <a:latin typeface="Calibri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 dirty="0">
              <a:latin typeface="Calibri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DBC764-3156-2E45-B86D-6C1AAD360929}" type="slidenum">
              <a:rPr lang="en-US" sz="1200">
                <a:latin typeface="Calibri" charset="0"/>
              </a:rPr>
              <a:pPr eaLnBrk="1" hangingPunct="1"/>
              <a:t>19</a:t>
            </a:fld>
            <a:endParaRPr lang="en-US" sz="1200">
              <a:latin typeface="Calibri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 dirty="0">
              <a:latin typeface="Calibri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22FE43D-EE87-2649-9BFC-7501C9A00637}" type="slidenum">
              <a:rPr lang="en-US" sz="1200">
                <a:latin typeface="Calibri" charset="0"/>
              </a:rPr>
              <a:pPr algn="r" eaLnBrk="1" hangingPunct="1"/>
              <a:t>3</a:t>
            </a:fld>
            <a:endParaRPr lang="en-US" sz="1200">
              <a:latin typeface="Calibri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 every 100 students who enter UT intending to get a science degree, on average 17 more will graduate if they participate in FRI.</a:t>
            </a:r>
            <a:endParaRPr lang="en-US" sz="1600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170295-8697-E24C-A757-A73FACE3E959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 every 100 students who enter UT intending to get a science degree, on average 17 more will graduate if they participate in FRI.</a:t>
            </a:r>
            <a:endParaRPr lang="en-US" sz="1600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32A9CF-92DF-8648-B19E-B92C91E64FEC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EFF5DF-14A2-8349-84D6-6B536B93F1FC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31800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Logistic regression</a:t>
            </a:r>
          </a:p>
          <a:p>
            <a:pPr defTabSz="431800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Pseudo-R2 is 0.22 for FRI + controls</a:t>
            </a:r>
          </a:p>
          <a:p>
            <a:pPr defTabSz="431800"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Pseudo-R2 is 0.15 for controls only</a:t>
            </a:r>
          </a:p>
          <a:p>
            <a:pPr defTabSz="431800">
              <a:spcBef>
                <a:spcPct val="0"/>
              </a:spcBef>
            </a:pPr>
            <a:endParaRPr lang="en-US" b="1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defTabSz="431800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165B2B-5B6A-F548-9460-CE295944D299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31800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Whether or not they earned a STEM degree: FRI helps to clarify goals</a:t>
            </a: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F0CC14-7C9A-5F43-8CE2-6CB67583CD6C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 every 100 students who enter UT intending to get a science degree, on average 17 more will graduate if they participate in FRI.</a:t>
            </a:r>
            <a:endParaRPr lang="en-US" sz="1600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87C279-F2CB-7648-B3B2-9C9F92AA4B8D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For every 100 students who enter UT intending to get a science degree, on average 17 more will graduate if they participate in FRI.</a:t>
            </a:r>
            <a:endParaRPr lang="en-US" sz="1600" baseline="3000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6604D70-F49F-2C47-86D0-B2D5F164A098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5" descr="nih-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162675"/>
            <a:ext cx="60166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G:\logos\cshl\cshl_dnalc_logo_cmyk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70625"/>
            <a:ext cx="2895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23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21B0FB1D-C764-4536-B9E9-088868A10F5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49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7938"/>
            <a:ext cx="2076450" cy="615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650" y="7938"/>
            <a:ext cx="6078538" cy="615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B4AAB70B-105A-4D18-A97F-21A966E1E52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3547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78603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753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440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C3198-ECE1-E542-A923-A73F1AB27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730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1322-DCF7-6340-A35D-F1C5B42C4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8119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304F6-F18F-E44B-A31F-981AA477D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8518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4650" y="1641475"/>
            <a:ext cx="4035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5" y="1641475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B0228-62A9-9C43-B4F0-74074DCD6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1704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4265F-7CE8-1649-BACD-7A61CEB4C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2951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E3791-098B-6F4D-A7FF-58BAB847B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2086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F2329C53-F715-418E-99B9-23A34894DCF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6133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68A62-8968-D840-B3C8-23B9D6B4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9174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ctr">
              <a:defRPr sz="20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2232-435E-7C44-AB5C-0C26826F6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7407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F16AB-3FA9-8045-AC5B-A654D07A4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4542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2115A-0CD8-5A48-A296-49B91EEFB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8400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7938"/>
            <a:ext cx="2076450" cy="615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4650" y="7938"/>
            <a:ext cx="6078538" cy="615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1AC54-0712-5A44-B7DA-04708FB95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0118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81657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74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eaLnBrk="1" hangingPunct="1">
              <a:defRPr/>
            </a:pPr>
            <a:endParaRPr lang="en-US" dirty="0">
              <a:solidFill>
                <a:prstClr val="white"/>
              </a:solidFill>
              <a:latin typeface="Calibri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5545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7EAF3E9C-E755-49D8-8585-2253CCFAE72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9452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311CEA6C-877D-4AC0-A48D-73E1A3C32BA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909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4650" y="1641475"/>
            <a:ext cx="4035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5" y="1641475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71F01F22-46D0-4BD6-B577-78A93EE34C1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593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07C2ED59-52D7-4899-A936-D760105767D8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833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DB0E12ED-2D38-4659-A875-AD0305DEF0D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27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ctr">
              <a:defRPr sz="20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7AA379E3-BF94-4496-B734-83E6595D935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215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idx="10"/>
          </p:nvPr>
        </p:nvSpPr>
        <p:spPr>
          <a:xfrm>
            <a:off x="6934200" y="6353175"/>
            <a:ext cx="2128838" cy="4524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/>
              </a:defRPr>
            </a:lvl1pPr>
          </a:lstStyle>
          <a:p>
            <a:pPr>
              <a:defRPr/>
            </a:pPr>
            <a:fld id="{6C898448-09F8-4C63-9767-447353F6848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732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DCE9F9"/>
            </a:gs>
            <a:gs pos="75000">
              <a:srgbClr val="FFFFFF"/>
            </a:gs>
            <a:gs pos="100000">
              <a:srgbClr val="FF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alt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0" y="1641475"/>
            <a:ext cx="82248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  <p:sldLayoutId id="2147485600" r:id="rId11"/>
    <p:sldLayoutId id="2147485601" r:id="rId12"/>
    <p:sldLayoutId id="2147485602" r:id="rId1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4E82"/>
          </a:solidFill>
          <a:latin typeface="Calibri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Georgia"/>
          <a:ea typeface="+mn-ea"/>
          <a:cs typeface="Georgia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Georgia"/>
          <a:ea typeface="+mn-ea"/>
          <a:cs typeface="Georgi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Georgia"/>
          <a:ea typeface="+mn-ea"/>
          <a:cs typeface="Georgi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Georgia"/>
          <a:ea typeface="+mn-ea"/>
          <a:cs typeface="Georgi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Georgia"/>
          <a:ea typeface="+mn-ea"/>
          <a:cs typeface="Georgia"/>
        </a:defRPr>
      </a:lvl5pPr>
      <a:lvl6pPr marL="25146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E9F9"/>
            </a:gs>
            <a:gs pos="7500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7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353175"/>
            <a:ext cx="21288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charset="0"/>
              <a:buNone/>
              <a:defRPr sz="1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0" y="1641475"/>
            <a:ext cx="82248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0" y="6240463"/>
            <a:ext cx="644525" cy="636587"/>
            <a:chOff x="0" y="3846"/>
            <a:chExt cx="478" cy="472"/>
          </a:xfrm>
        </p:grpSpPr>
        <p:sp>
          <p:nvSpPr>
            <p:cNvPr id="1032" name="Oval 7"/>
            <p:cNvSpPr>
              <a:spLocks noChangeArrowheads="1"/>
            </p:cNvSpPr>
            <p:nvPr/>
          </p:nvSpPr>
          <p:spPr bwMode="auto">
            <a:xfrm>
              <a:off x="139" y="4005"/>
              <a:ext cx="186" cy="182"/>
            </a:xfrm>
            <a:prstGeom prst="ellipse">
              <a:avLst/>
            </a:prstGeom>
            <a:solidFill>
              <a:srgbClr val="FFC000"/>
            </a:solidFill>
            <a:ln w="126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7200"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33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46"/>
              <a:ext cx="479" cy="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031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54763"/>
            <a:ext cx="4572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04" r:id="rId1"/>
    <p:sldLayoutId id="2147485605" r:id="rId2"/>
    <p:sldLayoutId id="2147485606" r:id="rId3"/>
    <p:sldLayoutId id="2147485607" r:id="rId4"/>
    <p:sldLayoutId id="2147485608" r:id="rId5"/>
    <p:sldLayoutId id="2147485609" r:id="rId6"/>
    <p:sldLayoutId id="2147485610" r:id="rId7"/>
    <p:sldLayoutId id="2147485611" r:id="rId8"/>
    <p:sldLayoutId id="2147485612" r:id="rId9"/>
    <p:sldLayoutId id="2147485613" r:id="rId10"/>
    <p:sldLayoutId id="2147485614" r:id="rId11"/>
    <p:sldLayoutId id="2147485615" r:id="rId12"/>
    <p:sldLayoutId id="2147485616" r:id="rId13"/>
  </p:sldLayoutIdLst>
  <p:transition spd="med">
    <p:fade/>
  </p:transition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4E82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3600" b="1">
          <a:solidFill>
            <a:srgbClr val="004E8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Georgia"/>
          <a:ea typeface="+mn-ea"/>
          <a:cs typeface="Georgia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Georgia"/>
          <a:ea typeface="+mn-ea"/>
          <a:cs typeface="Georgi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Georgia"/>
          <a:ea typeface="+mn-ea"/>
          <a:cs typeface="Georgi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Georgia"/>
          <a:ea typeface="+mn-ea"/>
          <a:cs typeface="Georgi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Georgia"/>
          <a:ea typeface="+mn-ea"/>
          <a:cs typeface="Georgia"/>
        </a:defRPr>
      </a:lvl5pPr>
      <a:lvl6pPr marL="25146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0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image" Target="../media/image38.tiff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pn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2"/>
          <p:cNvSpPr txBox="1">
            <a:spLocks noChangeArrowheads="1"/>
          </p:cNvSpPr>
          <p:nvPr/>
        </p:nvSpPr>
        <p:spPr bwMode="auto">
          <a:xfrm>
            <a:off x="0" y="2743200"/>
            <a:ext cx="563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  <a:cs typeface="Calibri" charset="0"/>
              </a:rPr>
              <a:t>Dave Micklos</a:t>
            </a:r>
          </a:p>
          <a:p>
            <a:pPr algn="ctr" eaLnBrk="1" hangingPunct="1"/>
            <a:r>
              <a:rPr lang="en-US" sz="1800" dirty="0">
                <a:latin typeface="Calibri" charset="0"/>
                <a:cs typeface="Calibri" charset="0"/>
              </a:rPr>
              <a:t>DNA Learning Center, </a:t>
            </a:r>
          </a:p>
          <a:p>
            <a:pPr algn="ctr" eaLnBrk="1" hangingPunct="1"/>
            <a:r>
              <a:rPr lang="en-US" sz="1800" dirty="0">
                <a:latin typeface="Calibri" charset="0"/>
                <a:cs typeface="Calibri" charset="0"/>
              </a:rPr>
              <a:t>Cold Spring Harbor Laboratory</a:t>
            </a:r>
          </a:p>
        </p:txBody>
      </p: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0" y="228600"/>
            <a:ext cx="7162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i="1" dirty="0">
                <a:solidFill>
                  <a:srgbClr val="055C6B"/>
                </a:solidFill>
                <a:latin typeface="Calibri" charset="0"/>
                <a:cs typeface="Calibri" charset="0"/>
              </a:rPr>
              <a:t>DNA Subway and Microbiomes</a:t>
            </a:r>
          </a:p>
          <a:p>
            <a:pPr algn="ctr" eaLnBrk="1" hangingPunct="1"/>
            <a:r>
              <a:rPr lang="en-US" sz="3200" i="1" dirty="0">
                <a:solidFill>
                  <a:srgbClr val="055C6B"/>
                </a:solidFill>
                <a:latin typeface="Calibri" charset="0"/>
                <a:cs typeface="Calibri" charset="0"/>
              </a:rPr>
              <a:t>  The CURE Challenge</a:t>
            </a:r>
          </a:p>
        </p:txBody>
      </p:sp>
      <p:pic>
        <p:nvPicPr>
          <p:cNvPr id="15363" name="Picture 4" descr="DNALC watercolor 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1676400"/>
            <a:ext cx="354012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/>
          <a:stretch/>
        </p:blipFill>
        <p:spPr>
          <a:xfrm>
            <a:off x="762000" y="3728113"/>
            <a:ext cx="7137399" cy="312988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0" y="1511300"/>
            <a:ext cx="563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Calibri" charset="0"/>
                <a:cs typeface="Calibri" charset="0"/>
              </a:rPr>
              <a:t>Austin Community College</a:t>
            </a:r>
          </a:p>
          <a:p>
            <a:pPr algn="ctr" eaLnBrk="1" hangingPunct="1"/>
            <a:r>
              <a:rPr lang="en-US" sz="1800" dirty="0">
                <a:latin typeface="Calibri" charset="0"/>
                <a:cs typeface="Calibri" charset="0"/>
              </a:rPr>
              <a:t>July 30-31, 2018</a:t>
            </a:r>
          </a:p>
        </p:txBody>
      </p:sp>
    </p:spTree>
    <p:extLst>
      <p:ext uri="{BB962C8B-B14F-4D97-AF65-F5344CB8AC3E}">
        <p14:creationId xmlns:p14="http://schemas.microsoft.com/office/powerpoint/2010/main" val="100389426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Box 49"/>
          <p:cNvSpPr txBox="1">
            <a:spLocks noChangeArrowheads="1"/>
          </p:cNvSpPr>
          <p:nvPr/>
        </p:nvSpPr>
        <p:spPr bwMode="auto">
          <a:xfrm>
            <a:off x="676275" y="4745038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aseline="30000"/>
              <a:t>I</a:t>
            </a:r>
          </a:p>
        </p:txBody>
      </p:sp>
      <p:sp>
        <p:nvSpPr>
          <p:cNvPr id="99330" name="Title 2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The PCAST Challenge</a:t>
            </a:r>
            <a:b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</a:br>
            <a:endParaRPr lang="en-US" sz="2800">
              <a:solidFill>
                <a:srgbClr val="055C6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9331" name="Picture 7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Picture 8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279775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8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279775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8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83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8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85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8" name="Picture 8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9" name="Picture 8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262188"/>
            <a:ext cx="354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0" name="Picture 88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1" name="Picture 8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2" name="Picture 9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237490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3" name="Picture 9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374900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4" name="Picture 9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5" name="Picture 9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1776413"/>
            <a:ext cx="29083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Arrow Connector 94"/>
          <p:cNvCxnSpPr/>
          <p:nvPr/>
        </p:nvCxnSpPr>
        <p:spPr>
          <a:xfrm>
            <a:off x="2722563" y="33035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562600" y="33162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9348" name="Picture 96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705725" y="2341563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9" name="Picture 97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33095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0" name="Picture 98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729413" y="3311525"/>
            <a:ext cx="407987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1" name="Picture 99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1374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2" name="Picture 100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545388" y="3316288"/>
            <a:ext cx="407987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3" name="Picture 101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9375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4" name="Picture 102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18281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5" name="Picture 103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6" name="Picture 104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7" name="Picture 105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8" name="Picture 10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59" name="Picture 107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634288" y="2057400"/>
            <a:ext cx="595312" cy="1447800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361" name="TextBox 36"/>
          <p:cNvSpPr txBox="1">
            <a:spLocks noChangeArrowheads="1"/>
          </p:cNvSpPr>
          <p:nvPr/>
        </p:nvSpPr>
        <p:spPr bwMode="auto">
          <a:xfrm>
            <a:off x="685800" y="4724400"/>
            <a:ext cx="775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Calibri" charset="0"/>
                <a:cs typeface="Calibri" charset="0"/>
              </a:rPr>
              <a:t>Increasing retention from 40% to 50% would generate 750,000 additional STEM graduates over the next decade.</a:t>
            </a:r>
            <a:endParaRPr lang="en-US" sz="2000" baseline="30000">
              <a:latin typeface="Calibri" charset="0"/>
              <a:cs typeface="Calibri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5562600"/>
            <a:ext cx="8686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arenBoth"/>
              <a:defRPr/>
            </a:pPr>
            <a:endParaRPr lang="en-US" sz="1200" dirty="0"/>
          </a:p>
          <a:p>
            <a:pPr>
              <a:defRPr/>
            </a:pPr>
            <a:r>
              <a:rPr lang="en-US" sz="1600" dirty="0">
                <a:latin typeface="Calibri"/>
                <a:cs typeface="Calibri"/>
              </a:rPr>
              <a:t>J. P. </a:t>
            </a:r>
            <a:r>
              <a:rPr lang="en-US" sz="1600" dirty="0" err="1">
                <a:latin typeface="Calibri"/>
                <a:cs typeface="Calibri"/>
              </a:rPr>
              <a:t>Holdren</a:t>
            </a:r>
            <a:r>
              <a:rPr lang="en-US" sz="1600" dirty="0">
                <a:latin typeface="Calibri"/>
                <a:cs typeface="Calibri"/>
              </a:rPr>
              <a:t>, E. Lander, (PCAST) “Engage to excel: producing one million additional college graduates with degrees in science, technology, engineering, and mathematics” (Washington, D.C., 2012), p. 103.</a:t>
            </a:r>
          </a:p>
        </p:txBody>
      </p:sp>
    </p:spTree>
    <p:extLst>
      <p:ext uri="{BB962C8B-B14F-4D97-AF65-F5344CB8AC3E}">
        <p14:creationId xmlns:p14="http://schemas.microsoft.com/office/powerpoint/2010/main" val="362960073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Box 49"/>
          <p:cNvSpPr txBox="1">
            <a:spLocks noChangeArrowheads="1"/>
          </p:cNvSpPr>
          <p:nvPr/>
        </p:nvSpPr>
        <p:spPr bwMode="auto">
          <a:xfrm>
            <a:off x="676275" y="4745038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aseline="30000"/>
              <a:t>I</a:t>
            </a:r>
          </a:p>
        </p:txBody>
      </p:sp>
      <p:sp>
        <p:nvSpPr>
          <p:cNvPr id="101378" name="Title 2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UT Austin’s Freshman Research Initiative (FRI)  </a:t>
            </a:r>
            <a:br>
              <a:rPr lang="en-US" sz="3200">
                <a:solidFill>
                  <a:srgbClr val="4F81BD"/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28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The CURE</a:t>
            </a:r>
            <a:endParaRPr lang="en-US" sz="2800">
              <a:solidFill>
                <a:srgbClr val="055C6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1379" name="Picture 7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8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279775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8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279775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8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83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85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Picture 8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7" name="Picture 8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262188"/>
            <a:ext cx="354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8" name="Picture 88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9" name="Picture 8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0" name="Picture 9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237490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1" name="Picture 9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374900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2" name="Picture 9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3" name="Picture 9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1776413"/>
            <a:ext cx="29083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Arrow Connector 94"/>
          <p:cNvCxnSpPr/>
          <p:nvPr/>
        </p:nvCxnSpPr>
        <p:spPr>
          <a:xfrm>
            <a:off x="2722563" y="33035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562600" y="33162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396" name="Picture 96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705725" y="2341563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7" name="Picture 97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33095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8" name="Picture 98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729413" y="3311525"/>
            <a:ext cx="407987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9" name="Picture 99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1374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0" name="Picture 100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545388" y="3316288"/>
            <a:ext cx="407987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1" name="Picture 101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9375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2" name="Picture 102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18281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3" name="Picture 103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4" name="Picture 104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5" name="Picture 105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6" name="Picture 10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7" name="Picture 107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8" name="Picture 108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334803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9" name="Picture 109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317341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634288" y="1922463"/>
            <a:ext cx="823912" cy="258127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411" name="Rectangle 2"/>
          <p:cNvSpPr>
            <a:spLocks noChangeArrowheads="1"/>
          </p:cNvSpPr>
          <p:nvPr/>
        </p:nvSpPr>
        <p:spPr bwMode="auto">
          <a:xfrm>
            <a:off x="304800" y="4800600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charset="0"/>
                <a:cs typeface="Calibri" charset="0"/>
              </a:rPr>
              <a:t>Rigorously implementing CUREs could increase retention from 40% to 60% generating 1,500,000 additional STEM graduates over the next decade.</a:t>
            </a:r>
            <a:endParaRPr lang="en-US" sz="2000" baseline="3000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3546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7938"/>
            <a:ext cx="9144000" cy="1135062"/>
          </a:xfrm>
        </p:spPr>
        <p:txBody>
          <a:bodyPr/>
          <a:lstStyle/>
          <a:p>
            <a:r>
              <a:rPr lang="en-US" sz="2800" dirty="0">
                <a:solidFill>
                  <a:srgbClr val="055C6B"/>
                </a:solidFill>
                <a:latin typeface="Calibri"/>
                <a:cs typeface="Calibri"/>
              </a:rPr>
              <a:t>DNA Barcoding at JMU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4294967295"/>
          </p:nvPr>
        </p:nvSpPr>
        <p:spPr>
          <a:xfrm>
            <a:off x="0" y="1295400"/>
            <a:ext cx="4038600" cy="3454400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1</a:t>
            </a:r>
            <a:r>
              <a:rPr lang="en-US" sz="2000" baseline="30000" dirty="0">
                <a:latin typeface="Calibri"/>
                <a:cs typeface="Calibri"/>
              </a:rPr>
              <a:t>st</a:t>
            </a:r>
            <a:r>
              <a:rPr lang="en-US" sz="2000" dirty="0">
                <a:latin typeface="Calibri"/>
                <a:cs typeface="Calibri"/>
              </a:rPr>
              <a:t> semester, freshman course</a:t>
            </a:r>
          </a:p>
          <a:p>
            <a:r>
              <a:rPr lang="en-US" sz="2000" dirty="0">
                <a:latin typeface="Calibri"/>
                <a:cs typeface="Calibri"/>
              </a:rPr>
              <a:t>500+ students/semester</a:t>
            </a:r>
          </a:p>
          <a:p>
            <a:r>
              <a:rPr lang="en-US" sz="2000" dirty="0">
                <a:latin typeface="Calibri"/>
                <a:cs typeface="Calibri"/>
              </a:rPr>
              <a:t>Bio majors (~50%)</a:t>
            </a:r>
          </a:p>
          <a:p>
            <a:r>
              <a:rPr lang="en-US" sz="2000" dirty="0">
                <a:latin typeface="Calibri"/>
                <a:cs typeface="Calibri"/>
              </a:rPr>
              <a:t>20+ lab sections (24 students/section)</a:t>
            </a:r>
          </a:p>
          <a:p>
            <a:r>
              <a:rPr lang="en-US" sz="2000" dirty="0">
                <a:latin typeface="Calibri"/>
                <a:cs typeface="Calibri"/>
              </a:rPr>
              <a:t>17 instructors (mostly part-timer and masters students)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371600"/>
            <a:ext cx="4724400" cy="3148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19600"/>
            <a:ext cx="2920409" cy="2190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228600"/>
            <a:ext cx="3091436" cy="86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1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DNA Barcoding at JMU</a:t>
            </a:r>
            <a:br>
              <a:rPr lang="en-US" dirty="0">
                <a:latin typeface="Calibri"/>
                <a:cs typeface="Calibri"/>
              </a:rPr>
            </a:br>
            <a:r>
              <a:rPr lang="en-US" sz="2800" dirty="0">
                <a:latin typeface="Calibri"/>
                <a:cs typeface="Calibri"/>
              </a:rPr>
              <a:t>Meet the instructors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26250" r="7187" b="26667"/>
          <a:stretch/>
        </p:blipFill>
        <p:spPr>
          <a:xfrm>
            <a:off x="742950" y="1988318"/>
            <a:ext cx="7658101" cy="3228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744336" y="1295401"/>
            <a:ext cx="5158085" cy="4907751"/>
            <a:chOff x="744335" y="1721670"/>
            <a:chExt cx="5158085" cy="4907751"/>
          </a:xfrm>
        </p:grpSpPr>
        <p:sp>
          <p:nvSpPr>
            <p:cNvPr id="7" name="Down Arrow 6"/>
            <p:cNvSpPr/>
            <p:nvPr/>
          </p:nvSpPr>
          <p:spPr>
            <a:xfrm>
              <a:off x="1600200" y="2090950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2767110" y="1721670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3109962" y="2194792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4362623" y="1741980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5334296" y="1873323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3726963" y="2180505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5621432" y="2242603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744335" y="5890861"/>
              <a:ext cx="280988" cy="7385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82579" y="6013342"/>
              <a:ext cx="12345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= full time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09713" y="2403776"/>
            <a:ext cx="2815635" cy="3702516"/>
            <a:chOff x="2109713" y="2830046"/>
            <a:chExt cx="2815635" cy="3702516"/>
          </a:xfrm>
        </p:grpSpPr>
        <p:sp>
          <p:nvSpPr>
            <p:cNvPr id="6" name="Oval 5"/>
            <p:cNvSpPr/>
            <p:nvPr/>
          </p:nvSpPr>
          <p:spPr>
            <a:xfrm>
              <a:off x="2109713" y="2830046"/>
              <a:ext cx="566957" cy="6132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788309" y="3626269"/>
              <a:ext cx="566957" cy="6132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288520" y="3549998"/>
              <a:ext cx="566957" cy="6132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88649" y="6024340"/>
              <a:ext cx="13366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= part time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921931" y="5919320"/>
              <a:ext cx="566957" cy="6132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29139" y="2269797"/>
            <a:ext cx="3812861" cy="3794867"/>
            <a:chOff x="4529138" y="2696066"/>
            <a:chExt cx="3812861" cy="3794867"/>
          </a:xfrm>
        </p:grpSpPr>
        <p:sp>
          <p:nvSpPr>
            <p:cNvPr id="17" name="Triangle 16"/>
            <p:cNvSpPr/>
            <p:nvPr/>
          </p:nvSpPr>
          <p:spPr>
            <a:xfrm>
              <a:off x="4529138" y="2933352"/>
              <a:ext cx="642762" cy="558426"/>
            </a:xfrm>
            <a:prstGeom prst="triangl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/>
            <p:cNvSpPr/>
            <p:nvPr/>
          </p:nvSpPr>
          <p:spPr>
            <a:xfrm>
              <a:off x="5235396" y="3507394"/>
              <a:ext cx="642762" cy="558426"/>
            </a:xfrm>
            <a:prstGeom prst="triangl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/>
            <p:cNvSpPr/>
            <p:nvPr/>
          </p:nvSpPr>
          <p:spPr>
            <a:xfrm>
              <a:off x="6014077" y="4094396"/>
              <a:ext cx="642762" cy="558426"/>
            </a:xfrm>
            <a:prstGeom prst="triangl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6178000" y="2696066"/>
              <a:ext cx="642762" cy="558426"/>
            </a:xfrm>
            <a:prstGeom prst="triangl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6516976" y="3426116"/>
              <a:ext cx="642762" cy="558426"/>
            </a:xfrm>
            <a:prstGeom prst="triangl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/>
            <p:cNvSpPr/>
            <p:nvPr/>
          </p:nvSpPr>
          <p:spPr>
            <a:xfrm>
              <a:off x="7204951" y="3374464"/>
              <a:ext cx="642762" cy="558426"/>
            </a:xfrm>
            <a:prstGeom prst="triangl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78000" y="5999590"/>
              <a:ext cx="2163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= masters students</a:t>
              </a:r>
            </a:p>
          </p:txBody>
        </p:sp>
        <p:sp>
          <p:nvSpPr>
            <p:cNvPr id="29" name="Triangle 28"/>
            <p:cNvSpPr/>
            <p:nvPr/>
          </p:nvSpPr>
          <p:spPr>
            <a:xfrm>
              <a:off x="5474790" y="5932507"/>
              <a:ext cx="642762" cy="558426"/>
            </a:xfrm>
            <a:prstGeom prst="triangl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0236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95091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DNA Barcoding at JMU</a:t>
            </a:r>
            <a:b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2700" dirty="0">
                <a:solidFill>
                  <a:schemeClr val="tx2"/>
                </a:solidFill>
                <a:latin typeface="Calibri"/>
                <a:cs typeface="Calibri"/>
              </a:rPr>
              <a:t>Integrating Biology Concepts and Practice</a:t>
            </a:r>
            <a:endParaRPr lang="en-US" sz="27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9806" y="1386223"/>
            <a:ext cx="1664791" cy="40009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sz="2000"/>
              <a:t>Fundamentals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767" y="1816314"/>
            <a:ext cx="1693888" cy="452430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marL="285718" indent="-285718">
              <a:buFont typeface="Arial" charset="0"/>
              <a:buChar char="•"/>
            </a:pPr>
            <a:r>
              <a:rPr lang="en-US" dirty="0"/>
              <a:t>Process of Science</a:t>
            </a:r>
          </a:p>
          <a:p>
            <a:pPr marL="285718" indent="-285718">
              <a:buFont typeface="Arial" charset="0"/>
              <a:buChar char="•"/>
            </a:pPr>
            <a:r>
              <a:rPr lang="en-US" dirty="0"/>
              <a:t>Experimental Design</a:t>
            </a:r>
          </a:p>
          <a:p>
            <a:pPr marL="285718" indent="-285718">
              <a:buFont typeface="Arial" charset="0"/>
              <a:buChar char="•"/>
            </a:pPr>
            <a:r>
              <a:rPr lang="en-US" dirty="0"/>
              <a:t>Evolution and Phylogenetic Trees</a:t>
            </a:r>
          </a:p>
          <a:p>
            <a:pPr marL="285718" indent="-285718">
              <a:buFont typeface="Arial" charset="0"/>
              <a:buChar char="•"/>
            </a:pPr>
            <a:endParaRPr lang="en-US" dirty="0"/>
          </a:p>
          <a:p>
            <a:pPr marL="285718" indent="-285718">
              <a:buFont typeface="Arial" charset="0"/>
              <a:buChar char="•"/>
            </a:pPr>
            <a:endParaRPr lang="en-US" dirty="0"/>
          </a:p>
          <a:p>
            <a:pPr marL="285718" indent="-285718">
              <a:buFont typeface="Arial" charset="0"/>
              <a:buChar char="•"/>
            </a:pPr>
            <a:endParaRPr lang="en-US" dirty="0"/>
          </a:p>
          <a:p>
            <a:pPr marL="285718" indent="-285718">
              <a:buFont typeface="Arial" charset="0"/>
              <a:buChar char="•"/>
            </a:pPr>
            <a:endParaRPr lang="en-US" dirty="0"/>
          </a:p>
          <a:p>
            <a:pPr marL="285718" indent="-285718">
              <a:buFont typeface="Arial" charset="0"/>
              <a:buChar char="•"/>
            </a:pPr>
            <a:endParaRPr lang="en-US" dirty="0"/>
          </a:p>
          <a:p>
            <a:pPr marL="285718" indent="-285718">
              <a:buFont typeface="Arial" charset="0"/>
              <a:buChar char="•"/>
            </a:pPr>
            <a:endParaRPr lang="en-US" dirty="0"/>
          </a:p>
          <a:p>
            <a:pPr marL="285718" indent="-285718">
              <a:buFont typeface="Arial" charset="0"/>
              <a:buChar char="•"/>
            </a:pPr>
            <a:endParaRPr lang="en-US" dirty="0"/>
          </a:p>
          <a:p>
            <a:pPr marL="285718" indent="-285718">
              <a:buFont typeface="Arial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86623" y="1948176"/>
            <a:ext cx="910053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dirty="0"/>
              <a:t>Wk. 1-3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483178" y="3972400"/>
            <a:ext cx="1443365" cy="100683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128606" y="1386223"/>
            <a:ext cx="2316399" cy="4954406"/>
            <a:chOff x="2128606" y="1386223"/>
            <a:chExt cx="2316399" cy="4954406"/>
          </a:xfrm>
        </p:grpSpPr>
        <p:sp>
          <p:nvSpPr>
            <p:cNvPr id="7" name="Right Arrow 6"/>
            <p:cNvSpPr/>
            <p:nvPr/>
          </p:nvSpPr>
          <p:spPr>
            <a:xfrm>
              <a:off x="2128606" y="2908099"/>
              <a:ext cx="359764" cy="5546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03359" y="1386223"/>
              <a:ext cx="9845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Ecology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63321" y="1816313"/>
              <a:ext cx="1693888" cy="4524316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Calculating Biodiversity (Transects)</a:t>
              </a:r>
            </a:p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Specimen Collection and photography</a:t>
              </a:r>
            </a:p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Record data in </a:t>
              </a:r>
              <a:r>
                <a:rPr lang="en-US" dirty="0" err="1"/>
                <a:t>iNaturalist</a:t>
              </a:r>
              <a:r>
                <a:rPr lang="en-US" dirty="0"/>
                <a:t> database</a:t>
              </a:r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1976878" y="2017569"/>
              <a:ext cx="910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Wk. 4-5</a:t>
              </a:r>
            </a:p>
          </p:txBody>
        </p:sp>
        <p:pic>
          <p:nvPicPr>
            <p:cNvPr id="15" name="Picture 14" descr="IMG_1535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68690" y="4404403"/>
              <a:ext cx="576315" cy="10226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5" name="Group 34"/>
          <p:cNvGrpSpPr/>
          <p:nvPr/>
        </p:nvGrpSpPr>
        <p:grpSpPr>
          <a:xfrm>
            <a:off x="4347150" y="1386224"/>
            <a:ext cx="2161382" cy="5387123"/>
            <a:chOff x="4347150" y="1386223"/>
            <a:chExt cx="2161382" cy="5387123"/>
          </a:xfrm>
        </p:grpSpPr>
        <p:sp>
          <p:nvSpPr>
            <p:cNvPr id="14" name="Right Arrow 13"/>
            <p:cNvSpPr/>
            <p:nvPr/>
          </p:nvSpPr>
          <p:spPr>
            <a:xfrm>
              <a:off x="4347150" y="2908099"/>
              <a:ext cx="359764" cy="5546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36893" y="1386223"/>
              <a:ext cx="1771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Cell/</a:t>
              </a:r>
              <a:r>
                <a:rPr lang="en-US" sz="2000" dirty="0" err="1"/>
                <a:t>Molec</a:t>
              </a:r>
              <a:r>
                <a:rPr lang="en-US" sz="2000" dirty="0"/>
                <a:t> Bio.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96855" y="1816313"/>
              <a:ext cx="1693888" cy="4957033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DNA </a:t>
              </a:r>
            </a:p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DNA Extraction</a:t>
              </a:r>
            </a:p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PCR</a:t>
              </a:r>
            </a:p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Gel Electrophoresis</a:t>
              </a:r>
            </a:p>
            <a:p>
              <a:pPr marL="285718" indent="-285718">
                <a:buFont typeface="Arial" charset="0"/>
                <a:buChar char="•"/>
              </a:pPr>
              <a:r>
                <a:rPr lang="en-US" dirty="0"/>
                <a:t>Sanger Sequencing</a:t>
              </a:r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4121934" y="2032559"/>
              <a:ext cx="1027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Wk. 6-12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43325" y="4063587"/>
              <a:ext cx="1633933" cy="82445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25654" y="1386224"/>
            <a:ext cx="2248523" cy="4677407"/>
            <a:chOff x="6625654" y="1386223"/>
            <a:chExt cx="2248523" cy="4677407"/>
          </a:xfrm>
        </p:grpSpPr>
        <p:sp>
          <p:nvSpPr>
            <p:cNvPr id="20" name="Right Arrow 19"/>
            <p:cNvSpPr/>
            <p:nvPr/>
          </p:nvSpPr>
          <p:spPr>
            <a:xfrm>
              <a:off x="6625654" y="2908099"/>
              <a:ext cx="359764" cy="5546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20327" y="1386223"/>
              <a:ext cx="16942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Bioinformatics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80289" y="1816313"/>
              <a:ext cx="1693888" cy="4247317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bg2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bg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en-US" dirty="0"/>
                <a:t>“DNA subway” Blue line</a:t>
              </a:r>
            </a:p>
            <a:p>
              <a:pPr marL="285718" lvl="4" indent="-285718">
                <a:buFont typeface="Arial" charset="0"/>
                <a:buChar char="•"/>
              </a:pPr>
              <a:r>
                <a:rPr lang="en-US" dirty="0"/>
                <a:t>Sequence Assembly</a:t>
              </a:r>
            </a:p>
            <a:p>
              <a:pPr marL="285718" lvl="1" indent="-285718">
                <a:buFont typeface="Arial" charset="0"/>
                <a:buChar char="•"/>
              </a:pPr>
              <a:r>
                <a:rPr lang="en-US" dirty="0"/>
                <a:t>Sequence Analysis</a:t>
              </a:r>
            </a:p>
            <a:p>
              <a:pPr marL="285718" lvl="2" indent="-285718">
                <a:buFont typeface="Arial" charset="0"/>
                <a:buChar char="•"/>
              </a:pPr>
              <a:r>
                <a:rPr lang="en-US" dirty="0"/>
                <a:t>BLAST</a:t>
              </a:r>
            </a:p>
            <a:p>
              <a:pPr marL="285718" lvl="2" indent="-285718">
                <a:buFont typeface="Arial" charset="0"/>
                <a:buChar char="•"/>
              </a:pPr>
              <a:r>
                <a:rPr lang="en-US" dirty="0"/>
                <a:t>Phylogenetic trees</a:t>
              </a:r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  <a:p>
              <a:pPr marL="285718" indent="-285718">
                <a:buFont typeface="Arial" charset="0"/>
                <a:buChar char="•"/>
              </a:pP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6446872" y="2077528"/>
              <a:ext cx="1144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Wk. 12-13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40249" y="4063586"/>
              <a:ext cx="1611441" cy="824457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4815" y="5471411"/>
            <a:ext cx="8566875" cy="796982"/>
            <a:chOff x="284815" y="5471411"/>
            <a:chExt cx="8566875" cy="796982"/>
          </a:xfrm>
        </p:grpSpPr>
        <p:grpSp>
          <p:nvGrpSpPr>
            <p:cNvPr id="33" name="Group 32"/>
            <p:cNvGrpSpPr/>
            <p:nvPr/>
          </p:nvGrpSpPr>
          <p:grpSpPr>
            <a:xfrm>
              <a:off x="284815" y="5471411"/>
              <a:ext cx="8566875" cy="796982"/>
              <a:chOff x="284815" y="5471411"/>
              <a:chExt cx="8566875" cy="796982"/>
            </a:xfrm>
          </p:grpSpPr>
          <p:sp>
            <p:nvSpPr>
              <p:cNvPr id="28" name="Right Arrow 27"/>
              <p:cNvSpPr/>
              <p:nvPr/>
            </p:nvSpPr>
            <p:spPr>
              <a:xfrm>
                <a:off x="359767" y="5713758"/>
                <a:ext cx="8491923" cy="55463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19391778">
                <a:off x="2687658" y="5767911"/>
                <a:ext cx="12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Lab Report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19391778">
                <a:off x="4879521" y="5788195"/>
                <a:ext cx="12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Lab Report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19391778">
                <a:off x="7590334" y="5772805"/>
                <a:ext cx="85567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Poster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84815" y="5471411"/>
                <a:ext cx="28316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Scientific Communication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9520" y="5815387"/>
              <a:ext cx="1498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Lab Notebook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55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914400" y="-44450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rgbClr val="055C6B"/>
                </a:solidFill>
                <a:latin typeface="Calibri"/>
                <a:cs typeface="Calibri"/>
              </a:rPr>
              <a:t>DNA Barcoding at JMU</a:t>
            </a:r>
            <a:br>
              <a:rPr lang="en-US" sz="2800" dirty="0">
                <a:solidFill>
                  <a:srgbClr val="055C6B"/>
                </a:solidFill>
                <a:latin typeface="Calibri"/>
                <a:cs typeface="Calibri"/>
              </a:rPr>
            </a:br>
            <a:r>
              <a:rPr lang="en-US" sz="2400" dirty="0">
                <a:solidFill>
                  <a:srgbClr val="055C6B"/>
                </a:solidFill>
                <a:cs typeface="Calibri"/>
              </a:rPr>
              <a:t>A student’s perspective</a:t>
            </a:r>
            <a:endParaRPr lang="en-US" sz="2400" b="1" dirty="0">
              <a:solidFill>
                <a:srgbClr val="055C6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r="11681"/>
          <a:stretch/>
        </p:blipFill>
        <p:spPr>
          <a:xfrm rot="5400000">
            <a:off x="252167" y="1165471"/>
            <a:ext cx="1410560" cy="1615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0376" y="1903493"/>
            <a:ext cx="2066144" cy="1549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47" y="2097137"/>
            <a:ext cx="2118313" cy="1736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402" y="2782626"/>
            <a:ext cx="4318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453" y="1415737"/>
            <a:ext cx="1816100" cy="53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798" y="2126556"/>
            <a:ext cx="798197" cy="765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04800" y="3886200"/>
            <a:ext cx="292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</a:rPr>
              <a:t>Emma collected a mushroom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200" y="3962400"/>
            <a:ext cx="21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</a:rPr>
              <a:t>Tagged in </a:t>
            </a:r>
            <a:r>
              <a:rPr lang="en-US" dirty="0" err="1">
                <a:latin typeface="Calibri"/>
              </a:rPr>
              <a:t>iNaturalist</a:t>
            </a:r>
            <a:endParaRPr lang="en-US" dirty="0">
              <a:latin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477718" y="2633327"/>
            <a:ext cx="599606" cy="319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14" name="Right Arrow 13"/>
          <p:cNvSpPr/>
          <p:nvPr/>
        </p:nvSpPr>
        <p:spPr>
          <a:xfrm rot="2826925">
            <a:off x="6601534" y="2883107"/>
            <a:ext cx="599606" cy="319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13868"/>
          <a:stretch/>
        </p:blipFill>
        <p:spPr>
          <a:xfrm>
            <a:off x="7357805" y="2928337"/>
            <a:ext cx="1609369" cy="2239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ight Arrow 15"/>
          <p:cNvSpPr/>
          <p:nvPr/>
        </p:nvSpPr>
        <p:spPr>
          <a:xfrm rot="8566698">
            <a:off x="6465616" y="5210652"/>
            <a:ext cx="599606" cy="319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41965" t="9368" r="18424"/>
          <a:stretch/>
        </p:blipFill>
        <p:spPr>
          <a:xfrm>
            <a:off x="3581400" y="4876800"/>
            <a:ext cx="1742012" cy="14762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13989" t="16"/>
          <a:stretch/>
        </p:blipFill>
        <p:spPr>
          <a:xfrm>
            <a:off x="5105400" y="4495800"/>
            <a:ext cx="1144588" cy="1701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467600" y="5257800"/>
            <a:ext cx="13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</a:rPr>
              <a:t>PCR worked!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33800" y="6324600"/>
            <a:ext cx="354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</a:rPr>
              <a:t>PCR product sequenced in </a:t>
            </a:r>
            <a:r>
              <a:rPr lang="en-US" dirty="0" err="1">
                <a:latin typeface="Calibri"/>
              </a:rPr>
              <a:t>Eurofins</a:t>
            </a:r>
            <a:endParaRPr lang="en-US" dirty="0">
              <a:latin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 rot="10800000">
            <a:off x="2551188" y="5596011"/>
            <a:ext cx="599606" cy="319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6400800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</a:rPr>
              <a:t>Analyzed in DNA subway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12624" y="4187900"/>
            <a:ext cx="1674125" cy="767626"/>
            <a:chOff x="2512624" y="4187900"/>
            <a:chExt cx="1674125" cy="767626"/>
          </a:xfrm>
        </p:grpSpPr>
        <p:sp>
          <p:nvSpPr>
            <p:cNvPr id="25" name="Right Arrow 24"/>
            <p:cNvSpPr/>
            <p:nvPr/>
          </p:nvSpPr>
          <p:spPr>
            <a:xfrm rot="19327371">
              <a:off x="2512624" y="4187900"/>
              <a:ext cx="1674125" cy="56800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43171">
              <a:off x="2803639" y="4586194"/>
              <a:ext cx="1357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libri"/>
                </a:rPr>
                <a:t>ID specimen</a:t>
              </a:r>
            </a:p>
          </p:txBody>
        </p:sp>
      </p:grpSp>
      <p:pic>
        <p:nvPicPr>
          <p:cNvPr id="26" name="Picture 25" descr="DNA Subway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24400"/>
            <a:ext cx="2141775" cy="150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99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390"/>
            <a:ext cx="5418944" cy="6509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3352800" y="852972"/>
            <a:ext cx="5574224" cy="5014428"/>
            <a:chOff x="3514112" y="310118"/>
            <a:chExt cx="5412912" cy="53123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3494" y="310118"/>
              <a:ext cx="4273530" cy="492831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3514112" y="375196"/>
              <a:ext cx="1115878" cy="521088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3525864" y="5238428"/>
              <a:ext cx="5401160" cy="38405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588107" y="5238428"/>
              <a:ext cx="1065388" cy="3033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7547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05" y="0"/>
            <a:ext cx="8730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8784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28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DNA Barcoding CUREs</a:t>
            </a:r>
            <a:br>
              <a:rPr lang="en-US" sz="28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Moving faculty along a continuum of research</a:t>
            </a:r>
            <a:b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experiences and increasing student exposures</a:t>
            </a:r>
          </a:p>
        </p:txBody>
      </p:sp>
      <p:pic>
        <p:nvPicPr>
          <p:cNvPr id="4" name="Picture 3" descr="Micklos:Users:micklos:Desktop:Barcoding-continuu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8915400" cy="31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46306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28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DNA Barcoding CUREs</a:t>
            </a:r>
            <a:br>
              <a:rPr lang="en-US" sz="28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Moving faculty along a continuum of research</a:t>
            </a:r>
            <a:b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experiences and increasing student exposures (n=150)</a:t>
            </a:r>
          </a:p>
        </p:txBody>
      </p:sp>
      <p:pic>
        <p:nvPicPr>
          <p:cNvPr id="4" name="Picture 3" descr="Micklos:Users:micklos:Desktop:Barcoding-continuu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89154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90600" y="3810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22860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2286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4724400"/>
            <a:ext cx="5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5334000"/>
            <a:ext cx="8686800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Interested                         71%                                                     65%                      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38100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3429001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17%</a:t>
            </a:r>
          </a:p>
        </p:txBody>
      </p:sp>
    </p:spTree>
    <p:extLst>
      <p:ext uri="{BB962C8B-B14F-4D97-AF65-F5344CB8AC3E}">
        <p14:creationId xmlns:p14="http://schemas.microsoft.com/office/powerpoint/2010/main" val="159162832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9502">
            <a:off x="454025" y="396875"/>
            <a:ext cx="2819400" cy="363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743200"/>
            <a:ext cx="2387600" cy="358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8509">
            <a:off x="3548063" y="350838"/>
            <a:ext cx="2540000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2" name="Picture 5" descr="Screen Shot 2016-05-31 at 11.33.3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0"/>
            <a:ext cx="27733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31253">
            <a:off x="3011488" y="2789238"/>
            <a:ext cx="2857500" cy="371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974" name="TextBox 1"/>
          <p:cNvSpPr txBox="1">
            <a:spLocks noChangeArrowheads="1"/>
          </p:cNvSpPr>
          <p:nvPr/>
        </p:nvSpPr>
        <p:spPr bwMode="auto">
          <a:xfrm>
            <a:off x="6477000" y="304800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1998</a:t>
            </a:r>
          </a:p>
        </p:txBody>
      </p:sp>
      <p:sp>
        <p:nvSpPr>
          <p:cNvPr id="83975" name="TextBox 3"/>
          <p:cNvSpPr txBox="1">
            <a:spLocks noChangeArrowheads="1"/>
          </p:cNvSpPr>
          <p:nvPr/>
        </p:nvSpPr>
        <p:spPr bwMode="auto">
          <a:xfrm>
            <a:off x="7924800" y="51816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83976" name="TextBox 4"/>
          <p:cNvSpPr txBox="1">
            <a:spLocks noChangeArrowheads="1"/>
          </p:cNvSpPr>
          <p:nvPr/>
        </p:nvSpPr>
        <p:spPr bwMode="auto">
          <a:xfrm>
            <a:off x="609600" y="152400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2011</a:t>
            </a:r>
          </a:p>
        </p:txBody>
      </p:sp>
      <p:sp>
        <p:nvSpPr>
          <p:cNvPr id="83977" name="TextBox 7"/>
          <p:cNvSpPr txBox="1">
            <a:spLocks noChangeArrowheads="1"/>
          </p:cNvSpPr>
          <p:nvPr/>
        </p:nvSpPr>
        <p:spPr bwMode="auto">
          <a:xfrm>
            <a:off x="4724400" y="5715000"/>
            <a:ext cx="78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  <a:cs typeface="Calibri" charset="0"/>
              </a:rPr>
              <a:t>PCAST </a:t>
            </a:r>
          </a:p>
          <a:p>
            <a:pPr algn="ctr" eaLnBrk="1" hangingPunct="1"/>
            <a:r>
              <a:rPr lang="en-US" sz="1800">
                <a:latin typeface="Calibri" charset="0"/>
                <a:cs typeface="Calibri" charset="0"/>
              </a:rPr>
              <a:t>2012</a:t>
            </a:r>
          </a:p>
        </p:txBody>
      </p:sp>
      <p:sp>
        <p:nvSpPr>
          <p:cNvPr id="83978" name="TextBox 8"/>
          <p:cNvSpPr txBox="1">
            <a:spLocks noChangeArrowheads="1"/>
          </p:cNvSpPr>
          <p:nvPr/>
        </p:nvSpPr>
        <p:spPr bwMode="auto">
          <a:xfrm>
            <a:off x="3733800" y="76200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2008</a:t>
            </a:r>
          </a:p>
        </p:txBody>
      </p:sp>
      <p:sp>
        <p:nvSpPr>
          <p:cNvPr id="83979" name="TextBox 10"/>
          <p:cNvSpPr txBox="1">
            <a:spLocks noChangeArrowheads="1"/>
          </p:cNvSpPr>
          <p:nvPr/>
        </p:nvSpPr>
        <p:spPr bwMode="auto">
          <a:xfrm>
            <a:off x="838200" y="6324600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2003</a:t>
            </a:r>
          </a:p>
        </p:txBody>
      </p:sp>
      <p:pic>
        <p:nvPicPr>
          <p:cNvPr id="83980" name="Picture 11" descr="dbasse_17924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9893">
            <a:off x="5883275" y="2617788"/>
            <a:ext cx="2568575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81" name="TextBox 12"/>
          <p:cNvSpPr txBox="1">
            <a:spLocks noChangeArrowheads="1"/>
          </p:cNvSpPr>
          <p:nvPr/>
        </p:nvSpPr>
        <p:spPr bwMode="auto">
          <a:xfrm>
            <a:off x="7315200" y="6400800"/>
            <a:ext cx="87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0149489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6858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4E82"/>
                </a:solidFill>
                <a:latin typeface="Calibri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3600" b="1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3600" b="1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3600" b="1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6" charset="0"/>
              <a:defRPr sz="3600" b="1">
                <a:solidFill>
                  <a:srgbClr val="004E8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US" sz="28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DNA Barcoding CUREs </a:t>
            </a:r>
          </a:p>
          <a:p>
            <a: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Moving faculty along a continuum of research</a:t>
            </a:r>
            <a:b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55C6B"/>
                </a:solidFill>
                <a:latin typeface="Calibri" charset="0"/>
                <a:ea typeface="ＭＳ Ｐゴシック" charset="0"/>
                <a:cs typeface="ＭＳ Ｐゴシック" charset="0"/>
              </a:rPr>
              <a:t>experiences and increasing student exposures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981201"/>
            <a:ext cx="8001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Surveyed 150 college faculty who had been introduced to DNA barcoding at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CyVerse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NSF workshops conducted by DNALC.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55C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Barcoding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67% had done experiments with students, about equally divided between lower and upper division courses. Reaching about 4,800 students annually.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Only 3% had implemented a CURE, but 71% were interested in starting one for underclassmen.</a:t>
            </a: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055C6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Metabarcoding</a:t>
            </a:r>
            <a:endParaRPr lang="en-US" dirty="0">
              <a:solidFill>
                <a:srgbClr val="055C6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Only 7% had done experiments with students.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65% were interested in starting a CURE.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NSF IUSE project will train and mentor faculty to move along this barcoding continuum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7416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38200" y="1143000"/>
            <a:ext cx="28194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2"/>
                </a:solidFill>
                <a:latin typeface="Calibri" charset="0"/>
                <a:ea typeface="ＭＳ Ｐゴシック" charset="0"/>
              </a:rPr>
              <a:t>DNALC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Calibri" charset="0"/>
                <a:ea typeface="ＭＳ Ｐゴシック" charset="0"/>
              </a:rPr>
              <a:t>Bruce Nash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Calibri" charset="0"/>
                <a:ea typeface="ＭＳ Ｐゴシック" charset="0"/>
              </a:rPr>
              <a:t>Christine </a:t>
            </a:r>
            <a:r>
              <a:rPr lang="en-US" sz="1800" dirty="0" err="1">
                <a:latin typeface="Calibri" charset="0"/>
                <a:ea typeface="ＭＳ Ｐゴシック" charset="0"/>
              </a:rPr>
              <a:t>Marizzi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Calibri" charset="0"/>
                <a:ea typeface="ＭＳ Ｐゴシック" charset="0"/>
              </a:rPr>
              <a:t>Sharon </a:t>
            </a:r>
            <a:r>
              <a:rPr lang="en-US" sz="1800" dirty="0" err="1">
                <a:latin typeface="Calibri" charset="0"/>
                <a:ea typeface="ＭＳ Ｐゴシック" charset="0"/>
              </a:rPr>
              <a:t>Pepenella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Calibri" charset="0"/>
                <a:ea typeface="ＭＳ Ｐゴシック" charset="0"/>
              </a:rPr>
              <a:t>Cornel </a:t>
            </a:r>
            <a:r>
              <a:rPr lang="en-US" sz="1800" dirty="0" err="1">
                <a:latin typeface="Calibri" charset="0"/>
                <a:ea typeface="ＭＳ Ｐゴシック" charset="0"/>
              </a:rPr>
              <a:t>Ghiban</a:t>
            </a:r>
            <a:endParaRPr lang="en-US" sz="1800" dirty="0">
              <a:latin typeface="Calibri" charset="0"/>
              <a:ea typeface="ＭＳ Ｐゴシック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Calibri" charset="0"/>
                <a:ea typeface="ＭＳ Ｐゴシック" charset="0"/>
              </a:rPr>
              <a:t>Jason Williams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latin typeface="Calibri" charset="0"/>
                <a:ea typeface="ＭＳ Ｐゴシック" charset="0"/>
              </a:rPr>
              <a:t>Dave Micklos</a:t>
            </a:r>
            <a:endParaRPr lang="en-US" sz="1800" dirty="0">
              <a:solidFill>
                <a:schemeClr val="tx2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CSHL Genome Center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Sara Goodwin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</a:rPr>
              <a:t>Elena </a:t>
            </a:r>
            <a:r>
              <a:rPr lang="en-US" sz="1800" dirty="0" err="1">
                <a:latin typeface="Calibri"/>
                <a:cs typeface="Calibri"/>
              </a:rPr>
              <a:t>Ghiban</a:t>
            </a:r>
            <a:endParaRPr lang="en-US" sz="1800" dirty="0">
              <a:latin typeface="Calibri"/>
              <a:cs typeface="Calibri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2800" dirty="0">
              <a:solidFill>
                <a:srgbClr val="055C6B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28601"/>
            <a:ext cx="9067800" cy="5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dirty="0">
                <a:solidFill>
                  <a:srgbClr val="055C6B"/>
                </a:solidFill>
                <a:latin typeface="Calibri" pitchFamily="34" charset="0"/>
              </a:rPr>
              <a:t>Acknowledgements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1219200"/>
            <a:ext cx="32766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Rockefeller University</a:t>
            </a:r>
          </a:p>
          <a:p>
            <a:r>
              <a:rPr lang="en-US" dirty="0">
                <a:latin typeface="Calibri"/>
                <a:cs typeface="Calibri"/>
              </a:rPr>
              <a:t>Jesse </a:t>
            </a:r>
            <a:r>
              <a:rPr lang="en-US" dirty="0" err="1">
                <a:latin typeface="Calibri"/>
                <a:cs typeface="Calibri"/>
              </a:rPr>
              <a:t>Ausubel</a:t>
            </a: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Mark </a:t>
            </a:r>
            <a:r>
              <a:rPr lang="en-US" dirty="0" err="1">
                <a:latin typeface="Calibri"/>
                <a:cs typeface="Calibri"/>
              </a:rPr>
              <a:t>Stoeckle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Feinstein Institute of </a:t>
            </a:r>
            <a:r>
              <a:rPr lang="en-US" sz="2000" dirty="0" err="1">
                <a:solidFill>
                  <a:srgbClr val="1F497D"/>
                </a:solidFill>
                <a:latin typeface="Calibri"/>
                <a:cs typeface="Calibri"/>
              </a:rPr>
              <a:t>Northwell</a:t>
            </a:r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 Health</a:t>
            </a:r>
          </a:p>
          <a:p>
            <a:r>
              <a:rPr lang="en-US" dirty="0">
                <a:latin typeface="Calibri"/>
                <a:cs typeface="Calibri"/>
              </a:rPr>
              <a:t>Annette Lee</a:t>
            </a:r>
          </a:p>
          <a:p>
            <a:r>
              <a:rPr lang="en-US" dirty="0">
                <a:latin typeface="Calibri"/>
                <a:cs typeface="Calibri"/>
              </a:rPr>
              <a:t>Anthony </a:t>
            </a:r>
            <a:r>
              <a:rPr lang="en-US" dirty="0" err="1">
                <a:latin typeface="Calibri"/>
                <a:cs typeface="Calibri"/>
              </a:rPr>
              <a:t>Liew</a:t>
            </a:r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sz="2000" dirty="0">
                <a:solidFill>
                  <a:srgbClr val="1F497D"/>
                </a:solidFill>
                <a:latin typeface="Calibri"/>
                <a:cs typeface="Calibri"/>
              </a:rPr>
              <a:t>Northern Arizona University</a:t>
            </a:r>
          </a:p>
          <a:p>
            <a:r>
              <a:rPr lang="en-US" dirty="0">
                <a:latin typeface="Calibri"/>
                <a:cs typeface="Calibri"/>
              </a:rPr>
              <a:t>Greg </a:t>
            </a:r>
            <a:r>
              <a:rPr lang="en-US" dirty="0" err="1">
                <a:latin typeface="Calibri"/>
                <a:cs typeface="Calibri"/>
              </a:rPr>
              <a:t>Caporaso</a:t>
            </a: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86400"/>
            <a:ext cx="2636334" cy="57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05400"/>
            <a:ext cx="2530849" cy="122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ichard Lounsbe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r="11769" b="16992"/>
          <a:stretch/>
        </p:blipFill>
        <p:spPr bwMode="auto">
          <a:xfrm>
            <a:off x="7010400" y="5181600"/>
            <a:ext cx="958166" cy="11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967955" y="5257800"/>
            <a:ext cx="116129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1600" kern="1200" dirty="0">
                <a:solidFill>
                  <a:srgbClr val="055C6B"/>
                </a:solidFill>
                <a:latin typeface="Calibri" pitchFamily="34" charset="0"/>
                <a:ea typeface="ＭＳ Ｐゴシック" pitchFamily="34" charset="-128"/>
              </a:rPr>
              <a:t>Richard</a:t>
            </a:r>
          </a:p>
          <a:p>
            <a:pPr lvl="0" defTabSz="457200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1600" kern="1200" dirty="0" err="1">
                <a:solidFill>
                  <a:srgbClr val="055C6B"/>
                </a:solidFill>
                <a:latin typeface="Calibri" pitchFamily="34" charset="0"/>
                <a:ea typeface="ＭＳ Ｐゴシック" pitchFamily="34" charset="-128"/>
              </a:rPr>
              <a:t>Lounsbery</a:t>
            </a:r>
            <a:endParaRPr lang="en-US" altLang="en-US" sz="1600" kern="1200" dirty="0">
              <a:solidFill>
                <a:srgbClr val="055C6B"/>
              </a:solidFill>
              <a:latin typeface="Calibri" pitchFamily="34" charset="0"/>
              <a:ea typeface="ＭＳ Ｐゴシック" pitchFamily="34" charset="-128"/>
            </a:endParaRPr>
          </a:p>
          <a:p>
            <a:pPr lvl="0" defTabSz="457200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1600" kern="1200" dirty="0">
                <a:solidFill>
                  <a:srgbClr val="055C6B"/>
                </a:solidFill>
                <a:latin typeface="Calibri" pitchFamily="34" charset="0"/>
                <a:ea typeface="ＭＳ Ｐゴシック" pitchFamily="34" charset="-128"/>
              </a:rPr>
              <a:t>Foundation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181600"/>
            <a:ext cx="1076739" cy="914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24200" y="6096000"/>
            <a:ext cx="1427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NSF </a:t>
            </a:r>
            <a:r>
              <a:rPr lang="en-US" sz="1600" dirty="0" err="1">
                <a:solidFill>
                  <a:schemeClr val="tx2"/>
                </a:solidFill>
              </a:rPr>
              <a:t>CyVerse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910526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How to reform science education?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758950"/>
            <a:ext cx="8686800" cy="479425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600" dirty="0">
                <a:latin typeface="Calibri" charset="0"/>
                <a:ea typeface="ＭＳ Ｐゴシック" charset="0"/>
                <a:cs typeface="Calibri" charset="0"/>
              </a:rPr>
              <a:t>Foster conceptual, higher level thinking, and science practice rather than memorization of terms, facts, and techniques.</a:t>
            </a:r>
          </a:p>
          <a:p>
            <a:pPr eaLnBrk="1" hangingPunct="1">
              <a:defRPr/>
            </a:pPr>
            <a:r>
              <a:rPr lang="en-US" sz="2600" dirty="0">
                <a:latin typeface="Calibri" charset="0"/>
                <a:ea typeface="ＭＳ Ｐゴシック" charset="0"/>
                <a:cs typeface="Calibri" charset="0"/>
              </a:rPr>
              <a:t>Adopt inquiry and student-centered approaches that begin with students’ own questions.</a:t>
            </a:r>
          </a:p>
          <a:p>
            <a:pPr eaLnBrk="1" hangingPunct="1">
              <a:defRPr/>
            </a:pPr>
            <a:r>
              <a:rPr lang="en-US" sz="2600" dirty="0">
                <a:latin typeface="Calibri" charset="0"/>
                <a:ea typeface="ＭＳ Ｐゴシック" charset="0"/>
                <a:cs typeface="Calibri" charset="0"/>
              </a:rPr>
              <a:t>Increase opportunities for interdisciplinary and collaborative work.</a:t>
            </a:r>
          </a:p>
          <a:p>
            <a:pPr eaLnBrk="1" hangingPunct="1">
              <a:defRPr/>
            </a:pPr>
            <a:r>
              <a:rPr lang="en-US" sz="2600" dirty="0">
                <a:latin typeface="Calibri" charset="0"/>
                <a:ea typeface="ＭＳ Ｐゴシック" charset="0"/>
                <a:cs typeface="Calibri" charset="0"/>
              </a:rPr>
              <a:t>Research experiences engage students in science practices, iterating solutions, collaborating and discussing results.</a:t>
            </a:r>
          </a:p>
          <a:p>
            <a:pPr eaLnBrk="1" hangingPunct="1">
              <a:defRPr/>
            </a:pPr>
            <a:r>
              <a:rPr lang="en-US" sz="2600" dirty="0">
                <a:latin typeface="Calibri" charset="0"/>
                <a:ea typeface="ＭＳ Ｐゴシック" charset="0"/>
                <a:cs typeface="Calibri" charset="0"/>
              </a:rPr>
              <a:t>Scale research experiences to reach students early and in the context of for-credit courses = Course-Based Undergraduate Research Experiences (CUREs).</a:t>
            </a:r>
          </a:p>
          <a:p>
            <a:pPr eaLnBrk="1" hangingPunct="1">
              <a:defRPr/>
            </a:pPr>
            <a:endParaRPr lang="en-US" sz="2600" dirty="0">
              <a:latin typeface="Calibri" charset="0"/>
              <a:ea typeface="ＭＳ Ｐゴシック" charset="0"/>
              <a:cs typeface="Calibri" charset="0"/>
            </a:endParaRPr>
          </a:p>
          <a:p>
            <a:pPr marL="0" indent="0" eaLnBrk="1" hangingPunct="1">
              <a:buFont typeface="Times New Roman" charset="0"/>
              <a:buNone/>
              <a:defRPr/>
            </a:pP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sz="2000" dirty="0">
                <a:latin typeface="Georgia" charset="0"/>
                <a:ea typeface="ＭＳ Ｐゴシック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651303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Box 49"/>
          <p:cNvSpPr txBox="1">
            <a:spLocks noChangeArrowheads="1"/>
          </p:cNvSpPr>
          <p:nvPr/>
        </p:nvSpPr>
        <p:spPr bwMode="auto">
          <a:xfrm>
            <a:off x="676275" y="4745038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aseline="30000"/>
              <a:t>I</a:t>
            </a:r>
          </a:p>
        </p:txBody>
      </p:sp>
      <p:sp>
        <p:nvSpPr>
          <p:cNvPr id="88066" name="Title 2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A National Concern:</a:t>
            </a:r>
            <a:b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</a:br>
            <a: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Students are leaving the sciences</a:t>
            </a:r>
            <a:endParaRPr lang="en-US" sz="2800">
              <a:solidFill>
                <a:srgbClr val="055C6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8067" name="Picture 7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8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279775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8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279775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8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83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85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8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8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262188"/>
            <a:ext cx="354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88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8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Picture 9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237490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Picture 9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374900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0" name="Picture 9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9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1776413"/>
            <a:ext cx="29083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Arrow Connector 94"/>
          <p:cNvCxnSpPr/>
          <p:nvPr/>
        </p:nvCxnSpPr>
        <p:spPr>
          <a:xfrm>
            <a:off x="2722563" y="33035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562600" y="33162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8084" name="Picture 96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705725" y="2341563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5" name="Picture 97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33095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6" name="Picture 98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729413" y="3311525"/>
            <a:ext cx="407987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7" name="Picture 99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1374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8" name="Picture 100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545388" y="3316288"/>
            <a:ext cx="407987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9" name="Picture 101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9375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0" name="Picture 102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18281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1" name="Picture 103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2" name="Picture 104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93" name="Picture 105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94" name="TextBox 36"/>
          <p:cNvSpPr txBox="1">
            <a:spLocks noChangeArrowheads="1"/>
          </p:cNvSpPr>
          <p:nvPr/>
        </p:nvSpPr>
        <p:spPr bwMode="auto">
          <a:xfrm>
            <a:off x="533400" y="4724400"/>
            <a:ext cx="7905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Calibri" charset="0"/>
                <a:cs typeface="Calibri" charset="0"/>
              </a:rPr>
              <a:t>Fewer than 40% of students entering college with intention of majoring in STEM complete a STEM degree; many leave after their first or second year.</a:t>
            </a:r>
            <a:endParaRPr lang="en-US" sz="2000" baseline="30000">
              <a:latin typeface="Calibri" charset="0"/>
              <a:cs typeface="Calibri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5562600"/>
            <a:ext cx="8686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arenBoth"/>
              <a:defRPr/>
            </a:pPr>
            <a:endParaRPr lang="en-US" sz="1200" dirty="0"/>
          </a:p>
          <a:p>
            <a:pPr>
              <a:defRPr/>
            </a:pPr>
            <a:r>
              <a:rPr lang="en-US" sz="1600" dirty="0">
                <a:latin typeface="Calibri"/>
                <a:cs typeface="Calibri"/>
              </a:rPr>
              <a:t>J. P. </a:t>
            </a:r>
            <a:r>
              <a:rPr lang="en-US" sz="1600" dirty="0" err="1">
                <a:latin typeface="Calibri"/>
                <a:cs typeface="Calibri"/>
              </a:rPr>
              <a:t>Holdren</a:t>
            </a:r>
            <a:r>
              <a:rPr lang="en-US" sz="1600" dirty="0">
                <a:latin typeface="Calibri"/>
                <a:cs typeface="Calibri"/>
              </a:rPr>
              <a:t>, E. Lander, (PCAST) “Engage to excel: producing one million additional college graduates with degrees in science, technology, engineering, and mathematics” (Washington, D.C., 2012), p. 103.</a:t>
            </a:r>
          </a:p>
        </p:txBody>
      </p:sp>
    </p:spTree>
    <p:extLst>
      <p:ext uri="{BB962C8B-B14F-4D97-AF65-F5344CB8AC3E}">
        <p14:creationId xmlns:p14="http://schemas.microsoft.com/office/powerpoint/2010/main" val="148435363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Box 49"/>
          <p:cNvSpPr txBox="1">
            <a:spLocks noChangeArrowheads="1"/>
          </p:cNvSpPr>
          <p:nvPr/>
        </p:nvSpPr>
        <p:spPr bwMode="auto">
          <a:xfrm>
            <a:off x="676275" y="4745038"/>
            <a:ext cx="763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aseline="30000"/>
              <a:t>I</a:t>
            </a:r>
          </a:p>
        </p:txBody>
      </p:sp>
      <p:sp>
        <p:nvSpPr>
          <p:cNvPr id="90114" name="Title 2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The PCAST Challenge</a:t>
            </a:r>
            <a:b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</a:br>
            <a:endParaRPr lang="en-US" sz="2800">
              <a:solidFill>
                <a:srgbClr val="055C6B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0115" name="Picture 7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8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279775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8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279775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8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83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328295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84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85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8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2259013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8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262188"/>
            <a:ext cx="3540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88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2621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89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90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2374900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91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374900"/>
            <a:ext cx="35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9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9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1776413"/>
            <a:ext cx="29083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Arrow Connector 94"/>
          <p:cNvCxnSpPr/>
          <p:nvPr/>
        </p:nvCxnSpPr>
        <p:spPr>
          <a:xfrm>
            <a:off x="2722563" y="33035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562600" y="3316288"/>
            <a:ext cx="511175" cy="0"/>
          </a:xfrm>
          <a:prstGeom prst="straightConnector1">
            <a:avLst/>
          </a:pr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132" name="Picture 96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705725" y="2341563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3" name="Picture 97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33095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4" name="Picture 98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6729413" y="3311525"/>
            <a:ext cx="407987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5" name="Picture 99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1374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6" name="Picture 100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545388" y="3316288"/>
            <a:ext cx="407987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7" name="Picture 101" descr="man-grey.png"/>
          <p:cNvPicPr>
            <a:picLocks noChangeAspect="1"/>
          </p:cNvPicPr>
          <p:nvPr/>
        </p:nvPicPr>
        <p:blipFill>
          <a:blip r:embed="rId5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3" t="4771" r="33830" b="5753"/>
          <a:stretch>
            <a:fillRect/>
          </a:stretch>
        </p:blipFill>
        <p:spPr bwMode="auto">
          <a:xfrm>
            <a:off x="7937500" y="3316288"/>
            <a:ext cx="407988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8" name="Picture 102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218281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9" name="Picture 103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0" name="Picture 104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1" name="Picture 105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2" name="Picture 10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2376488"/>
            <a:ext cx="35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3" name="Picture 107" descr="college-512-00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201863"/>
            <a:ext cx="288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634288" y="2057400"/>
            <a:ext cx="595312" cy="1447800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0145" name="TextBox 36"/>
          <p:cNvSpPr txBox="1">
            <a:spLocks noChangeArrowheads="1"/>
          </p:cNvSpPr>
          <p:nvPr/>
        </p:nvSpPr>
        <p:spPr bwMode="auto">
          <a:xfrm>
            <a:off x="685800" y="4724400"/>
            <a:ext cx="775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Calibri" charset="0"/>
                <a:cs typeface="Calibri" charset="0"/>
              </a:rPr>
              <a:t>Increasing retention from 40% to 50% would generate 750,000 additional STEM graduates over the next decade.</a:t>
            </a:r>
            <a:endParaRPr lang="en-US" sz="2000" baseline="30000">
              <a:latin typeface="Calibri" charset="0"/>
              <a:cs typeface="Calibri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5562600"/>
            <a:ext cx="8686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arenBoth"/>
              <a:defRPr/>
            </a:pPr>
            <a:endParaRPr lang="en-US" sz="1200" dirty="0"/>
          </a:p>
          <a:p>
            <a:pPr>
              <a:defRPr/>
            </a:pPr>
            <a:r>
              <a:rPr lang="en-US" sz="1600" dirty="0">
                <a:latin typeface="Calibri"/>
                <a:cs typeface="Calibri"/>
              </a:rPr>
              <a:t>J. P. </a:t>
            </a:r>
            <a:r>
              <a:rPr lang="en-US" sz="1600" dirty="0" err="1">
                <a:latin typeface="Calibri"/>
                <a:cs typeface="Calibri"/>
              </a:rPr>
              <a:t>Holdren</a:t>
            </a:r>
            <a:r>
              <a:rPr lang="en-US" sz="1600" dirty="0">
                <a:latin typeface="Calibri"/>
                <a:cs typeface="Calibri"/>
              </a:rPr>
              <a:t>, E. Lander, (PCAST) “Engage to excel: producing one million additional college graduates with degrees in science, technology, engineering, and mathematics” (Washington, D.C., 2012), p. 103.</a:t>
            </a:r>
          </a:p>
        </p:txBody>
      </p:sp>
    </p:spTree>
    <p:extLst>
      <p:ext uri="{BB962C8B-B14F-4D97-AF65-F5344CB8AC3E}">
        <p14:creationId xmlns:p14="http://schemas.microsoft.com/office/powerpoint/2010/main" val="182034599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10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itle 1"/>
          <p:cNvSpPr txBox="1">
            <a:spLocks/>
          </p:cNvSpPr>
          <p:nvPr/>
        </p:nvSpPr>
        <p:spPr bwMode="auto">
          <a:xfrm>
            <a:off x="0" y="5943600"/>
            <a:ext cx="9144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 (Body)" charset="0"/>
                <a:cs typeface="Calibri (Body)" charset="0"/>
              </a:rPr>
              <a:t>Traditionally, most undergraduate research has happened outside of the curriculum.</a:t>
            </a:r>
          </a:p>
        </p:txBody>
      </p:sp>
    </p:spTree>
    <p:extLst>
      <p:ext uri="{BB962C8B-B14F-4D97-AF65-F5344CB8AC3E}">
        <p14:creationId xmlns:p14="http://schemas.microsoft.com/office/powerpoint/2010/main" val="241288835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itle 1"/>
          <p:cNvSpPr txBox="1">
            <a:spLocks/>
          </p:cNvSpPr>
          <p:nvPr/>
        </p:nvSpPr>
        <p:spPr bwMode="auto">
          <a:xfrm>
            <a:off x="381000" y="5943600"/>
            <a:ext cx="84724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  <a:latin typeface="Calibri (Body)" charset="0"/>
                <a:cs typeface="Calibri (Body)" charset="0"/>
              </a:rPr>
              <a:t>CUREs scale up research to reach many in context of for credit courses.</a:t>
            </a:r>
          </a:p>
        </p:txBody>
      </p:sp>
    </p:spTree>
    <p:extLst>
      <p:ext uri="{BB962C8B-B14F-4D97-AF65-F5344CB8AC3E}">
        <p14:creationId xmlns:p14="http://schemas.microsoft.com/office/powerpoint/2010/main" val="296555381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Box 13"/>
          <p:cNvSpPr txBox="1">
            <a:spLocks noChangeArrowheads="1"/>
          </p:cNvSpPr>
          <p:nvPr/>
        </p:nvSpPr>
        <p:spPr bwMode="auto">
          <a:xfrm>
            <a:off x="990600" y="5486400"/>
            <a:ext cx="746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* Significant difference; error bars represent 98.75% confidence intervals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NOTE: 22.1% = National Hispanic STEM 6-year graduation rate</a:t>
            </a:r>
          </a:p>
        </p:txBody>
      </p:sp>
      <p:sp>
        <p:nvSpPr>
          <p:cNvPr id="95234" name="TextBox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2563"/>
            <a:ext cx="9144000" cy="1017587"/>
          </a:xfrm>
        </p:spPr>
        <p:txBody>
          <a:bodyPr>
            <a:spAutoFit/>
          </a:bodyPr>
          <a:lstStyle/>
          <a:p>
            <a: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UT Austin’s Freshman Research Initiative (FRI)  </a:t>
            </a:r>
            <a:br>
              <a:rPr lang="en-US" sz="320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increases retention in STEM 23%</a:t>
            </a:r>
          </a:p>
        </p:txBody>
      </p:sp>
      <p:pic>
        <p:nvPicPr>
          <p:cNvPr id="5" name="Picture 4" descr="graduatinginste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400800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1"/>
          <p:cNvSpPr txBox="1">
            <a:spLocks noChangeArrowheads="1"/>
          </p:cNvSpPr>
          <p:nvPr/>
        </p:nvSpPr>
        <p:spPr bwMode="auto">
          <a:xfrm>
            <a:off x="3505200" y="5105400"/>
            <a:ext cx="3089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n=1,624; 812 matched pairs</a:t>
            </a:r>
          </a:p>
        </p:txBody>
      </p:sp>
      <p:sp>
        <p:nvSpPr>
          <p:cNvPr id="95237" name="TextBox 2"/>
          <p:cNvSpPr txBox="1">
            <a:spLocks noChangeArrowheads="1"/>
          </p:cNvSpPr>
          <p:nvPr/>
        </p:nvSpPr>
        <p:spPr bwMode="auto">
          <a:xfrm>
            <a:off x="6019800" y="3048000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94%</a:t>
            </a:r>
          </a:p>
        </p:txBody>
      </p:sp>
      <p:sp>
        <p:nvSpPr>
          <p:cNvPr id="95238" name="TextBox 8"/>
          <p:cNvSpPr txBox="1">
            <a:spLocks noChangeArrowheads="1"/>
          </p:cNvSpPr>
          <p:nvPr/>
        </p:nvSpPr>
        <p:spPr bwMode="auto">
          <a:xfrm>
            <a:off x="3657600" y="3124200"/>
            <a:ext cx="76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71%</a:t>
            </a:r>
          </a:p>
        </p:txBody>
      </p:sp>
      <p:sp>
        <p:nvSpPr>
          <p:cNvPr id="95239" name="TextBox 9"/>
          <p:cNvSpPr txBox="1">
            <a:spLocks noChangeArrowheads="1"/>
          </p:cNvSpPr>
          <p:nvPr/>
        </p:nvSpPr>
        <p:spPr bwMode="auto">
          <a:xfrm>
            <a:off x="990600" y="6324600"/>
            <a:ext cx="7391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latin typeface="Calibri" charset="0"/>
                <a:cs typeface="Calibri" charset="0"/>
              </a:rPr>
              <a:t>Rodenbusch, Hernandez, Simmons, &amp; Dolan, </a:t>
            </a:r>
            <a:r>
              <a:rPr lang="en-US" sz="1600" i="1">
                <a:latin typeface="Calibri" charset="0"/>
                <a:cs typeface="Calibri" charset="0"/>
              </a:rPr>
              <a:t>CBE-Life Sciences Education</a:t>
            </a:r>
            <a:r>
              <a:rPr lang="en-US" sz="1600">
                <a:latin typeface="Calibri" charset="0"/>
                <a:cs typeface="Calibri" charset="0"/>
              </a:rPr>
              <a:t>, June 2016</a:t>
            </a:r>
          </a:p>
        </p:txBody>
      </p:sp>
    </p:spTree>
    <p:extLst>
      <p:ext uri="{BB962C8B-B14F-4D97-AF65-F5344CB8AC3E}">
        <p14:creationId xmlns:p14="http://schemas.microsoft.com/office/powerpoint/2010/main" val="2450094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3"/>
          <p:cNvSpPr txBox="1">
            <a:spLocks noChangeArrowheads="1"/>
          </p:cNvSpPr>
          <p:nvPr/>
        </p:nvSpPr>
        <p:spPr bwMode="auto">
          <a:xfrm>
            <a:off x="152400" y="5410200"/>
            <a:ext cx="876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</a:rPr>
              <a:t>*These are model-based predicted outcomes for the average student 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Significant difference; error bars represent 98.75% confidence intervals</a:t>
            </a:r>
          </a:p>
          <a:p>
            <a:pPr algn="ctr" eaLnBrk="1" hangingPunct="1"/>
            <a:r>
              <a:rPr lang="en-US" sz="1800">
                <a:latin typeface="Calibri" charset="0"/>
              </a:rPr>
              <a:t>NOTE: 38.6% = National STEM 6-year graduation rate</a:t>
            </a:r>
          </a:p>
        </p:txBody>
      </p:sp>
      <p:sp>
        <p:nvSpPr>
          <p:cNvPr id="97282" name="TextBox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2563"/>
            <a:ext cx="9144000" cy="1017587"/>
          </a:xfrm>
        </p:spPr>
        <p:txBody>
          <a:bodyPr>
            <a:spAutoFit/>
          </a:bodyPr>
          <a:lstStyle/>
          <a:p>
            <a:r>
              <a:rPr lang="en-US" sz="32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UT Austin’s Freshman Research Initiative (FRI)  </a:t>
            </a:r>
            <a:br>
              <a:rPr lang="en-US" sz="3200">
                <a:solidFill>
                  <a:srgbClr val="4F81BD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055C6B"/>
                </a:solidFill>
                <a:latin typeface="Calibri" charset="0"/>
                <a:ea typeface="ＭＳ Ｐゴシック" charset="0"/>
                <a:cs typeface="Calibri" charset="0"/>
              </a:rPr>
              <a:t>increases 6 year graduation 17%</a:t>
            </a:r>
            <a:endParaRPr lang="en-US" sz="3200">
              <a:solidFill>
                <a:srgbClr val="4F81B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graduatingin6year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3531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3"/>
          <p:cNvSpPr txBox="1">
            <a:spLocks noChangeArrowheads="1"/>
          </p:cNvSpPr>
          <p:nvPr/>
        </p:nvSpPr>
        <p:spPr bwMode="auto">
          <a:xfrm>
            <a:off x="3429000" y="5029200"/>
            <a:ext cx="30734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Calibri" charset="0"/>
                <a:cs typeface="Calibri" charset="0"/>
              </a:rPr>
              <a:t>n=990; 495 matched pairs</a:t>
            </a:r>
          </a:p>
          <a:p>
            <a:pPr eaLnBrk="1" hangingPunct="1"/>
            <a:endParaRPr lang="en-US" sz="1800">
              <a:latin typeface="Calibri" charset="0"/>
              <a:cs typeface="Calibri" charset="0"/>
            </a:endParaRPr>
          </a:p>
        </p:txBody>
      </p:sp>
      <p:sp>
        <p:nvSpPr>
          <p:cNvPr id="97285" name="TextBox 8"/>
          <p:cNvSpPr txBox="1">
            <a:spLocks noChangeArrowheads="1"/>
          </p:cNvSpPr>
          <p:nvPr/>
        </p:nvSpPr>
        <p:spPr bwMode="auto">
          <a:xfrm>
            <a:off x="6019800" y="3124200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83%</a:t>
            </a:r>
          </a:p>
        </p:txBody>
      </p:sp>
      <p:sp>
        <p:nvSpPr>
          <p:cNvPr id="97286" name="TextBox 9"/>
          <p:cNvSpPr txBox="1">
            <a:spLocks noChangeArrowheads="1"/>
          </p:cNvSpPr>
          <p:nvPr/>
        </p:nvSpPr>
        <p:spPr bwMode="auto">
          <a:xfrm>
            <a:off x="3733800" y="3124200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66%</a:t>
            </a:r>
          </a:p>
        </p:txBody>
      </p:sp>
      <p:sp>
        <p:nvSpPr>
          <p:cNvPr id="97287" name="TextBox 11"/>
          <p:cNvSpPr txBox="1">
            <a:spLocks noChangeArrowheads="1"/>
          </p:cNvSpPr>
          <p:nvPr/>
        </p:nvSpPr>
        <p:spPr bwMode="auto">
          <a:xfrm>
            <a:off x="990600" y="6324600"/>
            <a:ext cx="7391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latin typeface="Calibri" charset="0"/>
                <a:cs typeface="Calibri" charset="0"/>
              </a:rPr>
              <a:t>Rodenbusch, Hernandez, Simmons, &amp; Dolan, </a:t>
            </a:r>
            <a:r>
              <a:rPr lang="en-US" sz="1600" i="1">
                <a:latin typeface="Calibri" charset="0"/>
                <a:cs typeface="Calibri" charset="0"/>
              </a:rPr>
              <a:t>CBE-Life Sciences Education</a:t>
            </a:r>
            <a:r>
              <a:rPr lang="en-US" sz="1600">
                <a:latin typeface="Calibri" charset="0"/>
                <a:cs typeface="Calibri" charset="0"/>
              </a:rPr>
              <a:t>, June 2016</a:t>
            </a:r>
          </a:p>
        </p:txBody>
      </p:sp>
    </p:spTree>
    <p:extLst>
      <p:ext uri="{BB962C8B-B14F-4D97-AF65-F5344CB8AC3E}">
        <p14:creationId xmlns:p14="http://schemas.microsoft.com/office/powerpoint/2010/main" val="969017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ughn_iPl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Plant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iPla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la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aughn_iPl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Plant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iPla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Plan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Plan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12870</TotalTime>
  <Words>996</Words>
  <Application>Microsoft Macintosh PowerPoint</Application>
  <PresentationFormat>On-screen Show (4:3)</PresentationFormat>
  <Paragraphs>188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ヒラギノ角ゴ Pro W3</vt:lpstr>
      <vt:lpstr>Arial</vt:lpstr>
      <vt:lpstr>Calibri</vt:lpstr>
      <vt:lpstr>Calibri (Body)</vt:lpstr>
      <vt:lpstr>Georgia</vt:lpstr>
      <vt:lpstr>Times New Roman</vt:lpstr>
      <vt:lpstr>Vaughn_iPlant</vt:lpstr>
      <vt:lpstr>1_Vaughn_iPlant</vt:lpstr>
      <vt:lpstr>PowerPoint Presentation</vt:lpstr>
      <vt:lpstr>PowerPoint Presentation</vt:lpstr>
      <vt:lpstr>How to reform science education?</vt:lpstr>
      <vt:lpstr>A National Concern: Students are leaving the sciences</vt:lpstr>
      <vt:lpstr>The PCAST Challenge </vt:lpstr>
      <vt:lpstr>PowerPoint Presentation</vt:lpstr>
      <vt:lpstr>PowerPoint Presentation</vt:lpstr>
      <vt:lpstr>UT Austin’s Freshman Research Initiative (FRI)   increases retention in STEM 23%</vt:lpstr>
      <vt:lpstr>UT Austin’s Freshman Research Initiative (FRI)   increases 6 year graduation 17%</vt:lpstr>
      <vt:lpstr>The PCAST Challenge </vt:lpstr>
      <vt:lpstr>UT Austin’s Freshman Research Initiative (FRI)   The CURE</vt:lpstr>
      <vt:lpstr>DNA Barcoding at JMU</vt:lpstr>
      <vt:lpstr>DNA Barcoding at JMU Meet the instructors</vt:lpstr>
      <vt:lpstr>DNA Barcoding at JMU Integrating Biology Concepts and Practice</vt:lpstr>
      <vt:lpstr>DNA Barcoding at JMU A student’s perspective</vt:lpstr>
      <vt:lpstr>PowerPoint Presentation</vt:lpstr>
      <vt:lpstr>PowerPoint Presentation</vt:lpstr>
      <vt:lpstr>DNA Barcoding CUREs Moving faculty along a continuum of research experiences and increasing student exposures</vt:lpstr>
      <vt:lpstr>DNA Barcoding CUREs Moving faculty along a continuum of research experiences and increasing student exposures (n=150)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Williams</dc:creator>
  <cp:lastModifiedBy>Microsoft Office User</cp:lastModifiedBy>
  <cp:revision>470</cp:revision>
  <dcterms:created xsi:type="dcterms:W3CDTF">2016-04-24T14:32:40Z</dcterms:created>
  <dcterms:modified xsi:type="dcterms:W3CDTF">2018-07-30T10:24:44Z</dcterms:modified>
</cp:coreProperties>
</file>