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92" r:id="rId3"/>
    <p:sldId id="291" r:id="rId4"/>
    <p:sldId id="286" r:id="rId5"/>
    <p:sldId id="266" r:id="rId6"/>
    <p:sldId id="270" r:id="rId7"/>
    <p:sldId id="260" r:id="rId8"/>
    <p:sldId id="261" r:id="rId9"/>
    <p:sldId id="268" r:id="rId10"/>
    <p:sldId id="269" r:id="rId11"/>
    <p:sldId id="272" r:id="rId12"/>
    <p:sldId id="280" r:id="rId13"/>
    <p:sldId id="279" r:id="rId14"/>
    <p:sldId id="281" r:id="rId15"/>
    <p:sldId id="282" r:id="rId16"/>
    <p:sldId id="274" r:id="rId17"/>
    <p:sldId id="283" r:id="rId18"/>
    <p:sldId id="277" r:id="rId19"/>
    <p:sldId id="284" r:id="rId20"/>
    <p:sldId id="276" r:id="rId21"/>
    <p:sldId id="285" r:id="rId22"/>
    <p:sldId id="278" r:id="rId23"/>
    <p:sldId id="263" r:id="rId24"/>
    <p:sldId id="287" r:id="rId25"/>
    <p:sldId id="264" r:id="rId26"/>
    <p:sldId id="265" r:id="rId27"/>
    <p:sldId id="288" r:id="rId28"/>
    <p:sldId id="289" r:id="rId29"/>
    <p:sldId id="29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7CC"/>
    <a:srgbClr val="CCBDC8"/>
    <a:srgbClr val="055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5" autoAdjust="0"/>
    <p:restoredTop sz="94926" autoAdjust="0"/>
  </p:normalViewPr>
  <p:slideViewPr>
    <p:cSldViewPr>
      <p:cViewPr varScale="1">
        <p:scale>
          <a:sx n="102" d="100"/>
          <a:sy n="102" d="100"/>
        </p:scale>
        <p:origin x="-416" y="-96"/>
      </p:cViewPr>
      <p:guideLst>
        <p:guide orient="horz" pos="3935"/>
        <p:guide pos="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D295B-99E0-425D-83A7-D8058AE04B0D}" type="datetimeFigureOut">
              <a:rPr lang="en-US" smtClean="0"/>
              <a:t>3/13/13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FC498-9F99-4683-9D27-5BFC8978D9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978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FC498-9F99-4683-9D27-5BFC8978D99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632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FC498-9F99-4683-9D27-5BFC8978D99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3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FC498-9F99-4683-9D27-5BFC8978D99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068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FC498-9F99-4683-9D27-5BFC8978D99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811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FC498-9F99-4683-9D27-5BFC8978D99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882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FC498-9F99-4683-9D27-5BFC8978D99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498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FC498-9F99-4683-9D27-5BFC8978D99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14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FC498-9F99-4683-9D27-5BFC8978D99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017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FC498-9F99-4683-9D27-5BFC8978D99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7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FC498-9F99-4683-9D27-5BFC8978D99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612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FC498-9F99-4683-9D27-5BFC8978D99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623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upload.wikimedia.org</a:t>
            </a:r>
            <a:r>
              <a:rPr lang="en-US" dirty="0" smtClean="0"/>
              <a:t>/</a:t>
            </a:r>
            <a:r>
              <a:rPr lang="en-US" dirty="0" err="1" smtClean="0"/>
              <a:t>wikipedia</a:t>
            </a:r>
            <a:r>
              <a:rPr lang="en-US" dirty="0" smtClean="0"/>
              <a:t>/commons/1/12/</a:t>
            </a:r>
            <a:r>
              <a:rPr lang="en-US" dirty="0" err="1" smtClean="0"/>
              <a:t>Manhattan_Plot.png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FC498-9F99-4683-9D27-5BFC8978D99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9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FC498-9F99-4683-9D27-5BFC8978D99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6620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FC498-9F99-4683-9D27-5BFC8978D99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0174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FC498-9F99-4683-9D27-5BFC8978D99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7917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DEBD-470B-4A86-851C-3C920CA0DDA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971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FC498-9F99-4683-9D27-5BFC8978D99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3851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A86B1-6B1E-4786-8EAD-AAA4F89E3E8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223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DEBD-470B-4A86-851C-3C920CA0DDA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956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FC498-9F99-4683-9D27-5BFC8978D99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01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FC498-9F99-4683-9D27-5BFC8978D99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4015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FC498-9F99-4683-9D27-5BFC8978D99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27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FC498-9F99-4683-9D27-5BFC8978D99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704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FC498-9F99-4683-9D27-5BFC8978D99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371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FC498-9F99-4683-9D27-5BFC8978D99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12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FC498-9F99-4683-9D27-5BFC8978D99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14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17D2F-2E34-45F5-9F65-495E0B81028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E5467-36A3-479F-B453-F3A91E7FA3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65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FC498-9F99-4683-9D27-5BFC8978D99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39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13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3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7938"/>
            <a:ext cx="2076450" cy="615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4650" y="7938"/>
            <a:ext cx="6078538" cy="615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91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29728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4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76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650" y="1641475"/>
            <a:ext cx="4035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1641475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95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0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86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97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ctr">
              <a:defRPr sz="2000" b="1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77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 i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28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DCE9F9"/>
            </a:gs>
            <a:gs pos="75000">
              <a:srgbClr val="FFF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7938"/>
            <a:ext cx="9144000" cy="1135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6248400"/>
            <a:ext cx="2133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934200" y="6353175"/>
            <a:ext cx="21288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charset="0"/>
              <a:buNone/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defTabSz="457200"/>
            <a:fld id="{85636716-92CE-6446-8DCE-A892796C4772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4650" y="1641475"/>
            <a:ext cx="8224838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6240233"/>
            <a:ext cx="645001" cy="636905"/>
            <a:chOff x="0" y="3846"/>
            <a:chExt cx="478" cy="472"/>
          </a:xfrm>
        </p:grpSpPr>
        <p:sp>
          <p:nvSpPr>
            <p:cNvPr id="3" name="Oval 7"/>
            <p:cNvSpPr>
              <a:spLocks noChangeArrowheads="1"/>
            </p:cNvSpPr>
            <p:nvPr/>
          </p:nvSpPr>
          <p:spPr bwMode="auto">
            <a:xfrm>
              <a:off x="139" y="4005"/>
              <a:ext cx="186" cy="182"/>
            </a:xfrm>
            <a:prstGeom prst="ellipse">
              <a:avLst/>
            </a:prstGeom>
            <a:solidFill>
              <a:srgbClr val="FFC000"/>
            </a:solidFill>
            <a:ln w="12600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45720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1033" name="Picture 8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3846"/>
              <a:ext cx="479" cy="4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pic>
        <p:nvPicPr>
          <p:cNvPr id="11" name="Picture 10" descr="IPL_logo_1C_rgb_small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46900" y="6391893"/>
            <a:ext cx="1658418" cy="42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0">
          <a:solidFill>
            <a:srgbClr val="004E82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3200">
          <a:solidFill>
            <a:srgbClr val="000000"/>
          </a:solidFill>
          <a:latin typeface="Georgia"/>
          <a:ea typeface="+mn-ea"/>
          <a:cs typeface="Georgia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800">
          <a:solidFill>
            <a:srgbClr val="000000"/>
          </a:solidFill>
          <a:latin typeface="Georgia"/>
          <a:ea typeface="+mn-ea"/>
          <a:cs typeface="Georgi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Georgia"/>
          <a:ea typeface="+mn-ea"/>
          <a:cs typeface="Georgi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Georgia"/>
          <a:ea typeface="+mn-ea"/>
          <a:cs typeface="Georgi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Georgia"/>
          <a:ea typeface="+mn-ea"/>
          <a:cs typeface="Georgi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t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7547" y="533400"/>
            <a:ext cx="8043053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GBS &amp; GWAS using the iPlant Discovery Environment</a:t>
            </a:r>
            <a:endParaRPr lang="en-US" sz="4000" b="1" dirty="0">
              <a:solidFill>
                <a:srgbClr val="055C6B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34" l="1895" r="100000">
                        <a14:foregroundMark x1="20842" y1="14318" x2="20842" y2="14318"/>
                        <a14:foregroundMark x1="18526" y1="31767" x2="18526" y2="31767"/>
                        <a14:foregroundMark x1="21895" y1="51678" x2="21895" y2="51678"/>
                        <a14:foregroundMark x1="46947" y1="25503" x2="46947" y2="25503"/>
                        <a14:foregroundMark x1="63789" y1="21029" x2="63789" y2="21029"/>
                        <a14:foregroundMark x1="85684" y1="39150" x2="85684" y2="39150"/>
                        <a14:foregroundMark x1="65895" y1="57271" x2="65895" y2="57271"/>
                        <a14:foregroundMark x1="58526" y1="79418" x2="58526" y2="7941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23" y="3028950"/>
            <a:ext cx="2935277" cy="276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85800" y="2129135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  <a:cs typeface="Calibri" pitchFamily="34" charset="0"/>
              </a:rPr>
              <a:t>Maize Genetics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Conference  3-14-2013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St. Charles, IL 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91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uckler_FilterImpTools111028 (dragged)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" t="6172" r="5253" b="17081"/>
          <a:stretch/>
        </p:blipFill>
        <p:spPr>
          <a:xfrm>
            <a:off x="457200" y="423350"/>
            <a:ext cx="7951733" cy="52632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19200" y="5943600"/>
            <a:ext cx="703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cbsu.tc.cornell.edu</a:t>
            </a:r>
            <a:r>
              <a:rPr lang="en-US" dirty="0"/>
              <a:t>/lab/doc/Buckler_FilterImpTools111028.pdf</a:t>
            </a:r>
          </a:p>
        </p:txBody>
      </p:sp>
    </p:spTree>
    <p:extLst>
      <p:ext uri="{BB962C8B-B14F-4D97-AF65-F5344CB8AC3E}">
        <p14:creationId xmlns:p14="http://schemas.microsoft.com/office/powerpoint/2010/main" val="3947957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GBS_overview_20111028 (dragged)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6292" r="4967" b="7416"/>
          <a:stretch/>
        </p:blipFill>
        <p:spPr>
          <a:xfrm>
            <a:off x="457201" y="178085"/>
            <a:ext cx="7976964" cy="5917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486400" y="1041971"/>
            <a:ext cx="3657600" cy="1200329"/>
          </a:xfrm>
          <a:prstGeom prst="rect">
            <a:avLst/>
          </a:prstGeom>
          <a:solidFill>
            <a:schemeClr val="accent3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/>
              <a:t>Input files: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Sequence (QSEQ or FASTQ)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Key file (bar-code to sample)</a:t>
            </a:r>
          </a:p>
          <a:p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6183868"/>
            <a:ext cx="660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cbsu.tc.cornell.edu</a:t>
            </a:r>
            <a:r>
              <a:rPr lang="en-US" dirty="0"/>
              <a:t>/lab/doc/GBS_overview_20111028.pdf</a:t>
            </a:r>
          </a:p>
        </p:txBody>
      </p:sp>
    </p:spTree>
    <p:extLst>
      <p:ext uri="{BB962C8B-B14F-4D97-AF65-F5344CB8AC3E}">
        <p14:creationId xmlns:p14="http://schemas.microsoft.com/office/powerpoint/2010/main" val="4173325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BS_overview_20111028 (dragged)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" t="5698" r="6017" b="8658"/>
          <a:stretch/>
        </p:blipFill>
        <p:spPr>
          <a:xfrm>
            <a:off x="609600" y="228600"/>
            <a:ext cx="7986880" cy="5873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90600" y="6260068"/>
            <a:ext cx="660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cbsu.tc.cornell.edu</a:t>
            </a:r>
            <a:r>
              <a:rPr lang="en-US" dirty="0"/>
              <a:t>/lab/doc/GBS_overview_20111028.pdf</a:t>
            </a:r>
          </a:p>
        </p:txBody>
      </p:sp>
    </p:spTree>
    <p:extLst>
      <p:ext uri="{BB962C8B-B14F-4D97-AF65-F5344CB8AC3E}">
        <p14:creationId xmlns:p14="http://schemas.microsoft.com/office/powerpoint/2010/main" val="75996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Key File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1449"/>
          <a:stretch/>
        </p:blipFill>
        <p:spPr>
          <a:xfrm>
            <a:off x="437355" y="1219200"/>
            <a:ext cx="8227299" cy="4701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1278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uckler_FilterImpTools111028 (dragged)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4986" r="2714" b="8836"/>
          <a:stretch/>
        </p:blipFill>
        <p:spPr>
          <a:xfrm>
            <a:off x="457201" y="341908"/>
            <a:ext cx="8176934" cy="59101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62000" y="6324600"/>
            <a:ext cx="703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cbsu.tc.cornell.edu</a:t>
            </a:r>
            <a:r>
              <a:rPr lang="en-US" dirty="0"/>
              <a:t>/lab/doc/Buckler_FilterImpTools111028.pdf</a:t>
            </a:r>
          </a:p>
        </p:txBody>
      </p:sp>
    </p:spTree>
    <p:extLst>
      <p:ext uri="{BB962C8B-B14F-4D97-AF65-F5344CB8AC3E}">
        <p14:creationId xmlns:p14="http://schemas.microsoft.com/office/powerpoint/2010/main" val="2749897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Buckler_FilterImpTools111028 (dragged)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5342" r="3677" b="9904"/>
          <a:stretch/>
        </p:blipFill>
        <p:spPr>
          <a:xfrm>
            <a:off x="457201" y="366330"/>
            <a:ext cx="8091448" cy="5812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391400" y="914400"/>
            <a:ext cx="1524000" cy="923330"/>
          </a:xfrm>
          <a:prstGeom prst="rect">
            <a:avLst/>
          </a:prstGeom>
          <a:solidFill>
            <a:srgbClr val="D9D9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Trims and cleans reads to 64 </a:t>
            </a:r>
            <a:r>
              <a:rPr lang="en-US" dirty="0" err="1" smtClean="0"/>
              <a:t>bp</a:t>
            </a:r>
            <a:r>
              <a:rPr lang="en-US" dirty="0" smtClean="0"/>
              <a:t> tags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6324600"/>
            <a:ext cx="703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cbsu.tc.cornell.edu</a:t>
            </a:r>
            <a:r>
              <a:rPr lang="en-US" dirty="0"/>
              <a:t>/lab/doc/Buckler_FilterImpTools111028.pdf</a:t>
            </a:r>
          </a:p>
        </p:txBody>
      </p:sp>
    </p:spTree>
    <p:extLst>
      <p:ext uri="{BB962C8B-B14F-4D97-AF65-F5344CB8AC3E}">
        <p14:creationId xmlns:p14="http://schemas.microsoft.com/office/powerpoint/2010/main" val="149092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uckler_FilterImpTools111028 (dragged)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" t="7030" r="13034" b="3765"/>
          <a:stretch/>
        </p:blipFill>
        <p:spPr>
          <a:xfrm>
            <a:off x="457200" y="152400"/>
            <a:ext cx="7261008" cy="6117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62000" y="6324600"/>
            <a:ext cx="703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cbsu.tc.cornell.edu</a:t>
            </a:r>
            <a:r>
              <a:rPr lang="en-US" dirty="0"/>
              <a:t>/lab/doc/Buckler_FilterImpTools111028.pdf</a:t>
            </a:r>
          </a:p>
        </p:txBody>
      </p:sp>
    </p:spTree>
    <p:extLst>
      <p:ext uri="{BB962C8B-B14F-4D97-AF65-F5344CB8AC3E}">
        <p14:creationId xmlns:p14="http://schemas.microsoft.com/office/powerpoint/2010/main" val="738362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uckler_FilterImpTools111028 (dragged)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t="6588" r="3628" b="7412"/>
          <a:stretch/>
        </p:blipFill>
        <p:spPr>
          <a:xfrm>
            <a:off x="354159" y="228600"/>
            <a:ext cx="8206702" cy="5897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62000" y="6324600"/>
            <a:ext cx="703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cbsu.tc.cornell.edu</a:t>
            </a:r>
            <a:r>
              <a:rPr lang="en-US" dirty="0"/>
              <a:t>/lab/doc/Buckler_FilterImpTools111028.pdf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1400" y="914400"/>
            <a:ext cx="1524000" cy="646331"/>
          </a:xfrm>
          <a:prstGeom prst="rect">
            <a:avLst/>
          </a:prstGeom>
          <a:solidFill>
            <a:srgbClr val="D9D9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Locates tags on genome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2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BS_overview_20111028 (dragged)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" t="5762" r="3339" b="8912"/>
          <a:stretch/>
        </p:blipFill>
        <p:spPr>
          <a:xfrm>
            <a:off x="719668" y="152400"/>
            <a:ext cx="8128000" cy="5851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85800" y="6248400"/>
            <a:ext cx="703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cbsu.tc.cornell.edu</a:t>
            </a:r>
            <a:r>
              <a:rPr lang="en-US" dirty="0"/>
              <a:t>/lab/doc/Buckler_FilterImpTools111028.pdf</a:t>
            </a:r>
          </a:p>
        </p:txBody>
      </p:sp>
    </p:spTree>
    <p:extLst>
      <p:ext uri="{BB962C8B-B14F-4D97-AF65-F5344CB8AC3E}">
        <p14:creationId xmlns:p14="http://schemas.microsoft.com/office/powerpoint/2010/main" val="125035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uckler_FilterImpTools111028 (dragged)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4807" r="2990" b="9014"/>
          <a:stretch/>
        </p:blipFill>
        <p:spPr>
          <a:xfrm>
            <a:off x="457201" y="329697"/>
            <a:ext cx="8152510" cy="5910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09600" y="6324600"/>
            <a:ext cx="703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cbsu.tc.cornell.edu</a:t>
            </a:r>
            <a:r>
              <a:rPr lang="en-US" dirty="0"/>
              <a:t>/lab/doc/Buckler_FilterImpTools111028.pdf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1400" y="1057870"/>
            <a:ext cx="1524000" cy="923330"/>
          </a:xfrm>
          <a:prstGeom prst="rect">
            <a:avLst/>
          </a:prstGeom>
          <a:solidFill>
            <a:srgbClr val="D9D9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Associates tags to </a:t>
            </a:r>
            <a:r>
              <a:rPr lang="en-US" dirty="0" err="1" smtClean="0"/>
              <a:t>germplasms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515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406400" y="533400"/>
            <a:ext cx="8313738" cy="483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3333CC"/>
                </a:solidFill>
              </a:rPr>
              <a:t>Overview:  </a:t>
            </a:r>
            <a:r>
              <a:rPr lang="en-US" sz="2800" dirty="0"/>
              <a:t>This training module is designed to demonstrate </a:t>
            </a:r>
            <a:r>
              <a:rPr lang="en-US" sz="2800" dirty="0" smtClean="0"/>
              <a:t>the Genotype by Sequencing Workflow and Genome Wide Association Study using a Mixed Linear Model</a:t>
            </a:r>
            <a:endParaRPr lang="en-US" sz="2800" dirty="0"/>
          </a:p>
          <a:p>
            <a:endParaRPr lang="en-US" sz="2800" dirty="0"/>
          </a:p>
          <a:p>
            <a:r>
              <a:rPr lang="en-US" sz="2800" b="1" dirty="0" smtClean="0">
                <a:solidFill>
                  <a:srgbClr val="3333CC"/>
                </a:solidFill>
              </a:rPr>
              <a:t>Questions:  </a:t>
            </a:r>
            <a:r>
              <a:rPr lang="en-US" sz="2800" dirty="0" smtClean="0"/>
              <a:t> </a:t>
            </a: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 smtClean="0"/>
              <a:t>How can we determine genotypes using sequencing technology?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How can we find genetic variants (e.g. SNPs) associated with a phenotype?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5094411"/>
            <a:ext cx="4572000" cy="177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34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BS_overview_20111028 (dragged)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" t="12909" r="4782" b="10082"/>
          <a:stretch/>
        </p:blipFill>
        <p:spPr>
          <a:xfrm>
            <a:off x="647256" y="304800"/>
            <a:ext cx="8072366" cy="5281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76400" y="914400"/>
            <a:ext cx="2391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Saved as a binary file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6019800"/>
            <a:ext cx="703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cbsu.tc.cornell.edu</a:t>
            </a:r>
            <a:r>
              <a:rPr lang="en-US" dirty="0"/>
              <a:t>/lab/doc/Buckler_FilterImpTools111028.pdf</a:t>
            </a:r>
          </a:p>
        </p:txBody>
      </p:sp>
    </p:spTree>
    <p:extLst>
      <p:ext uri="{BB962C8B-B14F-4D97-AF65-F5344CB8AC3E}">
        <p14:creationId xmlns:p14="http://schemas.microsoft.com/office/powerpoint/2010/main" val="2045432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uckler_FilterImpTools111028 (dragged)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5163" r="2990" b="7055"/>
          <a:stretch/>
        </p:blipFill>
        <p:spPr>
          <a:xfrm>
            <a:off x="457201" y="152400"/>
            <a:ext cx="8152510" cy="6020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09600" y="6324600"/>
            <a:ext cx="703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cbsu.tc.cornell.edu</a:t>
            </a:r>
            <a:r>
              <a:rPr lang="en-US" dirty="0"/>
              <a:t>/lab/doc/Buckler_FilterImpTools111028.pdf</a:t>
            </a:r>
          </a:p>
        </p:txBody>
      </p:sp>
    </p:spTree>
    <p:extLst>
      <p:ext uri="{BB962C8B-B14F-4D97-AF65-F5344CB8AC3E}">
        <p14:creationId xmlns:p14="http://schemas.microsoft.com/office/powerpoint/2010/main" val="1543372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BS_overview_20111028 (dragged)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 t="5342" r="3678" b="7800"/>
          <a:stretch/>
        </p:blipFill>
        <p:spPr>
          <a:xfrm>
            <a:off x="533400" y="228600"/>
            <a:ext cx="7731775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62000" y="6096000"/>
            <a:ext cx="703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cbsu.tc.cornell.edu</a:t>
            </a:r>
            <a:r>
              <a:rPr lang="en-US" dirty="0"/>
              <a:t>/lab/doc/Buckler_FilterImpTools111028.pdf</a:t>
            </a:r>
          </a:p>
        </p:txBody>
      </p:sp>
    </p:spTree>
    <p:extLst>
      <p:ext uri="{BB962C8B-B14F-4D97-AF65-F5344CB8AC3E}">
        <p14:creationId xmlns:p14="http://schemas.microsoft.com/office/powerpoint/2010/main" val="955234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330772" y="5708780"/>
            <a:ext cx="933670" cy="5394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“Genotype By Sequencing Workflow” in 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1658" y="1295400"/>
            <a:ext cx="81483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Individual steps strung together to run with a single click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Some steps merged to reduce I/O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-56" t="624"/>
          <a:stretch/>
        </p:blipFill>
        <p:spPr>
          <a:xfrm>
            <a:off x="3578220" y="2362200"/>
            <a:ext cx="5648623" cy="36331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8" y="2469054"/>
            <a:ext cx="248602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96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GBS Workflow Output in the 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88" b="15179"/>
          <a:stretch/>
        </p:blipFill>
        <p:spPr>
          <a:xfrm>
            <a:off x="388506" y="990600"/>
            <a:ext cx="5798696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477000" y="1143000"/>
            <a:ext cx="21141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Final filtered </a:t>
            </a:r>
            <a:r>
              <a:rPr lang="en-US" sz="2000" dirty="0" err="1" smtClean="0"/>
              <a:t>hapmap</a:t>
            </a:r>
            <a:r>
              <a:rPr lang="en-US" sz="2000" dirty="0" smtClean="0"/>
              <a:t> files in folder “</a:t>
            </a:r>
            <a:r>
              <a:rPr lang="en-US" sz="2000" dirty="0" err="1" smtClean="0"/>
              <a:t>filt</a:t>
            </a:r>
            <a:r>
              <a:rPr lang="en-US" sz="2000" dirty="0" smtClean="0"/>
              <a:t>”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1219200" y="1828800"/>
            <a:ext cx="3810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60450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 Notes on GBS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06269"/>
            <a:ext cx="2755805" cy="24532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759803"/>
            <a:ext cx="5714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 you do not have a reference genome: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-- use “UNEAK” (also part of TASSEL)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503003"/>
            <a:ext cx="7467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your reference genome is not support by the DE:</a:t>
            </a:r>
          </a:p>
          <a:p>
            <a:r>
              <a:rPr lang="en-US" sz="2400" dirty="0" smtClean="0"/>
              <a:t>    -- use “GBS </a:t>
            </a:r>
            <a:r>
              <a:rPr lang="en-US" sz="2400" dirty="0"/>
              <a:t>W</a:t>
            </a:r>
            <a:r>
              <a:rPr lang="en-US" sz="2400" dirty="0" smtClean="0"/>
              <a:t>orkflow with user genome”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36208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www.maizegenetics.net</a:t>
            </a:r>
            <a:r>
              <a:rPr lang="en-US" sz="1200" dirty="0"/>
              <a:t>/images/stories/bioinformatics/TASSEL/</a:t>
            </a:r>
            <a:r>
              <a:rPr lang="en-US" sz="1200" dirty="0" err="1"/>
              <a:t>uneak_pipeline_documentation.pdf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49589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602" y="-76200"/>
            <a:ext cx="9144000" cy="762000"/>
          </a:xfrm>
        </p:spPr>
        <p:txBody>
          <a:bodyPr/>
          <a:lstStyle/>
          <a:p>
            <a:r>
              <a:rPr lang="en-US" dirty="0" smtClean="0"/>
              <a:t>MLM Pipeline for GWAS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000" y="1747588"/>
            <a:ext cx="3400380" cy="3281612"/>
            <a:chOff x="2848020" y="2298700"/>
            <a:chExt cx="3400380" cy="3281612"/>
          </a:xfrm>
        </p:grpSpPr>
        <p:sp>
          <p:nvSpPr>
            <p:cNvPr id="43" name="TextBox 3"/>
            <p:cNvSpPr txBox="1">
              <a:spLocks noChangeAspect="1" noChangeArrowheads="1"/>
            </p:cNvSpPr>
            <p:nvPr/>
          </p:nvSpPr>
          <p:spPr bwMode="auto">
            <a:xfrm>
              <a:off x="2848020" y="2298700"/>
              <a:ext cx="800100" cy="369888"/>
            </a:xfrm>
            <a:prstGeom prst="rect">
              <a:avLst/>
            </a:prstGeom>
            <a:noFill/>
            <a:ln w="34925">
              <a:solidFill>
                <a:srgbClr val="6666FF"/>
              </a:solidFill>
              <a:miter lim="800000"/>
              <a:headEnd/>
              <a:tailEnd/>
            </a:ln>
          </p:spPr>
          <p:txBody>
            <a:bodyPr lIns="38405" tIns="19202" rIns="38405" bIns="19202"/>
            <a:lstStyle/>
            <a:p>
              <a:pPr algn="ctr" defTabSz="914400"/>
              <a:r>
                <a:rPr lang="en-US" sz="1600" dirty="0" smtClean="0">
                  <a:solidFill>
                    <a:srgbClr val="000000"/>
                  </a:solidFill>
                </a:rPr>
                <a:t>marker</a:t>
              </a:r>
              <a:endParaRPr lang="en-US" sz="1600" dirty="0"/>
            </a:p>
          </p:txBody>
        </p:sp>
        <p:sp>
          <p:nvSpPr>
            <p:cNvPr id="44" name="TextBox 3"/>
            <p:cNvSpPr txBox="1">
              <a:spLocks noChangeAspect="1" noChangeArrowheads="1"/>
            </p:cNvSpPr>
            <p:nvPr/>
          </p:nvSpPr>
          <p:spPr bwMode="auto">
            <a:xfrm>
              <a:off x="2848020" y="5210424"/>
              <a:ext cx="800100" cy="369888"/>
            </a:xfrm>
            <a:prstGeom prst="rect">
              <a:avLst/>
            </a:prstGeom>
            <a:noFill/>
            <a:ln w="34925">
              <a:solidFill>
                <a:srgbClr val="6666FF"/>
              </a:solidFill>
              <a:miter lim="800000"/>
              <a:headEnd/>
              <a:tailEnd/>
            </a:ln>
          </p:spPr>
          <p:txBody>
            <a:bodyPr lIns="38405" tIns="19202" rIns="38405" bIns="19202"/>
            <a:lstStyle/>
            <a:p>
              <a:pPr algn="ctr" defTabSz="914400"/>
              <a:r>
                <a:rPr lang="en-US" sz="1600" dirty="0" smtClean="0">
                  <a:solidFill>
                    <a:srgbClr val="000000"/>
                  </a:solidFill>
                </a:rPr>
                <a:t>trait</a:t>
              </a:r>
              <a:endParaRPr lang="en-US" sz="1600" dirty="0"/>
            </a:p>
          </p:txBody>
        </p:sp>
        <p:sp>
          <p:nvSpPr>
            <p:cNvPr id="45" name="TextBox 3"/>
            <p:cNvSpPr txBox="1">
              <a:spLocks noChangeAspect="1" noChangeArrowheads="1"/>
            </p:cNvSpPr>
            <p:nvPr/>
          </p:nvSpPr>
          <p:spPr bwMode="auto">
            <a:xfrm>
              <a:off x="4105320" y="2298700"/>
              <a:ext cx="800100" cy="369888"/>
            </a:xfrm>
            <a:prstGeom prst="rect">
              <a:avLst/>
            </a:prstGeom>
            <a:solidFill>
              <a:srgbClr val="CCCCFF"/>
            </a:solidFill>
            <a:ln w="34925">
              <a:solidFill>
                <a:srgbClr val="6666FF"/>
              </a:solidFill>
              <a:miter lim="800000"/>
              <a:headEnd/>
              <a:tailEnd/>
            </a:ln>
          </p:spPr>
          <p:txBody>
            <a:bodyPr lIns="38405" tIns="19202" rIns="38405" bIns="19202"/>
            <a:lstStyle/>
            <a:p>
              <a:pPr algn="ctr" defTabSz="914400"/>
              <a:r>
                <a:rPr lang="en-US" sz="1600" dirty="0" smtClean="0"/>
                <a:t>filter</a:t>
              </a:r>
              <a:endParaRPr lang="en-US" sz="1600" dirty="0"/>
            </a:p>
          </p:txBody>
        </p:sp>
        <p:cxnSp>
          <p:nvCxnSpPr>
            <p:cNvPr id="46" name="Straight Arrow Connector 45"/>
            <p:cNvCxnSpPr>
              <a:cxnSpLocks noChangeAspect="1" noChangeShapeType="1"/>
            </p:cNvCxnSpPr>
            <p:nvPr/>
          </p:nvCxnSpPr>
          <p:spPr bwMode="auto">
            <a:xfrm>
              <a:off x="3680124" y="2501900"/>
              <a:ext cx="402336" cy="2938"/>
            </a:xfrm>
            <a:prstGeom prst="straightConnector1">
              <a:avLst/>
            </a:prstGeom>
            <a:noFill/>
            <a:ln w="34925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47" name="TextBox 3"/>
            <p:cNvSpPr txBox="1">
              <a:spLocks noChangeAspect="1" noChangeArrowheads="1"/>
            </p:cNvSpPr>
            <p:nvPr/>
          </p:nvSpPr>
          <p:spPr bwMode="auto">
            <a:xfrm>
              <a:off x="4105320" y="3012492"/>
              <a:ext cx="800100" cy="369888"/>
            </a:xfrm>
            <a:prstGeom prst="rect">
              <a:avLst/>
            </a:prstGeom>
            <a:solidFill>
              <a:srgbClr val="CCCCFF"/>
            </a:solidFill>
            <a:ln w="34925">
              <a:solidFill>
                <a:srgbClr val="6666FF"/>
              </a:solidFill>
              <a:miter lim="800000"/>
              <a:headEnd/>
              <a:tailEnd/>
            </a:ln>
          </p:spPr>
          <p:txBody>
            <a:bodyPr lIns="38405" tIns="19202" rIns="38405" bIns="19202"/>
            <a:lstStyle/>
            <a:p>
              <a:pPr algn="ctr" defTabSz="914400"/>
              <a:r>
                <a:rPr lang="en-US" sz="1600" dirty="0">
                  <a:solidFill>
                    <a:srgbClr val="000000"/>
                  </a:solidFill>
                </a:rPr>
                <a:t>c</a:t>
              </a:r>
              <a:r>
                <a:rPr lang="en-US" sz="1600" dirty="0" smtClean="0">
                  <a:solidFill>
                    <a:srgbClr val="000000"/>
                  </a:solidFill>
                </a:rPr>
                <a:t>onvert</a:t>
              </a:r>
              <a:endParaRPr lang="en-US" sz="1600" dirty="0"/>
            </a:p>
          </p:txBody>
        </p:sp>
        <p:sp>
          <p:nvSpPr>
            <p:cNvPr id="49" name="TextBox 3"/>
            <p:cNvSpPr txBox="1">
              <a:spLocks noChangeAspect="1" noChangeArrowheads="1"/>
            </p:cNvSpPr>
            <p:nvPr/>
          </p:nvSpPr>
          <p:spPr bwMode="auto">
            <a:xfrm>
              <a:off x="4103417" y="3750904"/>
              <a:ext cx="800100" cy="369888"/>
            </a:xfrm>
            <a:prstGeom prst="rect">
              <a:avLst/>
            </a:prstGeom>
            <a:solidFill>
              <a:srgbClr val="CCCCFF"/>
            </a:solidFill>
            <a:ln w="34925">
              <a:solidFill>
                <a:srgbClr val="6666FF"/>
              </a:solidFill>
              <a:miter lim="800000"/>
              <a:headEnd/>
              <a:tailEnd/>
            </a:ln>
          </p:spPr>
          <p:txBody>
            <a:bodyPr lIns="38405" tIns="19202" rIns="38405" bIns="19202"/>
            <a:lstStyle/>
            <a:p>
              <a:pPr algn="ctr" defTabSz="914400"/>
              <a:r>
                <a:rPr lang="en-US" sz="1600" dirty="0" smtClean="0">
                  <a:solidFill>
                    <a:srgbClr val="000000"/>
                  </a:solidFill>
                </a:rPr>
                <a:t>impute</a:t>
              </a:r>
              <a:endParaRPr lang="en-US" sz="1600" dirty="0"/>
            </a:p>
          </p:txBody>
        </p:sp>
        <p:cxnSp>
          <p:nvCxnSpPr>
            <p:cNvPr id="50" name="Straight Arrow Connector 49"/>
            <p:cNvCxnSpPr>
              <a:cxnSpLocks noChangeAspect="1" noChangeShapeType="1"/>
            </p:cNvCxnSpPr>
            <p:nvPr/>
          </p:nvCxnSpPr>
          <p:spPr bwMode="auto">
            <a:xfrm>
              <a:off x="4991100" y="3900974"/>
              <a:ext cx="402336" cy="2938"/>
            </a:xfrm>
            <a:prstGeom prst="straightConnector1">
              <a:avLst/>
            </a:prstGeom>
            <a:noFill/>
            <a:ln w="34925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53" name="TextBox 3"/>
            <p:cNvSpPr txBox="1">
              <a:spLocks noChangeAspect="1" noChangeArrowheads="1"/>
            </p:cNvSpPr>
            <p:nvPr/>
          </p:nvSpPr>
          <p:spPr bwMode="auto">
            <a:xfrm>
              <a:off x="4108938" y="5210424"/>
              <a:ext cx="800100" cy="369888"/>
            </a:xfrm>
            <a:prstGeom prst="rect">
              <a:avLst/>
            </a:prstGeom>
            <a:solidFill>
              <a:srgbClr val="CCCCFF"/>
            </a:solidFill>
            <a:ln w="34925">
              <a:solidFill>
                <a:srgbClr val="6666FF"/>
              </a:solidFill>
              <a:miter lim="800000"/>
              <a:headEnd/>
              <a:tailEnd/>
            </a:ln>
          </p:spPr>
          <p:txBody>
            <a:bodyPr lIns="38405" tIns="19202" rIns="38405" bIns="19202"/>
            <a:lstStyle/>
            <a:p>
              <a:pPr algn="ctr" defTabSz="914400"/>
              <a:r>
                <a:rPr lang="en-US" sz="1600" dirty="0">
                  <a:solidFill>
                    <a:srgbClr val="000000"/>
                  </a:solidFill>
                </a:rPr>
                <a:t>i</a:t>
              </a:r>
              <a:r>
                <a:rPr lang="en-US" sz="1600" dirty="0" smtClean="0">
                  <a:solidFill>
                    <a:srgbClr val="000000"/>
                  </a:solidFill>
                </a:rPr>
                <a:t>mpute</a:t>
              </a:r>
              <a:endParaRPr lang="en-US" sz="1600" dirty="0"/>
            </a:p>
          </p:txBody>
        </p:sp>
        <p:cxnSp>
          <p:nvCxnSpPr>
            <p:cNvPr id="54" name="Straight Arrow Connector 53"/>
            <p:cNvCxnSpPr>
              <a:cxnSpLocks noChangeAspect="1" noChangeShapeType="1"/>
            </p:cNvCxnSpPr>
            <p:nvPr/>
          </p:nvCxnSpPr>
          <p:spPr bwMode="auto">
            <a:xfrm>
              <a:off x="3680124" y="5398598"/>
              <a:ext cx="402336" cy="2938"/>
            </a:xfrm>
            <a:prstGeom prst="straightConnector1">
              <a:avLst/>
            </a:prstGeom>
            <a:noFill/>
            <a:ln w="34925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56" name="TextBox 3"/>
            <p:cNvSpPr txBox="1">
              <a:spLocks noChangeAspect="1" noChangeArrowheads="1"/>
            </p:cNvSpPr>
            <p:nvPr/>
          </p:nvSpPr>
          <p:spPr bwMode="auto">
            <a:xfrm>
              <a:off x="5448300" y="2300919"/>
              <a:ext cx="800100" cy="369888"/>
            </a:xfrm>
            <a:prstGeom prst="rect">
              <a:avLst/>
            </a:prstGeom>
            <a:noFill/>
            <a:ln w="34925">
              <a:solidFill>
                <a:srgbClr val="6666FF"/>
              </a:solidFill>
              <a:miter lim="800000"/>
              <a:headEnd/>
              <a:tailEnd/>
            </a:ln>
          </p:spPr>
          <p:txBody>
            <a:bodyPr lIns="38405" tIns="19202" rIns="38405" bIns="19202"/>
            <a:lstStyle/>
            <a:p>
              <a:pPr algn="ctr" defTabSz="914400"/>
              <a:r>
                <a:rPr lang="en-US" sz="1600" dirty="0">
                  <a:solidFill>
                    <a:srgbClr val="000000"/>
                  </a:solidFill>
                </a:rPr>
                <a:t>K</a:t>
              </a:r>
              <a:endParaRPr lang="en-US" sz="1600" dirty="0"/>
            </a:p>
          </p:txBody>
        </p:sp>
        <p:sp>
          <p:nvSpPr>
            <p:cNvPr id="59" name="TextBox 3"/>
            <p:cNvSpPr txBox="1">
              <a:spLocks noChangeAspect="1" noChangeArrowheads="1"/>
            </p:cNvSpPr>
            <p:nvPr/>
          </p:nvSpPr>
          <p:spPr bwMode="auto">
            <a:xfrm>
              <a:off x="4106008" y="4454910"/>
              <a:ext cx="800100" cy="369888"/>
            </a:xfrm>
            <a:prstGeom prst="rect">
              <a:avLst/>
            </a:prstGeom>
            <a:solidFill>
              <a:srgbClr val="CCCCFF"/>
            </a:solidFill>
            <a:ln w="34925">
              <a:solidFill>
                <a:srgbClr val="6666FF"/>
              </a:solidFill>
              <a:miter lim="800000"/>
              <a:headEnd/>
              <a:tailEnd/>
            </a:ln>
          </p:spPr>
          <p:txBody>
            <a:bodyPr lIns="38405" tIns="19202" rIns="38405" bIns="19202"/>
            <a:lstStyle/>
            <a:p>
              <a:pPr algn="ctr" defTabSz="914400"/>
              <a:r>
                <a:rPr lang="en-US" sz="1600" b="1" dirty="0" smtClean="0"/>
                <a:t>GLM</a:t>
              </a:r>
              <a:endParaRPr lang="en-US" sz="1600" b="1" dirty="0"/>
            </a:p>
          </p:txBody>
        </p:sp>
        <p:cxnSp>
          <p:nvCxnSpPr>
            <p:cNvPr id="60" name="Straight Arrow Connector 59"/>
            <p:cNvCxnSpPr>
              <a:cxnSpLocks noChangeAspect="1" noChangeShapeType="1"/>
            </p:cNvCxnSpPr>
            <p:nvPr/>
          </p:nvCxnSpPr>
          <p:spPr bwMode="auto">
            <a:xfrm flipH="1">
              <a:off x="4500094" y="4885720"/>
              <a:ext cx="0" cy="274320"/>
            </a:xfrm>
            <a:prstGeom prst="straightConnector1">
              <a:avLst/>
            </a:prstGeom>
            <a:noFill/>
            <a:ln w="34925" algn="ctr">
              <a:solidFill>
                <a:srgbClr val="000000"/>
              </a:solidFill>
              <a:round/>
              <a:headEnd type="arrow"/>
              <a:tailEnd type="none" w="med" len="med"/>
            </a:ln>
          </p:spPr>
        </p:cxnSp>
        <p:sp>
          <p:nvSpPr>
            <p:cNvPr id="63" name="TextBox 3"/>
            <p:cNvSpPr txBox="1">
              <a:spLocks noChangeAspect="1" noChangeArrowheads="1"/>
            </p:cNvSpPr>
            <p:nvPr/>
          </p:nvSpPr>
          <p:spPr bwMode="auto">
            <a:xfrm>
              <a:off x="5448300" y="3750904"/>
              <a:ext cx="800100" cy="369888"/>
            </a:xfrm>
            <a:prstGeom prst="rect">
              <a:avLst/>
            </a:prstGeom>
            <a:solidFill>
              <a:srgbClr val="CCCCFF"/>
            </a:solidFill>
            <a:ln w="34925">
              <a:solidFill>
                <a:srgbClr val="6666FF"/>
              </a:solidFill>
              <a:miter lim="800000"/>
              <a:headEnd/>
              <a:tailEnd/>
            </a:ln>
          </p:spPr>
          <p:txBody>
            <a:bodyPr lIns="38405" tIns="19202" rIns="38405" bIns="19202"/>
            <a:lstStyle/>
            <a:p>
              <a:pPr algn="ctr" defTabSz="914400"/>
              <a:r>
                <a:rPr lang="en-US" sz="1600" b="1" dirty="0"/>
                <a:t>M</a:t>
              </a:r>
              <a:r>
                <a:rPr lang="en-US" sz="1600" b="1" dirty="0" smtClean="0"/>
                <a:t>LM</a:t>
              </a:r>
              <a:endParaRPr lang="en-US" sz="1600" b="1" dirty="0"/>
            </a:p>
          </p:txBody>
        </p:sp>
        <p:cxnSp>
          <p:nvCxnSpPr>
            <p:cNvPr id="66" name="Straight Arrow Connector 65"/>
            <p:cNvCxnSpPr>
              <a:cxnSpLocks noChangeAspect="1" noChangeShapeType="1"/>
            </p:cNvCxnSpPr>
            <p:nvPr/>
          </p:nvCxnSpPr>
          <p:spPr bwMode="auto">
            <a:xfrm>
              <a:off x="4946216" y="5394084"/>
              <a:ext cx="922572" cy="0"/>
            </a:xfrm>
            <a:prstGeom prst="straightConnector1">
              <a:avLst/>
            </a:prstGeom>
            <a:noFill/>
            <a:ln w="34925" algn="ctr">
              <a:solidFill>
                <a:srgbClr val="000000"/>
              </a:solidFill>
              <a:round/>
              <a:headEnd/>
              <a:tailEnd type="none" w="med" len="med"/>
            </a:ln>
          </p:spPr>
        </p:cxnSp>
        <p:cxnSp>
          <p:nvCxnSpPr>
            <p:cNvPr id="70" name="Straight Arrow Connector 69"/>
            <p:cNvCxnSpPr>
              <a:cxnSpLocks noChangeAspect="1" noChangeShapeType="1"/>
            </p:cNvCxnSpPr>
            <p:nvPr/>
          </p:nvCxnSpPr>
          <p:spPr bwMode="auto">
            <a:xfrm>
              <a:off x="5859996" y="4148336"/>
              <a:ext cx="0" cy="1245748"/>
            </a:xfrm>
            <a:prstGeom prst="straightConnector1">
              <a:avLst/>
            </a:prstGeom>
            <a:noFill/>
            <a:ln w="34925" algn="ctr">
              <a:solidFill>
                <a:srgbClr val="000000"/>
              </a:solidFill>
              <a:round/>
              <a:headEnd type="arrow"/>
              <a:tailEnd type="none" w="med" len="med"/>
            </a:ln>
          </p:spPr>
        </p:cxnSp>
        <p:cxnSp>
          <p:nvCxnSpPr>
            <p:cNvPr id="42" name="Straight Arrow Connector 41"/>
            <p:cNvCxnSpPr>
              <a:cxnSpLocks noChangeShapeType="1"/>
            </p:cNvCxnSpPr>
            <p:nvPr/>
          </p:nvCxnSpPr>
          <p:spPr bwMode="auto">
            <a:xfrm>
              <a:off x="5848350" y="2743200"/>
              <a:ext cx="11647" cy="957502"/>
            </a:xfrm>
            <a:prstGeom prst="straightConnector1">
              <a:avLst/>
            </a:prstGeom>
            <a:noFill/>
            <a:ln w="34925" algn="ctr">
              <a:solidFill>
                <a:srgbClr val="000000"/>
              </a:solidFill>
              <a:round/>
              <a:headEnd type="none"/>
              <a:tailEnd type="arrow" w="med" len="med"/>
            </a:ln>
          </p:spPr>
        </p:cxnSp>
        <p:cxnSp>
          <p:nvCxnSpPr>
            <p:cNvPr id="39" name="Straight Arrow Connector 38"/>
            <p:cNvCxnSpPr>
              <a:cxnSpLocks noChangeAspect="1" noChangeShapeType="1"/>
            </p:cNvCxnSpPr>
            <p:nvPr/>
          </p:nvCxnSpPr>
          <p:spPr bwMode="auto">
            <a:xfrm flipH="1">
              <a:off x="4505370" y="2710012"/>
              <a:ext cx="0" cy="274320"/>
            </a:xfrm>
            <a:prstGeom prst="straightConnector1">
              <a:avLst/>
            </a:prstGeom>
            <a:noFill/>
            <a:ln w="34925" algn="ctr">
              <a:solidFill>
                <a:srgbClr val="000000"/>
              </a:solidFill>
              <a:round/>
              <a:headEnd type="none"/>
              <a:tailEnd type="arrow" w="med" len="med"/>
            </a:ln>
          </p:spPr>
        </p:cxnSp>
        <p:cxnSp>
          <p:nvCxnSpPr>
            <p:cNvPr id="40" name="Straight Arrow Connector 39"/>
            <p:cNvCxnSpPr>
              <a:cxnSpLocks noChangeAspect="1" noChangeShapeType="1"/>
            </p:cNvCxnSpPr>
            <p:nvPr/>
          </p:nvCxnSpPr>
          <p:spPr bwMode="auto">
            <a:xfrm flipH="1">
              <a:off x="4505370" y="3428612"/>
              <a:ext cx="0" cy="274320"/>
            </a:xfrm>
            <a:prstGeom prst="straightConnector1">
              <a:avLst/>
            </a:prstGeom>
            <a:noFill/>
            <a:ln w="34925" algn="ctr">
              <a:solidFill>
                <a:srgbClr val="000000"/>
              </a:solidFill>
              <a:round/>
              <a:headEnd type="none"/>
              <a:tailEnd type="arrow" w="med" len="med"/>
            </a:ln>
          </p:spPr>
        </p:cxnSp>
        <p:cxnSp>
          <p:nvCxnSpPr>
            <p:cNvPr id="41" name="Straight Arrow Connector 40"/>
            <p:cNvCxnSpPr>
              <a:cxnSpLocks noChangeAspect="1" noChangeShapeType="1"/>
            </p:cNvCxnSpPr>
            <p:nvPr/>
          </p:nvCxnSpPr>
          <p:spPr bwMode="auto">
            <a:xfrm flipH="1">
              <a:off x="4507524" y="4148336"/>
              <a:ext cx="0" cy="274320"/>
            </a:xfrm>
            <a:prstGeom prst="straightConnector1">
              <a:avLst/>
            </a:prstGeom>
            <a:noFill/>
            <a:ln w="34925" algn="ctr">
              <a:solidFill>
                <a:srgbClr val="000000"/>
              </a:solidFill>
              <a:round/>
              <a:headEnd type="none"/>
              <a:tailEnd type="arrow" w="med" len="med"/>
            </a:ln>
          </p:spPr>
        </p:cxnSp>
        <p:cxnSp>
          <p:nvCxnSpPr>
            <p:cNvPr id="64" name="Straight Arrow Connector 63"/>
            <p:cNvCxnSpPr>
              <a:cxnSpLocks noChangeAspect="1" noChangeShapeType="1"/>
            </p:cNvCxnSpPr>
            <p:nvPr/>
          </p:nvCxnSpPr>
          <p:spPr bwMode="auto">
            <a:xfrm>
              <a:off x="4991100" y="2505936"/>
              <a:ext cx="402336" cy="2938"/>
            </a:xfrm>
            <a:prstGeom prst="straightConnector1">
              <a:avLst/>
            </a:prstGeom>
            <a:noFill/>
            <a:ln w="34925" algn="ctr">
              <a:solidFill>
                <a:srgbClr val="000000"/>
              </a:solidFill>
              <a:round/>
              <a:headEnd/>
              <a:tailEnd type="arrow" w="med" len="med"/>
            </a:ln>
          </p:spPr>
        </p:cxnSp>
      </p:grpSp>
      <p:sp>
        <p:nvSpPr>
          <p:cNvPr id="5" name="TextBox 4"/>
          <p:cNvSpPr txBox="1"/>
          <p:nvPr/>
        </p:nvSpPr>
        <p:spPr>
          <a:xfrm>
            <a:off x="685800" y="838200"/>
            <a:ext cx="411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Mixed Linear Model alternative to General Linear Model:</a:t>
            </a:r>
          </a:p>
          <a:p>
            <a:pPr marL="342900" indent="-342900">
              <a:buFontTx/>
              <a:buChar char="•"/>
            </a:pPr>
            <a:r>
              <a:rPr lang="en-US" sz="2000" dirty="0"/>
              <a:t>R</a:t>
            </a:r>
            <a:r>
              <a:rPr lang="en-US" sz="2000" dirty="0" smtClean="0"/>
              <a:t>educes </a:t>
            </a:r>
            <a:r>
              <a:rPr lang="en-US" sz="2000" dirty="0"/>
              <a:t>false </a:t>
            </a:r>
            <a:r>
              <a:rPr lang="en-US" sz="2000" dirty="0" smtClean="0"/>
              <a:t>positives by controlling for population structure</a:t>
            </a:r>
          </a:p>
          <a:p>
            <a:pPr marL="342900" indent="-342900">
              <a:buFontTx/>
              <a:buChar char="•"/>
            </a:pPr>
            <a:r>
              <a:rPr lang="en-US" sz="2000" dirty="0" smtClean="0"/>
              <a:t>Uses compression to decrease effective sample size</a:t>
            </a:r>
          </a:p>
          <a:p>
            <a:pPr marL="342900" indent="-342900">
              <a:buFontTx/>
              <a:buChar char="•"/>
            </a:pPr>
            <a:r>
              <a:rPr lang="en-US" sz="2000" dirty="0" smtClean="0"/>
              <a:t>P3D protocol to eliminate need to re-compute variance components</a:t>
            </a:r>
          </a:p>
          <a:p>
            <a:pPr marL="342900" indent="-342900">
              <a:buFontTx/>
              <a:buChar char="•"/>
            </a:pPr>
            <a:r>
              <a:rPr lang="en-US" sz="2000" dirty="0" smtClean="0"/>
              <a:t>Speeds compute time up to ~7500x faster than GLM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5599331"/>
            <a:ext cx="5124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www.maizegenetics.net</a:t>
            </a:r>
            <a:r>
              <a:rPr lang="en-US" dirty="0"/>
              <a:t>/statistical-genetics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5257800"/>
            <a:ext cx="5882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Zhang et al. Nature Genetics. </a:t>
            </a:r>
            <a:r>
              <a:rPr lang="fr-FR" dirty="0"/>
              <a:t>2010; doi:10.1038/ng.546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838200"/>
            <a:ext cx="33273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 Buckler (Cornell University)</a:t>
            </a:r>
          </a:p>
          <a:p>
            <a:r>
              <a:rPr lang="en-US" dirty="0" smtClean="0"/>
              <a:t>TASSEL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5943600"/>
            <a:ext cx="7314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www.maizegenetics.net</a:t>
            </a:r>
            <a:r>
              <a:rPr lang="en-US" dirty="0"/>
              <a:t>/tassel/docs/Tassel_User_Guide_3.0.pdf</a:t>
            </a:r>
          </a:p>
        </p:txBody>
      </p:sp>
    </p:spTree>
    <p:extLst>
      <p:ext uri="{BB962C8B-B14F-4D97-AF65-F5344CB8AC3E}">
        <p14:creationId xmlns:p14="http://schemas.microsoft.com/office/powerpoint/2010/main" val="299608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5791200" y="3429000"/>
            <a:ext cx="3048000" cy="2667000"/>
          </a:xfrm>
          <a:prstGeom prst="rect">
            <a:avLst/>
          </a:prstGeom>
          <a:solidFill>
            <a:srgbClr val="CCBDC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95400" y="25400"/>
            <a:ext cx="9144000" cy="1135062"/>
          </a:xfrm>
        </p:spPr>
        <p:txBody>
          <a:bodyPr/>
          <a:lstStyle/>
          <a:p>
            <a:r>
              <a:rPr lang="en-US" dirty="0" smtClean="0"/>
              <a:t>MLM Input Files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Hapmap</a:t>
            </a:r>
            <a:r>
              <a:rPr lang="en-US" dirty="0" smtClean="0"/>
              <a:t> file</a:t>
            </a:r>
          </a:p>
          <a:p>
            <a:r>
              <a:rPr lang="en-US" dirty="0" smtClean="0"/>
              <a:t>Phenotype data</a:t>
            </a:r>
          </a:p>
          <a:p>
            <a:r>
              <a:rPr lang="en-US" dirty="0" smtClean="0"/>
              <a:t>Kinship matrix*</a:t>
            </a:r>
          </a:p>
          <a:p>
            <a:r>
              <a:rPr lang="en-US" dirty="0" smtClean="0"/>
              <a:t>Population structure*</a:t>
            </a:r>
          </a:p>
          <a:p>
            <a:pPr lvl="1"/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5791200" y="685800"/>
            <a:ext cx="3048000" cy="2438400"/>
          </a:xfrm>
          <a:prstGeom prst="rect">
            <a:avLst/>
          </a:prstGeom>
          <a:solidFill>
            <a:srgbClr val="CCBDC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53846"/>
          <a:stretch/>
        </p:blipFill>
        <p:spPr>
          <a:xfrm>
            <a:off x="6019800" y="1600200"/>
            <a:ext cx="2363118" cy="13716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880277" y="1219200"/>
            <a:ext cx="749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strain</a:t>
            </a:r>
            <a:endParaRPr lang="en-US" dirty="0"/>
          </a:p>
        </p:txBody>
      </p:sp>
      <p:sp>
        <p:nvSpPr>
          <p:cNvPr id="8" name="Right Brace 7"/>
          <p:cNvSpPr/>
          <p:nvPr/>
        </p:nvSpPr>
        <p:spPr bwMode="auto">
          <a:xfrm rot="16200000">
            <a:off x="7391400" y="533400"/>
            <a:ext cx="228600" cy="1752600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990600"/>
            <a:ext cx="68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685800"/>
            <a:ext cx="180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Phenotype data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b="49791"/>
          <a:stretch/>
        </p:blipFill>
        <p:spPr>
          <a:xfrm>
            <a:off x="6019800" y="4495800"/>
            <a:ext cx="2038634" cy="1524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5880277" y="4114800"/>
            <a:ext cx="749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strain</a:t>
            </a:r>
            <a:endParaRPr lang="en-US" dirty="0"/>
          </a:p>
        </p:txBody>
      </p:sp>
      <p:sp>
        <p:nvSpPr>
          <p:cNvPr id="18" name="Right Brace 17"/>
          <p:cNvSpPr/>
          <p:nvPr/>
        </p:nvSpPr>
        <p:spPr bwMode="auto">
          <a:xfrm rot="16200000">
            <a:off x="7162800" y="3657600"/>
            <a:ext cx="304800" cy="1371600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8400" y="3809999"/>
            <a:ext cx="2507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populations sum to 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" y="434340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Use “MLM Workflow” App in DE if they are not available. This app will also output the kinship matrix.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791200" y="3429000"/>
            <a:ext cx="2237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Population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90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38"/>
            <a:ext cx="9144000" cy="754062"/>
          </a:xfrm>
        </p:spPr>
        <p:txBody>
          <a:bodyPr/>
          <a:lstStyle/>
          <a:p>
            <a:r>
              <a:rPr lang="en-US" dirty="0" smtClean="0"/>
              <a:t>MLM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08037"/>
            <a:ext cx="8224838" cy="45259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MLM1.txt</a:t>
            </a:r>
          </a:p>
          <a:p>
            <a:pPr lvl="1"/>
            <a:r>
              <a:rPr lang="en-US" sz="1600" dirty="0" smtClean="0">
                <a:latin typeface="+mn-lt"/>
              </a:rPr>
              <a:t>Marker</a:t>
            </a:r>
          </a:p>
          <a:p>
            <a:pPr lvl="1"/>
            <a:r>
              <a:rPr lang="en-US" sz="1600" dirty="0" smtClean="0">
                <a:latin typeface="+mn-lt"/>
              </a:rPr>
              <a:t>“</a:t>
            </a:r>
            <a:r>
              <a:rPr lang="en-US" sz="1600" dirty="0" err="1" smtClean="0">
                <a:latin typeface="+mn-lt"/>
              </a:rPr>
              <a:t>df</a:t>
            </a:r>
            <a:r>
              <a:rPr lang="en-US" sz="1600" dirty="0" smtClean="0">
                <a:latin typeface="+mn-lt"/>
              </a:rPr>
              <a:t>” degrees of freedom</a:t>
            </a:r>
          </a:p>
          <a:p>
            <a:pPr lvl="1"/>
            <a:r>
              <a:rPr lang="en-US" sz="1600" dirty="0" smtClean="0">
                <a:latin typeface="+mn-lt"/>
              </a:rPr>
              <a:t>“F”  F distribution for test of marker</a:t>
            </a:r>
          </a:p>
          <a:p>
            <a:pPr lvl="1"/>
            <a:r>
              <a:rPr lang="en-US" sz="1600" dirty="0" smtClean="0">
                <a:latin typeface="+mn-lt"/>
              </a:rPr>
              <a:t>“p” p-value</a:t>
            </a:r>
          </a:p>
          <a:p>
            <a:pPr lvl="1"/>
            <a:r>
              <a:rPr lang="en-US" sz="1600" dirty="0" smtClean="0">
                <a:latin typeface="+mn-lt"/>
              </a:rPr>
              <a:t>“</a:t>
            </a:r>
            <a:r>
              <a:rPr lang="en-US" sz="1600" dirty="0" err="1" smtClean="0">
                <a:latin typeface="+mn-lt"/>
              </a:rPr>
              <a:t>errordf</a:t>
            </a:r>
            <a:r>
              <a:rPr lang="en-US" sz="1600" dirty="0" smtClean="0">
                <a:latin typeface="+mn-lt"/>
              </a:rPr>
              <a:t>”  </a:t>
            </a:r>
            <a:r>
              <a:rPr lang="en-US" sz="1600" dirty="0" err="1" smtClean="0">
                <a:latin typeface="+mn-lt"/>
              </a:rPr>
              <a:t>df</a:t>
            </a:r>
            <a:r>
              <a:rPr lang="en-US" sz="1600" dirty="0" smtClean="0">
                <a:latin typeface="+mn-lt"/>
              </a:rPr>
              <a:t> used for denominator of F-test</a:t>
            </a:r>
          </a:p>
          <a:p>
            <a:pPr lvl="1"/>
            <a:r>
              <a:rPr lang="en-US" sz="1600" dirty="0" smtClean="0">
                <a:latin typeface="+mn-lt"/>
              </a:rPr>
              <a:t>etc.</a:t>
            </a:r>
          </a:p>
          <a:p>
            <a:r>
              <a:rPr lang="en-US" dirty="0" smtClean="0">
                <a:latin typeface="+mn-lt"/>
              </a:rPr>
              <a:t>MLM2.txt</a:t>
            </a:r>
          </a:p>
          <a:p>
            <a:pPr lvl="1"/>
            <a:r>
              <a:rPr lang="en-US" sz="1600" dirty="0" smtClean="0">
                <a:latin typeface="+mn-lt"/>
              </a:rPr>
              <a:t>Estimated effect for each allele for each marker</a:t>
            </a:r>
          </a:p>
          <a:p>
            <a:r>
              <a:rPr lang="en-US" dirty="0" smtClean="0">
                <a:latin typeface="+mn-lt"/>
              </a:rPr>
              <a:t>MLM3.txt</a:t>
            </a:r>
          </a:p>
          <a:p>
            <a:pPr lvl="1"/>
            <a:r>
              <a:rPr lang="en-US" sz="1600" dirty="0">
                <a:latin typeface="+mn-lt"/>
              </a:rPr>
              <a:t>The compression results </a:t>
            </a:r>
            <a:r>
              <a:rPr lang="en-US" sz="1600" dirty="0" smtClean="0">
                <a:latin typeface="+mn-lt"/>
              </a:rPr>
              <a:t>shows </a:t>
            </a:r>
            <a:r>
              <a:rPr lang="en-US" sz="1600" dirty="0">
                <a:latin typeface="+mn-lt"/>
              </a:rPr>
              <a:t>the likelihood, genetic variance, and error variance for each compression level tested during the optimization process. </a:t>
            </a:r>
          </a:p>
          <a:p>
            <a:pPr lvl="1"/>
            <a:endParaRPr 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562600"/>
            <a:ext cx="7314823" cy="646331"/>
          </a:xfrm>
          <a:prstGeom prst="rect">
            <a:avLst/>
          </a:prstGeom>
          <a:solidFill>
            <a:srgbClr val="F1B7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See TASSEL manual for details:</a:t>
            </a:r>
          </a:p>
          <a:p>
            <a:r>
              <a:rPr lang="en-US" dirty="0"/>
              <a:t>http://</a:t>
            </a:r>
            <a:r>
              <a:rPr lang="en-US" dirty="0" err="1"/>
              <a:t>www.maizegenetics.net</a:t>
            </a:r>
            <a:r>
              <a:rPr lang="en-US" dirty="0"/>
              <a:t>/tassel/docs/Tassel_User_Guide_3.0.pdf</a:t>
            </a:r>
          </a:p>
        </p:txBody>
      </p:sp>
    </p:spTree>
    <p:extLst>
      <p:ext uri="{BB962C8B-B14F-4D97-AF65-F5344CB8AC3E}">
        <p14:creationId xmlns:p14="http://schemas.microsoft.com/office/powerpoint/2010/main" val="328469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2590800"/>
            <a:ext cx="31859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THANKS!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56516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Statistical Genetics in the DE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1661153"/>
              </p:ext>
            </p:extLst>
          </p:nvPr>
        </p:nvGraphicFramePr>
        <p:xfrm>
          <a:off x="685800" y="965200"/>
          <a:ext cx="8305800" cy="5588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33600"/>
                <a:gridCol w="6172200"/>
              </a:tblGrid>
              <a:tr h="2625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Tool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Purpose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</a:tr>
              <a:tr h="2625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Genotype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by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Sequencing Workflow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Automatic pipeline for extracting SNPs from GBS data (with genome from user or from iPlant database)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</a:tr>
              <a:tr h="2625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UNEAK pipeline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Automatic pipeline for extracting SNPs from GBS data without reference genomes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</a:tr>
              <a:tr h="2625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MLM workflow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Automatic workflow for fitting Mixed Linear Model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</a:tr>
              <a:tr h="2625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GLM workflow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Automatic workflow for fitting General Linear Model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</a:tr>
              <a:tr h="2625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QTLC workflow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Automatic workflow for composite interval mapping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</a:tr>
              <a:tr h="2625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QTL simulation workflow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Automatic workflow for simulating trait data with given linkage map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</a:tr>
              <a:tr h="2625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PLINK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PLINK implementation of various association models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</a:tr>
              <a:tr h="2625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Zmapqtl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Interval mapping and composite interval mapping with the options to perform a permutation test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</a:tr>
              <a:tr h="2625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LRmapqtl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Linear regression modeling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</a:tr>
              <a:tr h="2625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SRmapqtl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Stepwise regression modeling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</a:tr>
              <a:tr h="2625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AntEpiSeeker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Epistatic</a:t>
                      </a:r>
                      <a:r>
                        <a:rPr lang="en-US" sz="1000" dirty="0">
                          <a:effectLst/>
                        </a:rPr>
                        <a:t> interaction modeling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</a:tr>
              <a:tr h="2625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Random Jungle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Random Forest implementation for GWAS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</a:tr>
              <a:tr h="2625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FaST-LMM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Factored Spectrally Transformed Linear Mixed Modeling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</a:tr>
              <a:tr h="2625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Qxpak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Versatile mixed modeling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</a:tr>
              <a:tr h="2625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gluH2P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Convert </a:t>
                      </a:r>
                      <a:r>
                        <a:rPr lang="en-US" sz="1000" dirty="0" err="1">
                          <a:effectLst/>
                        </a:rPr>
                        <a:t>Hapmap</a:t>
                      </a:r>
                      <a:r>
                        <a:rPr lang="en-US" sz="1000" dirty="0">
                          <a:effectLst/>
                        </a:rPr>
                        <a:t> format to </a:t>
                      </a:r>
                      <a:r>
                        <a:rPr lang="en-US" sz="1000" dirty="0" err="1">
                          <a:effectLst/>
                        </a:rPr>
                        <a:t>Ped</a:t>
                      </a:r>
                      <a:r>
                        <a:rPr lang="en-US" sz="1000" dirty="0">
                          <a:effectLst/>
                        </a:rPr>
                        <a:t> format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</a:tr>
              <a:tr h="2625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LD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Linkage Disequilibrium plot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</a:tr>
              <a:tr h="2625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Structure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Estimation of population structure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</a:tr>
              <a:tr h="2625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PGDSpider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Data conversion tool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</a:tr>
              <a:tr h="2625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GLMstrucutre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GLM with population structure as fixed effect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63500" marR="63500" marT="63500" marB="635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177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1922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6019800"/>
            <a:ext cx="511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www.maizegenetics.net</a:t>
            </a:r>
            <a:r>
              <a:rPr lang="en-US" dirty="0"/>
              <a:t>/</a:t>
            </a:r>
            <a:r>
              <a:rPr lang="en-US" dirty="0" err="1"/>
              <a:t>gbs</a:t>
            </a:r>
            <a:r>
              <a:rPr lang="en-US" dirty="0"/>
              <a:t>-bioinformatics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6474023"/>
            <a:ext cx="7038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Elshire</a:t>
            </a:r>
            <a:r>
              <a:rPr lang="en-US" sz="1400" b="1" dirty="0" smtClean="0"/>
              <a:t> et al. </a:t>
            </a:r>
            <a:r>
              <a:rPr lang="fr-FR" sz="1400" u="sng" dirty="0" err="1"/>
              <a:t>PLoS</a:t>
            </a:r>
            <a:r>
              <a:rPr lang="fr-FR" sz="1400" u="sng" dirty="0"/>
              <a:t> One. 2011 May 4;6(5):e19379. </a:t>
            </a:r>
            <a:r>
              <a:rPr lang="fr-FR" sz="1400" u="sng" dirty="0" err="1"/>
              <a:t>doi</a:t>
            </a:r>
            <a:r>
              <a:rPr lang="fr-FR" sz="1400" u="sng" dirty="0"/>
              <a:t>: 10.1371/journal.pone.</a:t>
            </a:r>
            <a:r>
              <a:rPr lang="fr-FR" sz="1400" u="sng" dirty="0" smtClean="0"/>
              <a:t>0019379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1207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 By Sequencing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6096000"/>
            <a:ext cx="7038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Elshire</a:t>
            </a:r>
            <a:r>
              <a:rPr lang="en-US" sz="1400" b="1" dirty="0" smtClean="0"/>
              <a:t> et al. </a:t>
            </a:r>
            <a:r>
              <a:rPr lang="fr-FR" sz="1400" u="sng" dirty="0" err="1"/>
              <a:t>PLoS</a:t>
            </a:r>
            <a:r>
              <a:rPr lang="fr-FR" sz="1400" u="sng" dirty="0"/>
              <a:t> One. 2011 May 4;6(5):e19379. </a:t>
            </a:r>
            <a:r>
              <a:rPr lang="fr-FR" sz="1400" u="sng" dirty="0" err="1"/>
              <a:t>doi</a:t>
            </a:r>
            <a:r>
              <a:rPr lang="fr-FR" sz="1400" u="sng" dirty="0"/>
              <a:t>: 10.1371/journal.pone.</a:t>
            </a:r>
            <a:r>
              <a:rPr lang="fr-FR" sz="1400" u="sng" dirty="0" smtClean="0"/>
              <a:t>0019379</a:t>
            </a:r>
            <a:endParaRPr lang="en-US" sz="1400" dirty="0"/>
          </a:p>
        </p:txBody>
      </p:sp>
      <p:pic>
        <p:nvPicPr>
          <p:cNvPr id="5" name="Picture 4" descr="GBS_Method_Overview1 (dragged)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" t="33902" r="4410" b="9882"/>
          <a:stretch/>
        </p:blipFill>
        <p:spPr>
          <a:xfrm>
            <a:off x="522111" y="1600200"/>
            <a:ext cx="8113889" cy="3855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95400" y="5638800"/>
            <a:ext cx="511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www.maizegenetics.net</a:t>
            </a:r>
            <a:r>
              <a:rPr lang="en-US" dirty="0"/>
              <a:t>/</a:t>
            </a:r>
            <a:r>
              <a:rPr lang="en-US" dirty="0" err="1"/>
              <a:t>gbs</a:t>
            </a:r>
            <a:r>
              <a:rPr lang="en-US" dirty="0"/>
              <a:t>-bioinformatics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1143000"/>
            <a:ext cx="3327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 Buckler (Cornell University)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609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GBS Overview</a:t>
            </a:r>
            <a:endParaRPr lang="en-US" dirty="0"/>
          </a:p>
        </p:txBody>
      </p:sp>
      <p:pic>
        <p:nvPicPr>
          <p:cNvPr id="4" name="Picture 3" descr="GBS_overview_20111028 (dragged)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" t="6643" r="5623" b="15347"/>
          <a:stretch/>
        </p:blipFill>
        <p:spPr>
          <a:xfrm>
            <a:off x="686444" y="914400"/>
            <a:ext cx="7985626" cy="53500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90600" y="6260068"/>
            <a:ext cx="660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cbsu.tc.cornell.edu</a:t>
            </a:r>
            <a:r>
              <a:rPr lang="en-US" dirty="0"/>
              <a:t>/lab/doc/GBS_overview_20111028.pdf</a:t>
            </a:r>
          </a:p>
        </p:txBody>
      </p:sp>
    </p:spTree>
    <p:extLst>
      <p:ext uri="{BB962C8B-B14F-4D97-AF65-F5344CB8AC3E}">
        <p14:creationId xmlns:p14="http://schemas.microsoft.com/office/powerpoint/2010/main" val="3632942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Identification of markers with/without the reference genome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143000" y="2587995"/>
            <a:ext cx="7696200" cy="0"/>
          </a:xfrm>
          <a:prstGeom prst="line">
            <a:avLst/>
          </a:prstGeom>
          <a:ln w="38100">
            <a:solidFill>
              <a:srgbClr val="4A7EB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01493" y="2597959"/>
            <a:ext cx="228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030840" y="2597959"/>
            <a:ext cx="228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009900" y="2597959"/>
            <a:ext cx="228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314701" y="2597959"/>
            <a:ext cx="228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686304" y="2597959"/>
            <a:ext cx="228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5143501" y="2597959"/>
            <a:ext cx="228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676900" y="2597959"/>
            <a:ext cx="228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7200905" y="2597959"/>
            <a:ext cx="228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886700" y="2597959"/>
            <a:ext cx="228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500920" y="2435595"/>
            <a:ext cx="152400" cy="1588"/>
          </a:xfrm>
          <a:prstGeom prst="straightConnector1">
            <a:avLst/>
          </a:prstGeom>
          <a:ln w="254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789060" y="2435595"/>
            <a:ext cx="152400" cy="1588"/>
          </a:xfrm>
          <a:prstGeom prst="straightConnector1">
            <a:avLst/>
          </a:prstGeom>
          <a:ln w="254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245070" y="2435595"/>
            <a:ext cx="152400" cy="1588"/>
          </a:xfrm>
          <a:prstGeom prst="straightConnector1">
            <a:avLst/>
          </a:prstGeom>
          <a:ln w="25400">
            <a:solidFill>
              <a:srgbClr val="4A7EBB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303660" y="2435595"/>
            <a:ext cx="152400" cy="1588"/>
          </a:xfrm>
          <a:prstGeom prst="straightConnector1">
            <a:avLst/>
          </a:prstGeom>
          <a:ln w="254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859820" y="2741612"/>
            <a:ext cx="152400" cy="1588"/>
          </a:xfrm>
          <a:prstGeom prst="straightConnector1">
            <a:avLst/>
          </a:prstGeom>
          <a:ln w="254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003640" y="2741612"/>
            <a:ext cx="152400" cy="1588"/>
          </a:xfrm>
          <a:prstGeom prst="straightConnector1">
            <a:avLst/>
          </a:prstGeom>
          <a:ln w="254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287820" y="2741612"/>
            <a:ext cx="152400" cy="1588"/>
          </a:xfrm>
          <a:prstGeom prst="straightConnector1">
            <a:avLst/>
          </a:prstGeom>
          <a:ln w="254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116620" y="2741612"/>
            <a:ext cx="152400" cy="1588"/>
          </a:xfrm>
          <a:prstGeom prst="straightConnector1">
            <a:avLst/>
          </a:prstGeom>
          <a:ln w="254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647215" y="2741612"/>
            <a:ext cx="152400" cy="1588"/>
          </a:xfrm>
          <a:prstGeom prst="straightConnector1">
            <a:avLst/>
          </a:prstGeom>
          <a:ln w="254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143000" y="4645395"/>
            <a:ext cx="76962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1401493" y="4655359"/>
            <a:ext cx="228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2030840" y="4655359"/>
            <a:ext cx="228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3009900" y="4655359"/>
            <a:ext cx="228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686304" y="4655359"/>
            <a:ext cx="228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5143501" y="4655359"/>
            <a:ext cx="228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7200905" y="4655359"/>
            <a:ext cx="228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7886700" y="4655359"/>
            <a:ext cx="228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789060" y="4492995"/>
            <a:ext cx="152400" cy="1588"/>
          </a:xfrm>
          <a:prstGeom prst="straightConnector1">
            <a:avLst/>
          </a:prstGeom>
          <a:ln w="25400">
            <a:solidFill>
              <a:schemeClr val="accent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303660" y="4492995"/>
            <a:ext cx="152400" cy="1588"/>
          </a:xfrm>
          <a:prstGeom prst="straightConnector1">
            <a:avLst/>
          </a:prstGeom>
          <a:ln w="254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7859820" y="4799012"/>
            <a:ext cx="152400" cy="1588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2003640" y="4799012"/>
            <a:ext cx="152400" cy="1588"/>
          </a:xfrm>
          <a:prstGeom prst="straightConnector1">
            <a:avLst/>
          </a:prstGeom>
          <a:ln w="254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5116620" y="4799012"/>
            <a:ext cx="152400" cy="1588"/>
          </a:xfrm>
          <a:prstGeom prst="straightConnector1">
            <a:avLst/>
          </a:prstGeom>
          <a:ln w="25400">
            <a:solidFill>
              <a:schemeClr val="accent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>
            <a:off x="2705101" y="3618706"/>
            <a:ext cx="1447800" cy="1588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399691" y="3412972"/>
            <a:ext cx="2253982" cy="369255"/>
          </a:xfrm>
          <a:prstGeom prst="rect">
            <a:avLst/>
          </a:prstGeom>
          <a:noFill/>
        </p:spPr>
        <p:txBody>
          <a:bodyPr wrap="none" lIns="91360" tIns="45682" rIns="91360" bIns="45682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SNP and small INDELs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40434" y="2362203"/>
            <a:ext cx="668773" cy="461665"/>
          </a:xfrm>
          <a:prstGeom prst="rect">
            <a:avLst/>
          </a:prstGeom>
          <a:noFill/>
        </p:spPr>
        <p:txBody>
          <a:bodyPr wrap="none" lIns="91360" tIns="45682" rIns="91360" bIns="45682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4A7EBB"/>
                </a:solidFill>
                <a:latin typeface="Calibri"/>
              </a:rPr>
              <a:t>B73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94244" y="4412571"/>
            <a:ext cx="930063" cy="461665"/>
          </a:xfrm>
          <a:prstGeom prst="rect">
            <a:avLst/>
          </a:prstGeom>
          <a:noFill/>
        </p:spPr>
        <p:txBody>
          <a:bodyPr wrap="none" lIns="91360" tIns="45682" rIns="91360" bIns="45682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C0504D">
                    <a:lumMod val="75000"/>
                  </a:srgbClr>
                </a:solidFill>
                <a:latin typeface="Calibri"/>
              </a:rPr>
              <a:t>Mo17</a:t>
            </a:r>
          </a:p>
        </p:txBody>
      </p:sp>
      <p:sp>
        <p:nvSpPr>
          <p:cNvPr id="69" name="Oval 68"/>
          <p:cNvSpPr/>
          <p:nvPr/>
        </p:nvSpPr>
        <p:spPr>
          <a:xfrm>
            <a:off x="5715000" y="4419600"/>
            <a:ext cx="228600" cy="4572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2" rIns="91360" bIns="45682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rot="5400000">
            <a:off x="5068094" y="3618706"/>
            <a:ext cx="1447800" cy="1588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787592" y="3429000"/>
            <a:ext cx="1603808" cy="371541"/>
          </a:xfrm>
          <a:prstGeom prst="rect">
            <a:avLst/>
          </a:prstGeom>
          <a:noFill/>
        </p:spPr>
        <p:txBody>
          <a:bodyPr wrap="none" lIns="91360" tIns="45682" rIns="91360" bIns="45682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Loss of cut site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3306285" y="4655359"/>
            <a:ext cx="2286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3276600" y="4799012"/>
            <a:ext cx="152400" cy="1588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1524000" y="4494212"/>
            <a:ext cx="152400" cy="1588"/>
          </a:xfrm>
          <a:prstGeom prst="straightConnector1">
            <a:avLst/>
          </a:prstGeom>
          <a:ln w="254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3124200" y="2436812"/>
            <a:ext cx="152400" cy="1588"/>
          </a:xfrm>
          <a:prstGeom prst="straightConnector1">
            <a:avLst/>
          </a:prstGeom>
          <a:ln w="254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3124200" y="4484785"/>
            <a:ext cx="152400" cy="1588"/>
          </a:xfrm>
          <a:prstGeom prst="straightConnector1">
            <a:avLst/>
          </a:prstGeom>
          <a:ln w="25400"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174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118"/>
          <p:cNvSpPr txBox="1"/>
          <p:nvPr/>
        </p:nvSpPr>
        <p:spPr>
          <a:xfrm>
            <a:off x="990600" y="-124837"/>
            <a:ext cx="788432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rgbClr val="C00000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solidFill>
                  <a:srgbClr val="C00000"/>
                </a:solidFill>
                <a:latin typeface="Calibri"/>
              </a:rPr>
              <a:t>Reads -&gt; Tags -&gt; </a:t>
            </a:r>
            <a:r>
              <a:rPr lang="en-US" sz="4800" u="sng" dirty="0" smtClean="0">
                <a:solidFill>
                  <a:srgbClr val="C00000"/>
                </a:solidFill>
                <a:latin typeface="Calibri"/>
              </a:rPr>
              <a:t>Aligned Tags</a:t>
            </a:r>
            <a:r>
              <a:rPr lang="en-US" sz="4400" dirty="0" smtClean="0">
                <a:solidFill>
                  <a:srgbClr val="C00000"/>
                </a:solidFill>
                <a:latin typeface="Calibri"/>
              </a:rPr>
              <a:t> -&gt; SNPs/INDELs</a:t>
            </a:r>
            <a:endParaRPr lang="en-US" sz="44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95400" y="2341364"/>
            <a:ext cx="7010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400" b="0" dirty="0" smtClean="0">
                <a:solidFill>
                  <a:srgbClr val="000000"/>
                </a:solidFill>
                <a:latin typeface="Calibri"/>
              </a:rPr>
              <a:t>CAGCAAAAAAAAAAAAGAGGGATG</a:t>
            </a:r>
            <a:r>
              <a:rPr lang="en-US" sz="1800" b="1" dirty="0" smtClean="0">
                <a:solidFill>
                  <a:srgbClr val="FF0000"/>
                </a:solidFill>
                <a:latin typeface="Calibri"/>
              </a:rPr>
              <a:t>C</a:t>
            </a:r>
            <a:r>
              <a:rPr lang="en-US" sz="1400" b="0" dirty="0" smtClean="0">
                <a:solidFill>
                  <a:srgbClr val="000000"/>
                </a:solidFill>
                <a:latin typeface="Calibri"/>
              </a:rPr>
              <a:t>GGCGGCTTGCGTGCATGGGACACAAGCGTGTAGACGGGC</a:t>
            </a:r>
          </a:p>
          <a:p>
            <a:pPr fontAlgn="b"/>
            <a:r>
              <a:rPr lang="en-US" sz="1400" b="0" dirty="0" smtClean="0">
                <a:solidFill>
                  <a:srgbClr val="000000"/>
                </a:solidFill>
                <a:latin typeface="Calibri"/>
              </a:rPr>
              <a:t>CAGCAAAAAAAAAAAAGAGGGATG</a:t>
            </a:r>
            <a:r>
              <a:rPr lang="en-US" sz="1800" b="1" dirty="0" smtClean="0">
                <a:latin typeface="Calibri"/>
              </a:rPr>
              <a:t>G</a:t>
            </a:r>
            <a:r>
              <a:rPr lang="en-US" sz="1400" b="0" dirty="0" smtClean="0">
                <a:solidFill>
                  <a:srgbClr val="000000"/>
                </a:solidFill>
                <a:latin typeface="Calibri"/>
              </a:rPr>
              <a:t>GGCGGCTTGCGTGCATGGGACACAAGCGTGTAGACGGGC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  <a:p>
            <a:pPr fontAlgn="b"/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3581400"/>
            <a:ext cx="60580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Two ways of alignments:</a:t>
            </a:r>
          </a:p>
          <a:p>
            <a:pPr marL="514350" indent="-514350">
              <a:buAutoNum type="alphaLcPeriod"/>
            </a:pPr>
            <a:r>
              <a:rPr lang="en-US" sz="2800" dirty="0" smtClean="0"/>
              <a:t>Anchored to reference genome</a:t>
            </a:r>
          </a:p>
          <a:p>
            <a:pPr marL="514350" indent="-514350">
              <a:buAutoNum type="alphaLcPeriod"/>
            </a:pPr>
            <a:r>
              <a:rPr lang="en-US" sz="2800" dirty="0" smtClean="0"/>
              <a:t>Pair-wise alignment between tags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222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GBS Lab Protocol</a:t>
            </a:r>
            <a:endParaRPr lang="en-US" dirty="0"/>
          </a:p>
        </p:txBody>
      </p:sp>
      <p:pic>
        <p:nvPicPr>
          <p:cNvPr id="4" name="Picture 3" descr="GBS_Method_Overview1 (dragged)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" t="28362" r="8026" b="16080"/>
          <a:stretch/>
        </p:blipFill>
        <p:spPr>
          <a:xfrm>
            <a:off x="1524000" y="3810000"/>
            <a:ext cx="4175031" cy="21099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GBS_Method_Overview1 (dragged)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" t="30532" r="28908" b="16690"/>
          <a:stretch/>
        </p:blipFill>
        <p:spPr>
          <a:xfrm>
            <a:off x="631666" y="1219200"/>
            <a:ext cx="3953868" cy="2438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GBS_Method_Overview1 (dragged)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2" t="12513" r="5188" b="22246"/>
          <a:stretch/>
        </p:blipFill>
        <p:spPr>
          <a:xfrm>
            <a:off x="4814134" y="1219200"/>
            <a:ext cx="4101266" cy="2362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GBS_Method_Overview1 (dragged)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3" r="74670" b="61460"/>
          <a:stretch/>
        </p:blipFill>
        <p:spPr>
          <a:xfrm>
            <a:off x="5943600" y="3865064"/>
            <a:ext cx="2248019" cy="20023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90600" y="6096000"/>
            <a:ext cx="7225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From: http://</a:t>
            </a:r>
            <a:r>
              <a:rPr lang="en-US" dirty="0" err="1"/>
              <a:t>cbsu.tc.cornell.edu</a:t>
            </a:r>
            <a:r>
              <a:rPr lang="en-US" dirty="0"/>
              <a:t>/lab/doc/GBS_Method_Overview1.pdf</a:t>
            </a:r>
          </a:p>
        </p:txBody>
      </p:sp>
    </p:spTree>
    <p:extLst>
      <p:ext uri="{BB962C8B-B14F-4D97-AF65-F5344CB8AC3E}">
        <p14:creationId xmlns:p14="http://schemas.microsoft.com/office/powerpoint/2010/main" val="2837462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aughn_iPlant">
  <a:themeElements>
    <a:clrScheme name="iPla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Plant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iPla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la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3776</TotalTime>
  <Words>989</Words>
  <Application>Microsoft Macintosh PowerPoint</Application>
  <PresentationFormat>On-screen Show (4:3)</PresentationFormat>
  <Paragraphs>179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Vaughn_iPlant</vt:lpstr>
      <vt:lpstr>PowerPoint Presentation</vt:lpstr>
      <vt:lpstr>PowerPoint Presentation</vt:lpstr>
      <vt:lpstr>Tools for Statistical Genetics in the DE</vt:lpstr>
      <vt:lpstr>PowerPoint Presentation</vt:lpstr>
      <vt:lpstr>Genotype By Sequencing</vt:lpstr>
      <vt:lpstr>GBS Overview</vt:lpstr>
      <vt:lpstr>Identification of markers with/without the reference genome</vt:lpstr>
      <vt:lpstr>PowerPoint Presentation</vt:lpstr>
      <vt:lpstr>GBS Lab Protocol</vt:lpstr>
      <vt:lpstr>PowerPoint Presentation</vt:lpstr>
      <vt:lpstr>PowerPoint Presentation</vt:lpstr>
      <vt:lpstr>PowerPoint Presentation</vt:lpstr>
      <vt:lpstr>Input Key 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“Genotype By Sequencing Workflow” in DE</vt:lpstr>
      <vt:lpstr>GBS Workflow Output in the DE</vt:lpstr>
      <vt:lpstr>Final Notes on GBS</vt:lpstr>
      <vt:lpstr>MLM Pipeline for GWAS</vt:lpstr>
      <vt:lpstr>MLM Input Files</vt:lpstr>
      <vt:lpstr>MLM Output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Williams</dc:creator>
  <cp:lastModifiedBy>Josh Stein</cp:lastModifiedBy>
  <cp:revision>119</cp:revision>
  <dcterms:created xsi:type="dcterms:W3CDTF">2012-03-11T15:00:41Z</dcterms:created>
  <dcterms:modified xsi:type="dcterms:W3CDTF">2013-03-14T14:08:10Z</dcterms:modified>
</cp:coreProperties>
</file>