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</p:sldMasterIdLst>
  <p:notesMasterIdLst>
    <p:notesMasterId r:id="rId23"/>
  </p:notesMasterIdLst>
  <p:handoutMasterIdLst>
    <p:handoutMasterId r:id="rId24"/>
  </p:handoutMasterIdLst>
  <p:sldIdLst>
    <p:sldId id="256" r:id="rId2"/>
    <p:sldId id="375" r:id="rId3"/>
    <p:sldId id="377" r:id="rId4"/>
    <p:sldId id="378" r:id="rId5"/>
    <p:sldId id="379" r:id="rId6"/>
    <p:sldId id="380" r:id="rId7"/>
    <p:sldId id="381" r:id="rId8"/>
    <p:sldId id="382" r:id="rId9"/>
    <p:sldId id="383" r:id="rId10"/>
    <p:sldId id="384" r:id="rId11"/>
    <p:sldId id="374" r:id="rId12"/>
    <p:sldId id="376" r:id="rId13"/>
    <p:sldId id="385" r:id="rId14"/>
    <p:sldId id="387" r:id="rId15"/>
    <p:sldId id="390" r:id="rId16"/>
    <p:sldId id="373" r:id="rId17"/>
    <p:sldId id="386" r:id="rId18"/>
    <p:sldId id="371" r:id="rId19"/>
    <p:sldId id="370" r:id="rId20"/>
    <p:sldId id="392" r:id="rId21"/>
    <p:sldId id="391" r:id="rId22"/>
  </p:sldIdLst>
  <p:sldSz cx="12192000" cy="6858000"/>
  <p:notesSz cx="6858000" cy="92964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A4B8"/>
    <a:srgbClr val="77AA43"/>
    <a:srgbClr val="D96728"/>
    <a:srgbClr val="00EE02"/>
    <a:srgbClr val="466730"/>
    <a:srgbClr val="C3B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5" autoAdjust="0"/>
    <p:restoredTop sz="94660"/>
  </p:normalViewPr>
  <p:slideViewPr>
    <p:cSldViewPr snapToGrid="0">
      <p:cViewPr>
        <p:scale>
          <a:sx n="63" d="100"/>
          <a:sy n="63" d="100"/>
        </p:scale>
        <p:origin x="-1480" y="-9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tags" Target="tags/tag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A9D40-94CE-4843-9DA3-18620C6568E9}" type="datetimeFigureOut">
              <a:rPr lang="en-US" smtClean="0"/>
              <a:t>7/8/15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7B2D4-84E6-4EEE-90F1-4B8657337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5476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D43EA-2213-6D4C-B492-80D7C08872FA}" type="datetimeFigureOut">
              <a:rPr lang="en-US" smtClean="0"/>
              <a:t>7/8/15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41CD3-2748-394C-9D22-6742C151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2566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B60A9-B7CE-9142-A83C-5E14F7F5E8BA}" type="datetime1">
              <a:rPr lang="en-US" smtClean="0"/>
              <a:t>7/8/15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C520-1580-44AC-A816-4EE9DB4A7E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867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F5E6E-9F2B-3B42-B1A3-FF6978361852}" type="datetime1">
              <a:rPr lang="en-US" smtClean="0"/>
              <a:t>7/8/15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C520-1580-44AC-A816-4EE9DB4A7E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416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E36DC-F83B-A94B-92E3-CC9FF0E8C6C9}" type="datetime1">
              <a:rPr lang="en-US" smtClean="0"/>
              <a:t>7/8/15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C520-1580-44AC-A816-4EE9DB4A7E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151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F7CD-28A6-1F48-9D4B-2B24975DC6A6}" type="datetime1">
              <a:rPr lang="en-US" smtClean="0"/>
              <a:t>7/8/15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C520-1580-44AC-A816-4EE9DB4A7E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749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6632-886E-6B40-B834-88842C668FD5}" type="datetime1">
              <a:rPr lang="en-US" smtClean="0"/>
              <a:t>7/8/15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C520-1580-44AC-A816-4EE9DB4A7E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435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1A5F1-E208-AE48-A7AC-AD9F917A25A5}" type="datetime1">
              <a:rPr lang="en-US" smtClean="0"/>
              <a:t>7/8/15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C520-1580-44AC-A816-4EE9DB4A7E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4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F01A-2D3C-6843-A672-02986C1C8173}" type="datetime1">
              <a:rPr lang="en-US" smtClean="0"/>
              <a:t>7/8/15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C520-1580-44AC-A816-4EE9DB4A7E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355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CEFD-A75F-164B-B324-E2CBD0E42FAA}" type="datetime1">
              <a:rPr lang="en-US" smtClean="0"/>
              <a:t>7/8/15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C520-1580-44AC-A816-4EE9DB4A7E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303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332B-D657-9C44-B1FB-4D74466494DC}" type="datetime1">
              <a:rPr lang="en-US" smtClean="0"/>
              <a:t>7/8/15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C520-1580-44AC-A816-4EE9DB4A7E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43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5036-FCFC-144D-BA5C-DCEB5D80B73A}" type="datetime1">
              <a:rPr lang="en-US" smtClean="0"/>
              <a:t>7/8/15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C520-1580-44AC-A816-4EE9DB4A7E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63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DB36-F6C5-BF4F-88CA-A4ECA1E95EBF}" type="datetime1">
              <a:rPr lang="en-US" smtClean="0"/>
              <a:t>7/8/15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C520-1580-44AC-A816-4EE9DB4A7E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31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8F9C5-2F7E-3447-8228-538804F336CA}" type="datetime1">
              <a:rPr lang="en-US" smtClean="0"/>
              <a:t>7/8/15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AC520-1580-44AC-A816-4EE9DB4A7E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88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hyperlink" Target="http://salsahpc.indiana.edu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413476" y="195627"/>
            <a:ext cx="605926" cy="810344"/>
          </a:xfrm>
          <a:prstGeom prst="rect">
            <a:avLst/>
          </a:prstGeom>
          <a:solidFill>
            <a:srgbClr val="77AA4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flipV="1">
            <a:off x="0" y="6807760"/>
            <a:ext cx="12192000" cy="45719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V="1">
            <a:off x="0" y="-1"/>
            <a:ext cx="12192000" cy="385591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V="1">
            <a:off x="0" y="413328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V="1">
            <a:off x="0" y="6734303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34" l="1895" r="100000">
                        <a14:foregroundMark x1="20842" y1="14318" x2="20842" y2="14318"/>
                        <a14:foregroundMark x1="18526" y1="31767" x2="18526" y2="31767"/>
                        <a14:foregroundMark x1="21895" y1="51678" x2="21895" y2="51678"/>
                        <a14:foregroundMark x1="46947" y1="25503" x2="46947" y2="25503"/>
                        <a14:foregroundMark x1="63789" y1="21029" x2="63789" y2="21029"/>
                        <a14:foregroundMark x1="85684" y1="39150" x2="85684" y2="39150"/>
                        <a14:foregroundMark x1="65895" y1="57271" x2="65895" y2="57271"/>
                        <a14:foregroundMark x1="58526" y1="79418" x2="58526" y2="7941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04" y="2790828"/>
            <a:ext cx="1350046" cy="127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45243" y="820915"/>
            <a:ext cx="10924686" cy="15696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3A4B8"/>
                </a:solidFill>
                <a:latin typeface="+mj-lt"/>
                <a:cs typeface="Calibri" pitchFamily="34" charset="0"/>
              </a:rPr>
              <a:t>Using Biological Cyberinfrastructure</a:t>
            </a:r>
            <a:endParaRPr lang="en-US" sz="4800" b="1" dirty="0">
              <a:solidFill>
                <a:srgbClr val="03A4B8"/>
              </a:solidFill>
              <a:latin typeface="+mj-lt"/>
              <a:cs typeface="Calibri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03A4B8"/>
                </a:solidFill>
                <a:latin typeface="+mj-lt"/>
                <a:cs typeface="Calibri" pitchFamily="34" charset="0"/>
              </a:rPr>
              <a:t>Scaling </a:t>
            </a:r>
            <a:r>
              <a:rPr lang="en-US" sz="2400" b="1" dirty="0">
                <a:solidFill>
                  <a:srgbClr val="03A4B8"/>
                </a:solidFill>
                <a:latin typeface="+mj-lt"/>
                <a:cs typeface="Calibri" pitchFamily="34" charset="0"/>
              </a:rPr>
              <a:t>Science and </a:t>
            </a:r>
            <a:r>
              <a:rPr lang="en-US" sz="2400" b="1" dirty="0" smtClean="0">
                <a:solidFill>
                  <a:srgbClr val="03A4B8"/>
                </a:solidFill>
                <a:latin typeface="+mj-lt"/>
                <a:cs typeface="Calibri" pitchFamily="34" charset="0"/>
              </a:rPr>
              <a:t>People: </a:t>
            </a:r>
            <a:r>
              <a:rPr lang="en-US" sz="2400" b="1" dirty="0">
                <a:solidFill>
                  <a:srgbClr val="03A4B8"/>
                </a:solidFill>
                <a:latin typeface="+mj-lt"/>
                <a:cs typeface="Calibri" pitchFamily="34" charset="0"/>
              </a:rPr>
              <a:t>Applications in </a:t>
            </a:r>
            <a:endParaRPr lang="en-US" sz="2400" b="1" dirty="0" smtClean="0">
              <a:solidFill>
                <a:srgbClr val="03A4B8"/>
              </a:solidFill>
              <a:latin typeface="+mj-lt"/>
              <a:cs typeface="Calibri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03A4B8"/>
                </a:solidFill>
                <a:latin typeface="+mj-lt"/>
                <a:cs typeface="Calibri" pitchFamily="34" charset="0"/>
              </a:rPr>
              <a:t>Data </a:t>
            </a:r>
            <a:r>
              <a:rPr lang="en-US" sz="2400" b="1" dirty="0">
                <a:solidFill>
                  <a:srgbClr val="03A4B8"/>
                </a:solidFill>
                <a:latin typeface="+mj-lt"/>
                <a:cs typeface="Calibri" pitchFamily="34" charset="0"/>
              </a:rPr>
              <a:t>Storage, HPC, Cloud Analysis, </a:t>
            </a:r>
            <a:r>
              <a:rPr lang="en-US" sz="2400" b="1" dirty="0" smtClean="0">
                <a:solidFill>
                  <a:srgbClr val="03A4B8"/>
                </a:solidFill>
                <a:latin typeface="+mj-lt"/>
                <a:cs typeface="Calibri" pitchFamily="34" charset="0"/>
              </a:rPr>
              <a:t>and </a:t>
            </a:r>
            <a:r>
              <a:rPr lang="en-US" sz="2400" b="1" dirty="0">
                <a:solidFill>
                  <a:srgbClr val="03A4B8"/>
                </a:solidFill>
                <a:latin typeface="+mj-lt"/>
                <a:cs typeface="Calibri" pitchFamily="34" charset="0"/>
              </a:rPr>
              <a:t>Bioinformatics Training</a:t>
            </a:r>
            <a:endParaRPr lang="en-US" sz="2000" b="1" dirty="0">
              <a:solidFill>
                <a:srgbClr val="03A4B8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325796"/>
            <a:ext cx="12192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77AA43"/>
                </a:solidFill>
                <a:latin typeface="+mj-lt"/>
                <a:cs typeface="Calibri" pitchFamily="34" charset="0"/>
              </a:rPr>
              <a:t>ISMB/ECCB 2015 – Applied Knowledge Exchange Session</a:t>
            </a:r>
          </a:p>
          <a:p>
            <a:pPr algn="ctr"/>
            <a:endParaRPr lang="en-US" sz="2000" b="1" dirty="0">
              <a:solidFill>
                <a:srgbClr val="77AA43"/>
              </a:solidFill>
              <a:latin typeface="+mj-lt"/>
              <a:cs typeface="Calibri" pitchFamily="34" charset="0"/>
            </a:endParaRPr>
          </a:p>
          <a:p>
            <a:pPr marL="517525" algn="ctr">
              <a:buFont typeface="Arial"/>
              <a:buChar char="•"/>
            </a:pPr>
            <a:r>
              <a:rPr lang="en-US" sz="2000" b="1" dirty="0" smtClean="0">
                <a:solidFill>
                  <a:srgbClr val="C3BB8D"/>
                </a:solidFill>
                <a:latin typeface="+mj-lt"/>
                <a:cs typeface="Calibri" pitchFamily="34" charset="0"/>
              </a:rPr>
              <a:t>	John Fonner</a:t>
            </a:r>
            <a:r>
              <a:rPr lang="en-US" sz="2000" b="1" dirty="0">
                <a:solidFill>
                  <a:srgbClr val="C3BB8D"/>
                </a:solidFill>
                <a:latin typeface="+mj-lt"/>
                <a:cs typeface="Calibri" pitchFamily="34" charset="0"/>
              </a:rPr>
              <a:t> </a:t>
            </a:r>
            <a:r>
              <a:rPr lang="en-US" sz="2000" b="1" dirty="0" smtClean="0">
                <a:solidFill>
                  <a:srgbClr val="C3BB8D"/>
                </a:solidFill>
                <a:latin typeface="+mj-lt"/>
                <a:cs typeface="Calibri" pitchFamily="34" charset="0"/>
              </a:rPr>
              <a:t>(@</a:t>
            </a:r>
            <a:r>
              <a:rPr lang="en-US" sz="2000" b="1" dirty="0" smtClean="0">
                <a:solidFill>
                  <a:srgbClr val="C3BB8D"/>
                </a:solidFill>
                <a:latin typeface="+mj-lt"/>
                <a:cs typeface="Calibri" pitchFamily="34" charset="0"/>
              </a:rPr>
              <a:t>JohnFonner</a:t>
            </a:r>
            <a:r>
              <a:rPr lang="en-US" sz="2000" b="1" dirty="0" smtClean="0">
                <a:solidFill>
                  <a:srgbClr val="C3BB8D"/>
                </a:solidFill>
                <a:latin typeface="+mj-lt"/>
                <a:cs typeface="Calibri" pitchFamily="34" charset="0"/>
              </a:rPr>
              <a:t>) – University of Texas, Austin – TACC / iPlant</a:t>
            </a:r>
          </a:p>
          <a:p>
            <a:pPr marL="517525" algn="ctr">
              <a:buFont typeface="Arial"/>
              <a:buChar char="•"/>
            </a:pPr>
            <a:r>
              <a:rPr lang="en-US" sz="2000" b="1" dirty="0" smtClean="0">
                <a:solidFill>
                  <a:srgbClr val="C3BB8D"/>
                </a:solidFill>
                <a:latin typeface="+mj-lt"/>
                <a:cs typeface="Calibri" pitchFamily="34" charset="0"/>
              </a:rPr>
              <a:t>	Jason Williams(@</a:t>
            </a:r>
            <a:r>
              <a:rPr lang="en-US" sz="2000" b="1" dirty="0" smtClean="0">
                <a:solidFill>
                  <a:srgbClr val="C3BB8D"/>
                </a:solidFill>
                <a:latin typeface="+mj-lt"/>
                <a:cs typeface="Calibri" pitchFamily="34" charset="0"/>
              </a:rPr>
              <a:t>JasonWilliamsNY</a:t>
            </a:r>
            <a:r>
              <a:rPr lang="en-US" sz="2000" b="1" dirty="0" smtClean="0">
                <a:solidFill>
                  <a:srgbClr val="C3BB8D"/>
                </a:solidFill>
                <a:latin typeface="+mj-lt"/>
                <a:cs typeface="Calibri" pitchFamily="34" charset="0"/>
              </a:rPr>
              <a:t>) 	– Cold Spring Harbor Laboratory / iPlant</a:t>
            </a:r>
            <a:endParaRPr lang="en-US" sz="2000" dirty="0">
              <a:solidFill>
                <a:srgbClr val="C3BB8D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65569" y="6254161"/>
            <a:ext cx="5387813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D96728"/>
                </a:solidFill>
                <a:latin typeface="+mj-lt"/>
                <a:cs typeface="Calibri" pitchFamily="34" charset="0"/>
              </a:rPr>
              <a:t>Download Session Slides: </a:t>
            </a:r>
            <a:r>
              <a:rPr lang="en-US" sz="1600" b="1" dirty="0" smtClean="0">
                <a:solidFill>
                  <a:srgbClr val="D96728"/>
                </a:solidFill>
                <a:latin typeface="+mj-lt"/>
                <a:cs typeface="Calibri" pitchFamily="34" charset="0"/>
              </a:rPr>
              <a:t>www.iplantc.org</a:t>
            </a:r>
            <a:r>
              <a:rPr lang="en-US" sz="1600" b="1" dirty="0" smtClean="0">
                <a:solidFill>
                  <a:srgbClr val="D96728"/>
                </a:solidFill>
                <a:latin typeface="+mj-lt"/>
                <a:cs typeface="Calibri" pitchFamily="34" charset="0"/>
              </a:rPr>
              <a:t>/akeswiki1 </a:t>
            </a:r>
            <a:endParaRPr lang="en-US" sz="1400" b="1" dirty="0">
              <a:solidFill>
                <a:srgbClr val="D96728"/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870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413476" y="195627"/>
            <a:ext cx="605926" cy="810344"/>
          </a:xfrm>
          <a:prstGeom prst="rect">
            <a:avLst/>
          </a:prstGeom>
          <a:solidFill>
            <a:srgbClr val="77AA4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flipV="1">
            <a:off x="0" y="6807760"/>
            <a:ext cx="12192000" cy="45719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V="1">
            <a:off x="0" y="-1"/>
            <a:ext cx="12192000" cy="385591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V="1">
            <a:off x="0" y="413328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V="1">
            <a:off x="0" y="6734303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3476" y="6038222"/>
            <a:ext cx="1072989" cy="10425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01487" y="478093"/>
            <a:ext cx="68681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3A4B8"/>
                </a:solidFill>
                <a:latin typeface="+mj-lt"/>
                <a:cs typeface="Calibri" pitchFamily="34" charset="0"/>
              </a:rPr>
              <a:t>Some assembly required…</a:t>
            </a:r>
            <a:endParaRPr lang="en-US" sz="2800" b="1" i="1" dirty="0">
              <a:solidFill>
                <a:srgbClr val="03A4B8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386" y="2567172"/>
            <a:ext cx="4119887" cy="23306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241" y="1934954"/>
            <a:ext cx="5482368" cy="3083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3473" y="6409533"/>
            <a:ext cx="46006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http://best360.deviantart.com/art/My-Huge-Lego-Ship-Front-Side-1994676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2084" y="6187821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337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413476" y="195627"/>
            <a:ext cx="605926" cy="810344"/>
          </a:xfrm>
          <a:prstGeom prst="rect">
            <a:avLst/>
          </a:prstGeom>
          <a:solidFill>
            <a:srgbClr val="77AA4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flipV="1">
            <a:off x="0" y="6807760"/>
            <a:ext cx="12192000" cy="45719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V="1">
            <a:off x="0" y="-1"/>
            <a:ext cx="12192000" cy="385591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V="1">
            <a:off x="0" y="413328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V="1">
            <a:off x="0" y="6734303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3476" y="6038222"/>
            <a:ext cx="1072989" cy="10425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053779" y="478093"/>
            <a:ext cx="408447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3A4B8"/>
                </a:solidFill>
                <a:latin typeface="+mj-lt"/>
                <a:cs typeface="Calibri" pitchFamily="34" charset="0"/>
              </a:rPr>
              <a:t>Session Goal</a:t>
            </a:r>
          </a:p>
          <a:p>
            <a:pPr algn="ctr"/>
            <a:endParaRPr lang="en-US" sz="4000" b="1" i="1" dirty="0">
              <a:solidFill>
                <a:srgbClr val="03A4B8"/>
              </a:solidFill>
              <a:latin typeface="+mj-lt"/>
              <a:cs typeface="Calibri" pitchFamily="34" charset="0"/>
            </a:endParaRPr>
          </a:p>
          <a:p>
            <a:pPr algn="ctr"/>
            <a:endParaRPr lang="en-US" sz="4000" b="1" i="1" dirty="0">
              <a:solidFill>
                <a:srgbClr val="03A4B8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4199" y="2461643"/>
            <a:ext cx="115748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Demonstrate cyberinfrastructure as </a:t>
            </a:r>
          </a:p>
          <a:p>
            <a:pPr algn="ctr"/>
            <a:r>
              <a:rPr lang="en-US" sz="4400" dirty="0">
                <a:solidFill>
                  <a:srgbClr val="77AA43"/>
                </a:solidFill>
              </a:rPr>
              <a:t>c</a:t>
            </a:r>
            <a:r>
              <a:rPr lang="en-US" sz="4400" dirty="0" smtClean="0">
                <a:solidFill>
                  <a:srgbClr val="77AA43"/>
                </a:solidFill>
              </a:rPr>
              <a:t>oncept </a:t>
            </a:r>
            <a:r>
              <a:rPr lang="en-US" sz="4400" dirty="0" smtClean="0"/>
              <a:t>/ </a:t>
            </a:r>
            <a:r>
              <a:rPr lang="en-US" sz="4400" dirty="0" smtClean="0">
                <a:solidFill>
                  <a:srgbClr val="D96728"/>
                </a:solidFill>
              </a:rPr>
              <a:t>tool </a:t>
            </a:r>
            <a:r>
              <a:rPr lang="en-US" sz="4400" dirty="0" smtClean="0"/>
              <a:t>/ </a:t>
            </a:r>
            <a:r>
              <a:rPr lang="en-US" sz="4400" dirty="0" smtClean="0">
                <a:solidFill>
                  <a:srgbClr val="03A4B8"/>
                </a:solidFill>
              </a:rPr>
              <a:t>technique</a:t>
            </a:r>
            <a:r>
              <a:rPr lang="en-US" sz="4400" dirty="0" smtClean="0"/>
              <a:t> </a:t>
            </a:r>
          </a:p>
          <a:p>
            <a:pPr algn="ctr"/>
            <a:r>
              <a:rPr lang="en-US" sz="4400" dirty="0" smtClean="0"/>
              <a:t>for answering ‘big questions’ in biology</a:t>
            </a:r>
            <a:endParaRPr lang="en-US" sz="4400" dirty="0"/>
          </a:p>
        </p:txBody>
      </p:sp>
      <p:sp>
        <p:nvSpPr>
          <p:cNvPr id="12" name="TextBox 11"/>
          <p:cNvSpPr txBox="1"/>
          <p:nvPr/>
        </p:nvSpPr>
        <p:spPr>
          <a:xfrm>
            <a:off x="262084" y="6187821"/>
            <a:ext cx="424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800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413476" y="195627"/>
            <a:ext cx="605926" cy="810344"/>
          </a:xfrm>
          <a:prstGeom prst="rect">
            <a:avLst/>
          </a:prstGeom>
          <a:solidFill>
            <a:srgbClr val="77AA4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flipV="1">
            <a:off x="0" y="6807760"/>
            <a:ext cx="12192000" cy="45719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V="1">
            <a:off x="0" y="-1"/>
            <a:ext cx="12192000" cy="385591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V="1">
            <a:off x="0" y="413328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V="1">
            <a:off x="0" y="6734303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3476" y="6038222"/>
            <a:ext cx="1072989" cy="10425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77910" y="478093"/>
            <a:ext cx="1003622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3A4B8"/>
                </a:solidFill>
                <a:latin typeface="+mj-lt"/>
                <a:cs typeface="Calibri" pitchFamily="34" charset="0"/>
              </a:rPr>
              <a:t>Broad Objectives for this Session</a:t>
            </a:r>
          </a:p>
          <a:p>
            <a:pPr algn="ctr"/>
            <a:endParaRPr lang="en-US" sz="4000" b="1" i="1" dirty="0">
              <a:solidFill>
                <a:srgbClr val="03A4B8"/>
              </a:solidFill>
              <a:latin typeface="+mj-lt"/>
              <a:cs typeface="Calibri" pitchFamily="34" charset="0"/>
            </a:endParaRPr>
          </a:p>
          <a:p>
            <a:pPr algn="ctr"/>
            <a:endParaRPr lang="en-US" sz="4000" b="1" i="1" dirty="0">
              <a:solidFill>
                <a:srgbClr val="03A4B8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8610" y="1639679"/>
            <a:ext cx="1147190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Understand how to move and manage large datasets ( MB, GB, TB /100-1000’s files)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Create reproducible bioinformatics projects with or without the command 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Think critically about leveraging computing at multiple scales (personal, cloud, HPC)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Motivate continued learning and </a:t>
            </a:r>
            <a:r>
              <a:rPr lang="en-US" sz="2800" dirty="0" smtClean="0"/>
              <a:t>contribution </a:t>
            </a:r>
            <a:r>
              <a:rPr lang="en-US" sz="2800" dirty="0" smtClean="0"/>
              <a:t>to the bioinformatics community</a:t>
            </a:r>
          </a:p>
          <a:p>
            <a:endParaRPr lang="en-US" sz="32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262084" y="6187821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16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413476" y="195627"/>
            <a:ext cx="605926" cy="810344"/>
          </a:xfrm>
          <a:prstGeom prst="rect">
            <a:avLst/>
          </a:prstGeom>
          <a:solidFill>
            <a:srgbClr val="77AA4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flipV="1">
            <a:off x="0" y="6807760"/>
            <a:ext cx="12192000" cy="45719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V="1">
            <a:off x="0" y="-1"/>
            <a:ext cx="12192000" cy="385591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V="1">
            <a:off x="0" y="413328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V="1">
            <a:off x="0" y="6734303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3476" y="6038222"/>
            <a:ext cx="1072989" cy="10425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30459" y="478093"/>
            <a:ext cx="593113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3A4B8"/>
                </a:solidFill>
                <a:latin typeface="+mj-lt"/>
                <a:cs typeface="Calibri" pitchFamily="34" charset="0"/>
              </a:rPr>
              <a:t>iPlant Collaborative</a:t>
            </a:r>
          </a:p>
          <a:p>
            <a:pPr algn="ctr"/>
            <a:endParaRPr lang="en-US" sz="4000" b="1" i="1" dirty="0">
              <a:solidFill>
                <a:srgbClr val="03A4B8"/>
              </a:solidFill>
              <a:latin typeface="+mj-lt"/>
              <a:cs typeface="Calibri" pitchFamily="34" charset="0"/>
            </a:endParaRPr>
          </a:p>
          <a:p>
            <a:pPr algn="ctr"/>
            <a:endParaRPr lang="en-US" sz="4000" b="1" i="1" dirty="0">
              <a:solidFill>
                <a:srgbClr val="03A4B8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434" l="1895" r="100000">
                        <a14:foregroundMark x1="20842" y1="14318" x2="20842" y2="14318"/>
                        <a14:foregroundMark x1="18526" y1="31767" x2="18526" y2="31767"/>
                        <a14:foregroundMark x1="21895" y1="51678" x2="21895" y2="51678"/>
                        <a14:foregroundMark x1="46947" y1="25503" x2="46947" y2="25503"/>
                        <a14:foregroundMark x1="63789" y1="21029" x2="63789" y2="21029"/>
                        <a14:foregroundMark x1="85684" y1="39150" x2="85684" y2="39150"/>
                        <a14:foregroundMark x1="65895" y1="57271" x2="65895" y2="57271"/>
                        <a14:foregroundMark x1="58526" y1="79418" x2="58526" y2="7941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21" y="2456983"/>
            <a:ext cx="2861391" cy="2692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865592" y="1187332"/>
            <a:ext cx="84488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77AA43"/>
                </a:solidFill>
                <a:latin typeface="+mj-lt"/>
                <a:cs typeface="Calibri" pitchFamily="34" charset="0"/>
              </a:rPr>
              <a:t>Lessons from a purpose built biology CI…</a:t>
            </a:r>
            <a:endParaRPr lang="en-US" sz="3200" b="1" i="1" dirty="0">
              <a:solidFill>
                <a:srgbClr val="77AA43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4102" y="2742804"/>
            <a:ext cx="64966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 will be using iPlant as the example for the first national-scale biology CI</a:t>
            </a:r>
            <a:r>
              <a:rPr lang="en-US" sz="2800" dirty="0"/>
              <a:t>;</a:t>
            </a:r>
            <a:r>
              <a:rPr lang="en-US" sz="2800" dirty="0" smtClean="0"/>
              <a:t> focus will be on </a:t>
            </a:r>
            <a:r>
              <a:rPr lang="en-US" sz="2800" dirty="0"/>
              <a:t>widely </a:t>
            </a:r>
            <a:r>
              <a:rPr lang="en-US" sz="2800" dirty="0" smtClean="0"/>
              <a:t>applicable concepts and best practices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232889" y="5529147"/>
            <a:ext cx="7080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The iPlant Collaborative is funded by a grant from the National Science Foundation Plant </a:t>
            </a:r>
            <a:r>
              <a:rPr lang="en-US" sz="1600" dirty="0" smtClean="0">
                <a:solidFill>
                  <a:prstClr val="black"/>
                </a:solidFill>
              </a:rPr>
              <a:t>Cyberinfrastructure </a:t>
            </a:r>
            <a:r>
              <a:rPr lang="en-US" sz="1600" dirty="0">
                <a:solidFill>
                  <a:prstClr val="black"/>
                </a:solidFill>
              </a:rPr>
              <a:t>Program (#DBI-0735191). </a:t>
            </a:r>
          </a:p>
        </p:txBody>
      </p:sp>
      <p:pic>
        <p:nvPicPr>
          <p:cNvPr id="19" name="Picture 2" descr="http://www.nsf.gov/images/logos/nsf1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86" y="5336844"/>
            <a:ext cx="924103" cy="92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2084" y="6187821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989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413476" y="195627"/>
            <a:ext cx="605926" cy="810344"/>
          </a:xfrm>
          <a:prstGeom prst="rect">
            <a:avLst/>
          </a:prstGeom>
          <a:solidFill>
            <a:srgbClr val="77AA4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flipV="1">
            <a:off x="0" y="6807760"/>
            <a:ext cx="12192000" cy="45719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V="1">
            <a:off x="0" y="-1"/>
            <a:ext cx="12192000" cy="385591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V="1">
            <a:off x="0" y="413328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V="1">
            <a:off x="0" y="6734303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3476" y="6038222"/>
            <a:ext cx="1072989" cy="10425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43762" y="460202"/>
            <a:ext cx="91044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3A4B8"/>
                </a:solidFill>
                <a:latin typeface="+mj-lt"/>
                <a:cs typeface="Calibri" pitchFamily="34" charset="0"/>
              </a:rPr>
              <a:t>The </a:t>
            </a:r>
            <a:r>
              <a:rPr lang="en-US" sz="4400" b="1" i="1" dirty="0">
                <a:solidFill>
                  <a:srgbClr val="03A4B8"/>
                </a:solidFill>
                <a:latin typeface="+mj-lt"/>
                <a:cs typeface="Calibri" pitchFamily="34" charset="0"/>
              </a:rPr>
              <a:t>iPlant </a:t>
            </a:r>
            <a:r>
              <a:rPr lang="en-US" sz="4400" b="1" i="1" dirty="0" smtClean="0">
                <a:solidFill>
                  <a:srgbClr val="03A4B8"/>
                </a:solidFill>
                <a:latin typeface="+mj-lt"/>
                <a:cs typeface="Calibri" pitchFamily="34" charset="0"/>
              </a:rPr>
              <a:t>Collaborative </a:t>
            </a:r>
            <a:r>
              <a:rPr lang="en-US" sz="4400" b="1" dirty="0" smtClean="0">
                <a:solidFill>
                  <a:srgbClr val="03A4B8"/>
                </a:solidFill>
                <a:latin typeface="+mj-lt"/>
                <a:cs typeface="Calibri" pitchFamily="34" charset="0"/>
              </a:rPr>
              <a:t>CI Stack</a:t>
            </a:r>
            <a:endParaRPr lang="en-US" sz="4400" b="1" dirty="0">
              <a:solidFill>
                <a:srgbClr val="03A4B8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78" y="1888099"/>
            <a:ext cx="6505444" cy="47417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2084" y="6187821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467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413477" y="195627"/>
            <a:ext cx="605927" cy="810344"/>
          </a:xfrm>
          <a:prstGeom prst="rect">
            <a:avLst/>
          </a:prstGeom>
          <a:solidFill>
            <a:srgbClr val="77AA4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0" y="6807762"/>
            <a:ext cx="12192000" cy="45719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0" y="-1"/>
            <a:ext cx="12192000" cy="385591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413330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0" y="6734305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3476" y="6038222"/>
            <a:ext cx="1072989" cy="1042506"/>
          </a:xfrm>
          <a:prstGeom prst="rect">
            <a:avLst/>
          </a:prstGeom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>
            <a:off x="2952416" y="2327263"/>
            <a:ext cx="5911453" cy="4028405"/>
            <a:chOff x="0" y="0"/>
            <a:chExt cx="5296" cy="3608"/>
          </a:xfrm>
        </p:grpSpPr>
        <p:grpSp>
          <p:nvGrpSpPr>
            <p:cNvPr id="22" name="Group 3"/>
            <p:cNvGrpSpPr>
              <a:grpSpLocks/>
            </p:cNvGrpSpPr>
            <p:nvPr/>
          </p:nvGrpSpPr>
          <p:grpSpPr bwMode="auto">
            <a:xfrm>
              <a:off x="819" y="839"/>
              <a:ext cx="3783" cy="839"/>
              <a:chOff x="0" y="0"/>
              <a:chExt cx="3782" cy="839"/>
            </a:xfrm>
          </p:grpSpPr>
          <p:sp>
            <p:nvSpPr>
              <p:cNvPr id="32" name="Freeform 4"/>
              <p:cNvSpPr>
                <a:spLocks/>
              </p:cNvSpPr>
              <p:nvPr/>
            </p:nvSpPr>
            <p:spPr bwMode="auto">
              <a:xfrm>
                <a:off x="0" y="0"/>
                <a:ext cx="3782" cy="839"/>
              </a:xfrm>
              <a:custGeom>
                <a:avLst/>
                <a:gdLst>
                  <a:gd name="T0" fmla="*/ 0 w 21600"/>
                  <a:gd name="T1" fmla="*/ 2160 h 21600"/>
                  <a:gd name="T2" fmla="*/ 133 w 21600"/>
                  <a:gd name="T3" fmla="*/ 633 h 21600"/>
                  <a:gd name="T4" fmla="*/ 455 w 21600"/>
                  <a:gd name="T5" fmla="*/ 0 h 21600"/>
                  <a:gd name="T6" fmla="*/ 21145 w 21600"/>
                  <a:gd name="T7" fmla="*/ 0 h 21600"/>
                  <a:gd name="T8" fmla="*/ 21467 w 21600"/>
                  <a:gd name="T9" fmla="*/ 633 h 21600"/>
                  <a:gd name="T10" fmla="*/ 21600 w 21600"/>
                  <a:gd name="T11" fmla="*/ 2160 h 21600"/>
                  <a:gd name="T12" fmla="*/ 21600 w 21600"/>
                  <a:gd name="T13" fmla="*/ 19440 h 21600"/>
                  <a:gd name="T14" fmla="*/ 21467 w 21600"/>
                  <a:gd name="T15" fmla="*/ 20967 h 21600"/>
                  <a:gd name="T16" fmla="*/ 21145 w 21600"/>
                  <a:gd name="T17" fmla="*/ 21600 h 21600"/>
                  <a:gd name="T18" fmla="*/ 455 w 21600"/>
                  <a:gd name="T19" fmla="*/ 21600 h 21600"/>
                  <a:gd name="T20" fmla="*/ 133 w 21600"/>
                  <a:gd name="T21" fmla="*/ 20967 h 21600"/>
                  <a:gd name="T22" fmla="*/ 0 w 21600"/>
                  <a:gd name="T23" fmla="*/ 19440 h 21600"/>
                  <a:gd name="T24" fmla="*/ 0 w 21600"/>
                  <a:gd name="T25" fmla="*/ 2160 h 21600"/>
                  <a:gd name="T26" fmla="*/ 0 w 21600"/>
                  <a:gd name="T27" fmla="*/ 216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600" h="21600">
                    <a:moveTo>
                      <a:pt x="0" y="2160"/>
                    </a:moveTo>
                    <a:cubicBezTo>
                      <a:pt x="0" y="1587"/>
                      <a:pt x="48" y="1038"/>
                      <a:pt x="133" y="633"/>
                    </a:cubicBezTo>
                    <a:cubicBezTo>
                      <a:pt x="218" y="228"/>
                      <a:pt x="334" y="0"/>
                      <a:pt x="455" y="0"/>
                    </a:cubicBezTo>
                    <a:lnTo>
                      <a:pt x="21145" y="0"/>
                    </a:lnTo>
                    <a:cubicBezTo>
                      <a:pt x="21266" y="0"/>
                      <a:pt x="21382" y="228"/>
                      <a:pt x="21467" y="633"/>
                    </a:cubicBezTo>
                    <a:cubicBezTo>
                      <a:pt x="21552" y="1038"/>
                      <a:pt x="21600" y="1587"/>
                      <a:pt x="21600" y="2160"/>
                    </a:cubicBezTo>
                    <a:lnTo>
                      <a:pt x="21600" y="19440"/>
                    </a:lnTo>
                    <a:cubicBezTo>
                      <a:pt x="21600" y="20013"/>
                      <a:pt x="21552" y="20562"/>
                      <a:pt x="21467" y="20967"/>
                    </a:cubicBezTo>
                    <a:cubicBezTo>
                      <a:pt x="21382" y="21372"/>
                      <a:pt x="21266" y="21600"/>
                      <a:pt x="21145" y="21600"/>
                    </a:cubicBezTo>
                    <a:lnTo>
                      <a:pt x="455" y="21600"/>
                    </a:lnTo>
                    <a:cubicBezTo>
                      <a:pt x="334" y="21600"/>
                      <a:pt x="218" y="21372"/>
                      <a:pt x="133" y="20967"/>
                    </a:cubicBezTo>
                    <a:cubicBezTo>
                      <a:pt x="48" y="20562"/>
                      <a:pt x="0" y="20013"/>
                      <a:pt x="0" y="19440"/>
                    </a:cubicBezTo>
                    <a:lnTo>
                      <a:pt x="0" y="2160"/>
                    </a:lnTo>
                    <a:close/>
                    <a:moveTo>
                      <a:pt x="0" y="2160"/>
                    </a:moveTo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9525" cap="flat">
                <a:solidFill>
                  <a:srgbClr val="4A7DB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8100" dist="19999" dir="5400000" algn="ctr" rotWithShape="0">
                  <a:schemeClr val="bg2">
                    <a:alpha val="37999"/>
                  </a:scheme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 dirty="0">
                  <a:latin typeface="+mj-lt"/>
                </a:endParaRPr>
              </a:p>
            </p:txBody>
          </p:sp>
          <p:sp>
            <p:nvSpPr>
              <p:cNvPr id="33" name="Rectangle 5"/>
              <p:cNvSpPr>
                <a:spLocks/>
              </p:cNvSpPr>
              <p:nvPr/>
            </p:nvSpPr>
            <p:spPr bwMode="auto">
              <a:xfrm>
                <a:off x="0" y="0"/>
                <a:ext cx="3782" cy="8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39700" tIns="139700" rIns="139700" bIns="139700" anchor="ctr"/>
              <a:lstStyle/>
              <a:p>
                <a:pPr algn="ctr">
                  <a:lnSpc>
                    <a:spcPct val="90000"/>
                  </a:lnSpc>
                  <a:spcBef>
                    <a:spcPts val="589"/>
                  </a:spcBef>
                </a:pPr>
                <a:r>
                  <a:rPr lang="en-US" dirty="0">
                    <a:solidFill>
                      <a:srgbClr val="0000FF"/>
                    </a:solidFill>
                    <a:latin typeface="+mj-lt"/>
                    <a:ea typeface="ＭＳ Ｐゴシック" charset="0"/>
                    <a:sym typeface="Calibri" charset="0"/>
                  </a:rPr>
                  <a:t>SaaS</a:t>
                </a:r>
                <a:r>
                  <a:rPr lang="en-US" dirty="0">
                    <a:solidFill>
                      <a:srgbClr val="000000"/>
                    </a:solidFill>
                    <a:latin typeface="+mj-lt"/>
                    <a:ea typeface="ＭＳ Ｐゴシック" charset="0"/>
                    <a:sym typeface="Calibri" charset="0"/>
                  </a:rPr>
                  <a:t>: Software as a Service</a:t>
                </a:r>
                <a:endParaRPr lang="en-US" sz="1600" dirty="0">
                  <a:solidFill>
                    <a:srgbClr val="000000"/>
                  </a:solidFill>
                  <a:latin typeface="+mj-lt"/>
                  <a:ea typeface="ＭＳ Ｐゴシック" charset="0"/>
                  <a:sym typeface="Calibri" charset="0"/>
                </a:endParaRPr>
              </a:p>
              <a:p>
                <a:pPr algn="ctr">
                  <a:lnSpc>
                    <a:spcPct val="90000"/>
                  </a:lnSpc>
                  <a:spcBef>
                    <a:spcPts val="589"/>
                  </a:spcBef>
                </a:pPr>
                <a:r>
                  <a:rPr lang="en-US" sz="1400" dirty="0">
                    <a:solidFill>
                      <a:srgbClr val="000000"/>
                    </a:solidFill>
                    <a:latin typeface="+mj-lt"/>
                    <a:ea typeface="ＭＳ Ｐゴシック" charset="0"/>
                    <a:sym typeface="Calibri" charset="0"/>
                  </a:rPr>
                  <a:t>(e.g. Clustering/Assembly is a service)</a:t>
                </a:r>
              </a:p>
            </p:txBody>
          </p:sp>
        </p:grpSp>
        <p:grpSp>
          <p:nvGrpSpPr>
            <p:cNvPr id="23" name="Group 6"/>
            <p:cNvGrpSpPr>
              <a:grpSpLocks/>
            </p:cNvGrpSpPr>
            <p:nvPr/>
          </p:nvGrpSpPr>
          <p:grpSpPr bwMode="auto">
            <a:xfrm>
              <a:off x="0" y="2756"/>
              <a:ext cx="5296" cy="852"/>
              <a:chOff x="0" y="0"/>
              <a:chExt cx="5296" cy="851"/>
            </a:xfrm>
          </p:grpSpPr>
          <p:sp>
            <p:nvSpPr>
              <p:cNvPr id="30" name="Freeform 7"/>
              <p:cNvSpPr>
                <a:spLocks/>
              </p:cNvSpPr>
              <p:nvPr/>
            </p:nvSpPr>
            <p:spPr bwMode="auto">
              <a:xfrm>
                <a:off x="0" y="0"/>
                <a:ext cx="5296" cy="851"/>
              </a:xfrm>
              <a:custGeom>
                <a:avLst/>
                <a:gdLst>
                  <a:gd name="T0" fmla="*/ 0 w 21600"/>
                  <a:gd name="T1" fmla="*/ 2160 h 21600"/>
                  <a:gd name="T2" fmla="*/ 277 w 21600"/>
                  <a:gd name="T3" fmla="*/ 633 h 21600"/>
                  <a:gd name="T4" fmla="*/ 947 w 21600"/>
                  <a:gd name="T5" fmla="*/ 0 h 21600"/>
                  <a:gd name="T6" fmla="*/ 20653 w 21600"/>
                  <a:gd name="T7" fmla="*/ 0 h 21600"/>
                  <a:gd name="T8" fmla="*/ 21323 w 21600"/>
                  <a:gd name="T9" fmla="*/ 633 h 21600"/>
                  <a:gd name="T10" fmla="*/ 21600 w 21600"/>
                  <a:gd name="T11" fmla="*/ 2160 h 21600"/>
                  <a:gd name="T12" fmla="*/ 21600 w 21600"/>
                  <a:gd name="T13" fmla="*/ 19440 h 21600"/>
                  <a:gd name="T14" fmla="*/ 21323 w 21600"/>
                  <a:gd name="T15" fmla="*/ 20967 h 21600"/>
                  <a:gd name="T16" fmla="*/ 20653 w 21600"/>
                  <a:gd name="T17" fmla="*/ 21600 h 21600"/>
                  <a:gd name="T18" fmla="*/ 947 w 21600"/>
                  <a:gd name="T19" fmla="*/ 21600 h 21600"/>
                  <a:gd name="T20" fmla="*/ 277 w 21600"/>
                  <a:gd name="T21" fmla="*/ 20967 h 21600"/>
                  <a:gd name="T22" fmla="*/ 0 w 21600"/>
                  <a:gd name="T23" fmla="*/ 19440 h 21600"/>
                  <a:gd name="T24" fmla="*/ 0 w 21600"/>
                  <a:gd name="T25" fmla="*/ 2160 h 21600"/>
                  <a:gd name="T26" fmla="*/ 0 w 21600"/>
                  <a:gd name="T27" fmla="*/ 216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600" h="21600">
                    <a:moveTo>
                      <a:pt x="0" y="2160"/>
                    </a:moveTo>
                    <a:cubicBezTo>
                      <a:pt x="0" y="1587"/>
                      <a:pt x="100" y="1038"/>
                      <a:pt x="277" y="633"/>
                    </a:cubicBezTo>
                    <a:cubicBezTo>
                      <a:pt x="455" y="228"/>
                      <a:pt x="696" y="0"/>
                      <a:pt x="947" y="0"/>
                    </a:cubicBezTo>
                    <a:lnTo>
                      <a:pt x="20653" y="0"/>
                    </a:lnTo>
                    <a:cubicBezTo>
                      <a:pt x="20904" y="0"/>
                      <a:pt x="21145" y="228"/>
                      <a:pt x="21323" y="633"/>
                    </a:cubicBezTo>
                    <a:cubicBezTo>
                      <a:pt x="21500" y="1038"/>
                      <a:pt x="21600" y="1587"/>
                      <a:pt x="21600" y="2160"/>
                    </a:cubicBezTo>
                    <a:lnTo>
                      <a:pt x="21600" y="19440"/>
                    </a:lnTo>
                    <a:cubicBezTo>
                      <a:pt x="21600" y="20013"/>
                      <a:pt x="21500" y="20562"/>
                      <a:pt x="21323" y="20967"/>
                    </a:cubicBezTo>
                    <a:cubicBezTo>
                      <a:pt x="21145" y="21372"/>
                      <a:pt x="20904" y="21600"/>
                      <a:pt x="20653" y="21600"/>
                    </a:cubicBezTo>
                    <a:lnTo>
                      <a:pt x="947" y="21600"/>
                    </a:lnTo>
                    <a:cubicBezTo>
                      <a:pt x="696" y="21600"/>
                      <a:pt x="455" y="21372"/>
                      <a:pt x="277" y="20967"/>
                    </a:cubicBezTo>
                    <a:cubicBezTo>
                      <a:pt x="100" y="20562"/>
                      <a:pt x="0" y="20013"/>
                      <a:pt x="0" y="19440"/>
                    </a:cubicBezTo>
                    <a:lnTo>
                      <a:pt x="0" y="2160"/>
                    </a:lnTo>
                    <a:close/>
                    <a:moveTo>
                      <a:pt x="0" y="2160"/>
                    </a:moveTo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9525" cap="flat">
                <a:solidFill>
                  <a:srgbClr val="4A7DB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8100" dist="19999" dir="5400000" algn="ctr" rotWithShape="0">
                  <a:schemeClr val="bg2">
                    <a:alpha val="37999"/>
                  </a:scheme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 dirty="0">
                  <a:latin typeface="+mj-lt"/>
                </a:endParaRPr>
              </a:p>
            </p:txBody>
          </p:sp>
          <p:sp>
            <p:nvSpPr>
              <p:cNvPr id="31" name="Rectangle 8"/>
              <p:cNvSpPr>
                <a:spLocks/>
              </p:cNvSpPr>
              <p:nvPr/>
            </p:nvSpPr>
            <p:spPr bwMode="auto">
              <a:xfrm>
                <a:off x="0" y="53"/>
                <a:ext cx="5296" cy="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8900" tIns="88900" rIns="88900" bIns="88900" anchor="ctr"/>
              <a:lstStyle/>
              <a:p>
                <a:pPr algn="ctr">
                  <a:lnSpc>
                    <a:spcPct val="90000"/>
                  </a:lnSpc>
                  <a:spcBef>
                    <a:spcPts val="589"/>
                  </a:spcBef>
                </a:pPr>
                <a:r>
                  <a:rPr lang="en-US" dirty="0">
                    <a:solidFill>
                      <a:srgbClr val="0000FF"/>
                    </a:solidFill>
                    <a:latin typeface="+mj-lt"/>
                    <a:ea typeface="ＭＳ Ｐゴシック" charset="0"/>
                    <a:sym typeface="Calibri" charset="0"/>
                  </a:rPr>
                  <a:t>IaaS</a:t>
                </a:r>
                <a:r>
                  <a:rPr lang="en-US" sz="1400" dirty="0">
                    <a:solidFill>
                      <a:srgbClr val="000000"/>
                    </a:solidFill>
                    <a:latin typeface="+mj-lt"/>
                    <a:ea typeface="ＭＳ Ｐゴシック" charset="0"/>
                    <a:sym typeface="Calibri" charset="0"/>
                  </a:rPr>
                  <a:t>: </a:t>
                </a:r>
                <a:r>
                  <a:rPr lang="en-US" dirty="0">
                    <a:solidFill>
                      <a:srgbClr val="000000"/>
                    </a:solidFill>
                    <a:latin typeface="+mj-lt"/>
                    <a:ea typeface="ＭＳ Ｐゴシック" charset="0"/>
                    <a:sym typeface="Calibri" charset="0"/>
                  </a:rPr>
                  <a:t>Infrastructure as a Service </a:t>
                </a:r>
                <a:endParaRPr lang="en-US" sz="1600" dirty="0">
                  <a:solidFill>
                    <a:srgbClr val="000000"/>
                  </a:solidFill>
                  <a:latin typeface="+mj-lt"/>
                  <a:ea typeface="ＭＳ Ｐゴシック" charset="0"/>
                  <a:sym typeface="Calibri" charset="0"/>
                </a:endParaRPr>
              </a:p>
              <a:p>
                <a:pPr algn="ctr">
                  <a:lnSpc>
                    <a:spcPct val="90000"/>
                  </a:lnSpc>
                  <a:spcBef>
                    <a:spcPts val="589"/>
                  </a:spcBef>
                </a:pPr>
                <a:r>
                  <a:rPr lang="en-US" sz="1400" dirty="0">
                    <a:solidFill>
                      <a:srgbClr val="000000"/>
                    </a:solidFill>
                    <a:latin typeface="+mj-lt"/>
                    <a:ea typeface="ＭＳ Ｐゴシック" charset="0"/>
                    <a:sym typeface="Calibri" charset="0"/>
                  </a:rPr>
                  <a:t>(get computer time with a credit card and with a Web interface like EC2)</a:t>
                </a:r>
              </a:p>
            </p:txBody>
          </p:sp>
        </p:grpSp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378" y="1760"/>
              <a:ext cx="4413" cy="912"/>
            </a:xfrm>
            <a:custGeom>
              <a:avLst/>
              <a:gdLst>
                <a:gd name="T0" fmla="*/ 0 w 21600"/>
                <a:gd name="T1" fmla="*/ 2160 h 21600"/>
                <a:gd name="T2" fmla="*/ 277 w 21600"/>
                <a:gd name="T3" fmla="*/ 633 h 21600"/>
                <a:gd name="T4" fmla="*/ 947 w 21600"/>
                <a:gd name="T5" fmla="*/ 0 h 21600"/>
                <a:gd name="T6" fmla="*/ 20653 w 21600"/>
                <a:gd name="T7" fmla="*/ 0 h 21600"/>
                <a:gd name="T8" fmla="*/ 21323 w 21600"/>
                <a:gd name="T9" fmla="*/ 633 h 21600"/>
                <a:gd name="T10" fmla="*/ 21600 w 21600"/>
                <a:gd name="T11" fmla="*/ 2160 h 21600"/>
                <a:gd name="T12" fmla="*/ 21600 w 21600"/>
                <a:gd name="T13" fmla="*/ 19440 h 21600"/>
                <a:gd name="T14" fmla="*/ 21323 w 21600"/>
                <a:gd name="T15" fmla="*/ 20967 h 21600"/>
                <a:gd name="T16" fmla="*/ 20653 w 21600"/>
                <a:gd name="T17" fmla="*/ 21600 h 21600"/>
                <a:gd name="T18" fmla="*/ 947 w 21600"/>
                <a:gd name="T19" fmla="*/ 21600 h 21600"/>
                <a:gd name="T20" fmla="*/ 277 w 21600"/>
                <a:gd name="T21" fmla="*/ 20967 h 21600"/>
                <a:gd name="T22" fmla="*/ 0 w 21600"/>
                <a:gd name="T23" fmla="*/ 19440 h 21600"/>
                <a:gd name="T24" fmla="*/ 0 w 21600"/>
                <a:gd name="T25" fmla="*/ 2160 h 21600"/>
                <a:gd name="T26" fmla="*/ 0 w 21600"/>
                <a:gd name="T27" fmla="*/ 216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600" h="21600">
                  <a:moveTo>
                    <a:pt x="0" y="2160"/>
                  </a:moveTo>
                  <a:cubicBezTo>
                    <a:pt x="0" y="1587"/>
                    <a:pt x="100" y="1038"/>
                    <a:pt x="277" y="633"/>
                  </a:cubicBezTo>
                  <a:cubicBezTo>
                    <a:pt x="455" y="228"/>
                    <a:pt x="696" y="0"/>
                    <a:pt x="947" y="0"/>
                  </a:cubicBezTo>
                  <a:lnTo>
                    <a:pt x="20653" y="0"/>
                  </a:lnTo>
                  <a:cubicBezTo>
                    <a:pt x="20904" y="0"/>
                    <a:pt x="21145" y="228"/>
                    <a:pt x="21323" y="633"/>
                  </a:cubicBezTo>
                  <a:cubicBezTo>
                    <a:pt x="21500" y="1038"/>
                    <a:pt x="21600" y="1587"/>
                    <a:pt x="21600" y="2160"/>
                  </a:cubicBezTo>
                  <a:lnTo>
                    <a:pt x="21600" y="19440"/>
                  </a:lnTo>
                  <a:cubicBezTo>
                    <a:pt x="21600" y="20013"/>
                    <a:pt x="21500" y="20562"/>
                    <a:pt x="21323" y="20967"/>
                  </a:cubicBezTo>
                  <a:cubicBezTo>
                    <a:pt x="21145" y="21372"/>
                    <a:pt x="20904" y="21600"/>
                    <a:pt x="20653" y="21600"/>
                  </a:cubicBezTo>
                  <a:lnTo>
                    <a:pt x="947" y="21600"/>
                  </a:lnTo>
                  <a:cubicBezTo>
                    <a:pt x="696" y="21600"/>
                    <a:pt x="455" y="21372"/>
                    <a:pt x="277" y="20967"/>
                  </a:cubicBezTo>
                  <a:cubicBezTo>
                    <a:pt x="100" y="20562"/>
                    <a:pt x="0" y="20013"/>
                    <a:pt x="0" y="19440"/>
                  </a:cubicBezTo>
                  <a:lnTo>
                    <a:pt x="0" y="2160"/>
                  </a:lnTo>
                  <a:close/>
                  <a:moveTo>
                    <a:pt x="0" y="2160"/>
                  </a:moveTo>
                </a:path>
              </a:pathLst>
            </a:custGeom>
            <a:solidFill>
              <a:srgbClr val="AFABAB"/>
            </a:solidFill>
            <a:ln w="9525" cap="flat">
              <a:solidFill>
                <a:srgbClr val="4A7DB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</p:spPr>
          <p:txBody>
            <a:bodyPr lIns="0" tIns="0" rIns="0" bIns="0" anchor="ctr"/>
            <a:lstStyle/>
            <a:p>
              <a:pPr algn="ctr">
                <a:lnSpc>
                  <a:spcPct val="90000"/>
                </a:lnSpc>
                <a:spcBef>
                  <a:spcPts val="589"/>
                </a:spcBef>
              </a:pPr>
              <a:endParaRPr lang="en-US" dirty="0" smtClean="0">
                <a:solidFill>
                  <a:srgbClr val="0000FF"/>
                </a:solidFill>
                <a:ea typeface="ＭＳ Ｐゴシック" charset="0"/>
                <a:sym typeface="Calibri" charset="0"/>
              </a:endParaRPr>
            </a:p>
            <a:p>
              <a:pPr algn="ctr">
                <a:lnSpc>
                  <a:spcPct val="90000"/>
                </a:lnSpc>
                <a:spcBef>
                  <a:spcPts val="589"/>
                </a:spcBef>
              </a:pPr>
              <a:r>
                <a:rPr lang="en-US" dirty="0" smtClean="0">
                  <a:solidFill>
                    <a:srgbClr val="0000FF"/>
                  </a:solidFill>
                  <a:ea typeface="ＭＳ Ｐゴシック" charset="0"/>
                  <a:sym typeface="Calibri" charset="0"/>
                </a:rPr>
                <a:t>PaaS</a:t>
              </a:r>
              <a:r>
                <a:rPr lang="en-US" sz="1400" dirty="0">
                  <a:solidFill>
                    <a:srgbClr val="000000"/>
                  </a:solidFill>
                  <a:ea typeface="ＭＳ Ｐゴシック" charset="0"/>
                  <a:sym typeface="Calibri" charset="0"/>
                </a:rPr>
                <a:t>: </a:t>
              </a:r>
              <a:r>
                <a:rPr lang="en-US" sz="1600" dirty="0">
                  <a:solidFill>
                    <a:srgbClr val="000000"/>
                  </a:solidFill>
                  <a:ea typeface="ＭＳ Ｐゴシック" charset="0"/>
                  <a:sym typeface="Calibri" charset="0"/>
                </a:rPr>
                <a:t>Platform as a Service</a:t>
              </a:r>
              <a:endParaRPr lang="en-US" dirty="0">
                <a:solidFill>
                  <a:srgbClr val="000000"/>
                </a:solidFill>
                <a:ea typeface="ＭＳ Ｐゴシック" charset="0"/>
                <a:sym typeface="Calibri" charset="0"/>
              </a:endParaRPr>
            </a:p>
            <a:p>
              <a:pPr algn="ctr">
                <a:lnSpc>
                  <a:spcPct val="90000"/>
                </a:lnSpc>
                <a:spcBef>
                  <a:spcPts val="589"/>
                </a:spcBef>
              </a:pPr>
              <a:r>
                <a:rPr lang="en-US" sz="1400" dirty="0">
                  <a:solidFill>
                    <a:srgbClr val="000000"/>
                  </a:solidFill>
                  <a:ea typeface="ＭＳ Ｐゴシック" charset="0"/>
                  <a:sym typeface="Calibri" charset="0"/>
                </a:rPr>
                <a:t>IaaS</a:t>
              </a:r>
              <a:r>
                <a:rPr lang="en-US" sz="1400" dirty="0">
                  <a:solidFill>
                    <a:srgbClr val="000000"/>
                  </a:solidFill>
                  <a:ea typeface="ＭＳ Ｐゴシック" charset="0"/>
                  <a:sym typeface="Calibri" charset="0"/>
                </a:rPr>
                <a:t> plus core software capabilities on which you build  </a:t>
              </a:r>
              <a:r>
                <a:rPr lang="en-US" sz="1400" dirty="0">
                  <a:solidFill>
                    <a:srgbClr val="000000"/>
                  </a:solidFill>
                  <a:ea typeface="ＭＳ Ｐゴシック" charset="0"/>
                  <a:sym typeface="Calibri" charset="0"/>
                </a:rPr>
                <a:t>SaaS</a:t>
              </a:r>
              <a:endParaRPr lang="en-US" sz="1600" dirty="0">
                <a:solidFill>
                  <a:srgbClr val="000000"/>
                </a:solidFill>
                <a:ea typeface="ＭＳ Ｐゴシック" charset="0"/>
                <a:sym typeface="Calibri" charset="0"/>
              </a:endParaRPr>
            </a:p>
            <a:p>
              <a:pPr algn="ctr">
                <a:lnSpc>
                  <a:spcPct val="90000"/>
                </a:lnSpc>
                <a:spcBef>
                  <a:spcPts val="589"/>
                </a:spcBef>
              </a:pPr>
              <a:r>
                <a:rPr lang="en-US" sz="1400" dirty="0">
                  <a:solidFill>
                    <a:srgbClr val="000000"/>
                  </a:solidFill>
                  <a:ea typeface="ＭＳ Ｐゴシック" charset="0"/>
                  <a:sym typeface="Calibri" charset="0"/>
                </a:rPr>
                <a:t>(e.g. </a:t>
              </a:r>
              <a:r>
                <a:rPr lang="en-US" sz="1400" dirty="0">
                  <a:solidFill>
                    <a:srgbClr val="000000"/>
                  </a:solidFill>
                  <a:ea typeface="ＭＳ Ｐゴシック" charset="0"/>
                  <a:sym typeface="Calibri" charset="0"/>
                </a:rPr>
                <a:t>Hadoop</a:t>
              </a:r>
              <a:r>
                <a:rPr lang="en-US" sz="1400" dirty="0">
                  <a:solidFill>
                    <a:srgbClr val="000000"/>
                  </a:solidFill>
                  <a:ea typeface="ＭＳ Ｐゴシック" charset="0"/>
                  <a:sym typeface="Calibri" charset="0"/>
                </a:rPr>
                <a:t>/</a:t>
              </a:r>
              <a:r>
                <a:rPr lang="en-US" sz="1400" dirty="0">
                  <a:solidFill>
                    <a:srgbClr val="000000"/>
                  </a:solidFill>
                  <a:ea typeface="ＭＳ Ｐゴシック" charset="0"/>
                  <a:sym typeface="Calibri" charset="0"/>
                </a:rPr>
                <a:t>MapReduce</a:t>
              </a:r>
              <a:r>
                <a:rPr lang="en-US" sz="1400" dirty="0">
                  <a:solidFill>
                    <a:srgbClr val="000000"/>
                  </a:solidFill>
                  <a:ea typeface="ＭＳ Ｐゴシック" charset="0"/>
                  <a:sym typeface="Calibri" charset="0"/>
                </a:rPr>
                <a:t> is a Platform)</a:t>
              </a:r>
              <a:r>
                <a:rPr lang="en-US" sz="1400" dirty="0">
                  <a:solidFill>
                    <a:srgbClr val="FF0000"/>
                  </a:solidFill>
                  <a:ea typeface="ＭＳ Ｐゴシック" charset="0"/>
                  <a:sym typeface="Calibri" charset="0"/>
                </a:rPr>
                <a:t> </a:t>
              </a:r>
            </a:p>
            <a:p>
              <a:pPr>
                <a:defRPr/>
              </a:pPr>
              <a:endParaRPr lang="en-US" dirty="0">
                <a:latin typeface="+mj-lt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1197" y="0"/>
              <a:ext cx="3027" cy="768"/>
              <a:chOff x="0" y="0"/>
              <a:chExt cx="3026" cy="768"/>
            </a:xfrm>
          </p:grpSpPr>
          <p:sp>
            <p:nvSpPr>
              <p:cNvPr id="26" name="Freeform 13"/>
              <p:cNvSpPr>
                <a:spLocks/>
              </p:cNvSpPr>
              <p:nvPr/>
            </p:nvSpPr>
            <p:spPr bwMode="auto">
              <a:xfrm>
                <a:off x="0" y="0"/>
                <a:ext cx="3026" cy="768"/>
              </a:xfrm>
              <a:custGeom>
                <a:avLst/>
                <a:gdLst>
                  <a:gd name="T0" fmla="*/ 0 w 21600"/>
                  <a:gd name="T1" fmla="*/ 2160 h 21600"/>
                  <a:gd name="T2" fmla="*/ 277 w 21600"/>
                  <a:gd name="T3" fmla="*/ 633 h 21600"/>
                  <a:gd name="T4" fmla="*/ 947 w 21600"/>
                  <a:gd name="T5" fmla="*/ 0 h 21600"/>
                  <a:gd name="T6" fmla="*/ 20653 w 21600"/>
                  <a:gd name="T7" fmla="*/ 0 h 21600"/>
                  <a:gd name="T8" fmla="*/ 21323 w 21600"/>
                  <a:gd name="T9" fmla="*/ 633 h 21600"/>
                  <a:gd name="T10" fmla="*/ 21600 w 21600"/>
                  <a:gd name="T11" fmla="*/ 2160 h 21600"/>
                  <a:gd name="T12" fmla="*/ 21600 w 21600"/>
                  <a:gd name="T13" fmla="*/ 19440 h 21600"/>
                  <a:gd name="T14" fmla="*/ 21323 w 21600"/>
                  <a:gd name="T15" fmla="*/ 20967 h 21600"/>
                  <a:gd name="T16" fmla="*/ 20653 w 21600"/>
                  <a:gd name="T17" fmla="*/ 21600 h 21600"/>
                  <a:gd name="T18" fmla="*/ 947 w 21600"/>
                  <a:gd name="T19" fmla="*/ 21600 h 21600"/>
                  <a:gd name="T20" fmla="*/ 277 w 21600"/>
                  <a:gd name="T21" fmla="*/ 20967 h 21600"/>
                  <a:gd name="T22" fmla="*/ 0 w 21600"/>
                  <a:gd name="T23" fmla="*/ 19440 h 21600"/>
                  <a:gd name="T24" fmla="*/ 0 w 21600"/>
                  <a:gd name="T25" fmla="*/ 2160 h 21600"/>
                  <a:gd name="T26" fmla="*/ 0 w 21600"/>
                  <a:gd name="T27" fmla="*/ 216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600" h="21600">
                    <a:moveTo>
                      <a:pt x="0" y="2160"/>
                    </a:moveTo>
                    <a:cubicBezTo>
                      <a:pt x="0" y="1587"/>
                      <a:pt x="100" y="1038"/>
                      <a:pt x="277" y="633"/>
                    </a:cubicBezTo>
                    <a:cubicBezTo>
                      <a:pt x="455" y="228"/>
                      <a:pt x="696" y="0"/>
                      <a:pt x="947" y="0"/>
                    </a:cubicBezTo>
                    <a:lnTo>
                      <a:pt x="20653" y="0"/>
                    </a:lnTo>
                    <a:cubicBezTo>
                      <a:pt x="20904" y="0"/>
                      <a:pt x="21145" y="228"/>
                      <a:pt x="21323" y="633"/>
                    </a:cubicBezTo>
                    <a:cubicBezTo>
                      <a:pt x="21500" y="1038"/>
                      <a:pt x="21600" y="1587"/>
                      <a:pt x="21600" y="2160"/>
                    </a:cubicBezTo>
                    <a:lnTo>
                      <a:pt x="21600" y="19440"/>
                    </a:lnTo>
                    <a:cubicBezTo>
                      <a:pt x="21600" y="20013"/>
                      <a:pt x="21500" y="20562"/>
                      <a:pt x="21323" y="20967"/>
                    </a:cubicBezTo>
                    <a:cubicBezTo>
                      <a:pt x="21145" y="21372"/>
                      <a:pt x="20904" y="21600"/>
                      <a:pt x="20653" y="21600"/>
                    </a:cubicBezTo>
                    <a:lnTo>
                      <a:pt x="947" y="21600"/>
                    </a:lnTo>
                    <a:cubicBezTo>
                      <a:pt x="696" y="21600"/>
                      <a:pt x="455" y="21372"/>
                      <a:pt x="277" y="20967"/>
                    </a:cubicBezTo>
                    <a:cubicBezTo>
                      <a:pt x="100" y="20562"/>
                      <a:pt x="0" y="20013"/>
                      <a:pt x="0" y="19440"/>
                    </a:cubicBezTo>
                    <a:lnTo>
                      <a:pt x="0" y="2160"/>
                    </a:lnTo>
                    <a:close/>
                    <a:moveTo>
                      <a:pt x="0" y="2160"/>
                    </a:moveTo>
                  </a:path>
                </a:pathLst>
              </a:custGeom>
              <a:solidFill>
                <a:srgbClr val="03A4B8"/>
              </a:solidFill>
              <a:ln w="9525" cap="flat">
                <a:solidFill>
                  <a:srgbClr val="4A7DB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8100" dist="19999" dir="5400000" algn="ctr" rotWithShape="0">
                  <a:schemeClr val="bg2">
                    <a:alpha val="37999"/>
                  </a:scheme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 dirty="0">
                  <a:latin typeface="+mj-lt"/>
                </a:endParaRPr>
              </a:p>
            </p:txBody>
          </p:sp>
          <p:sp>
            <p:nvSpPr>
              <p:cNvPr id="27" name="Rectangle 14"/>
              <p:cNvSpPr>
                <a:spLocks/>
              </p:cNvSpPr>
              <p:nvPr/>
            </p:nvSpPr>
            <p:spPr bwMode="auto">
              <a:xfrm>
                <a:off x="0" y="46"/>
                <a:ext cx="3026" cy="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8900" tIns="88900" rIns="88900" bIns="88900" anchor="ctr"/>
              <a:lstStyle/>
              <a:p>
                <a:pPr algn="ctr"/>
                <a:r>
                  <a:rPr lang="en-US" dirty="0">
                    <a:solidFill>
                      <a:srgbClr val="0000FF"/>
                    </a:solidFill>
                    <a:latin typeface="+mj-lt"/>
                    <a:ea typeface="ＭＳ Ｐゴシック" charset="0"/>
                    <a:sym typeface="Calibri" charset="0"/>
                  </a:rPr>
                  <a:t>Cyberinfrastructure</a:t>
                </a:r>
                <a:r>
                  <a:rPr lang="en-US" sz="1400" dirty="0">
                    <a:solidFill>
                      <a:srgbClr val="FFFF00"/>
                    </a:solidFill>
                    <a:latin typeface="+mj-lt"/>
                    <a:ea typeface="ＭＳ Ｐゴシック" charset="0"/>
                    <a:sym typeface="Calibri" charset="0"/>
                  </a:rPr>
                  <a:t> </a:t>
                </a:r>
                <a:endParaRPr lang="en-US" sz="1600" dirty="0">
                  <a:solidFill>
                    <a:srgbClr val="000000"/>
                  </a:solidFill>
                  <a:latin typeface="+mj-lt"/>
                  <a:ea typeface="ＭＳ Ｐゴシック" charset="0"/>
                  <a:sym typeface="Calibri" charset="0"/>
                </a:endParaRPr>
              </a:p>
              <a:p>
                <a:pPr algn="ctr"/>
                <a:r>
                  <a:rPr lang="en-US" sz="1400" dirty="0">
                    <a:solidFill>
                      <a:srgbClr val="000000"/>
                    </a:solidFill>
                    <a:latin typeface="+mj-lt"/>
                    <a:ea typeface="ＭＳ Ｐゴシック" charset="0"/>
                    <a:sym typeface="Calibri" charset="0"/>
                  </a:rPr>
                  <a:t>Is </a:t>
                </a:r>
                <a:r>
                  <a:rPr lang="ja-JP" altLang="en-US" sz="1400" dirty="0">
                    <a:solidFill>
                      <a:srgbClr val="000000"/>
                    </a:solidFill>
                    <a:latin typeface="+mj-lt"/>
                    <a:ea typeface="ＭＳ Ｐゴシック" charset="0"/>
                    <a:sym typeface="Calibri" charset="0"/>
                  </a:rPr>
                  <a:t>“</a:t>
                </a:r>
                <a:r>
                  <a:rPr lang="en-US" altLang="ja-JP" sz="1400" dirty="0">
                    <a:solidFill>
                      <a:srgbClr val="000000"/>
                    </a:solidFill>
                    <a:latin typeface="+mj-lt"/>
                    <a:ea typeface="Calibri" charset="0"/>
                    <a:cs typeface="Calibri" charset="0"/>
                    <a:sym typeface="Calibri" charset="0"/>
                  </a:rPr>
                  <a:t>Research as a Service</a:t>
                </a:r>
                <a:r>
                  <a:rPr lang="ja-JP" altLang="en-US" sz="1400" dirty="0">
                    <a:solidFill>
                      <a:srgbClr val="000000"/>
                    </a:solidFill>
                    <a:latin typeface="+mj-lt"/>
                    <a:ea typeface="ＭＳ Ｐゴシック" charset="0"/>
                    <a:sym typeface="Calibri" charset="0"/>
                  </a:rPr>
                  <a:t>”</a:t>
                </a:r>
                <a:endParaRPr lang="en-US" sz="1400" dirty="0">
                  <a:solidFill>
                    <a:srgbClr val="000000"/>
                  </a:solidFill>
                  <a:latin typeface="+mj-lt"/>
                  <a:ea typeface="ＭＳ Ｐゴシック" charset="0"/>
                  <a:sym typeface="Calibri" charset="0"/>
                </a:endParaRPr>
              </a:p>
            </p:txBody>
          </p:sp>
        </p:grpSp>
      </p:grpSp>
      <p:sp>
        <p:nvSpPr>
          <p:cNvPr id="34" name="Rectangle 16"/>
          <p:cNvSpPr>
            <a:spLocks/>
          </p:cNvSpPr>
          <p:nvPr/>
        </p:nvSpPr>
        <p:spPr bwMode="auto">
          <a:xfrm>
            <a:off x="106150" y="6397444"/>
            <a:ext cx="152573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1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0"/>
                <a:cs typeface="Helvetica Neue Light" charset="0"/>
                <a:hlinkClick r:id="rId3"/>
              </a:rPr>
              <a:t>http://salsahpc.indiana.edu</a:t>
            </a: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0"/>
                <a:cs typeface="Helvetica Neue Light" charset="0"/>
              </a:rPr>
              <a:t>  </a:t>
            </a:r>
          </a:p>
        </p:txBody>
      </p:sp>
      <p:sp>
        <p:nvSpPr>
          <p:cNvPr id="35" name="Rectangle 15"/>
          <p:cNvSpPr>
            <a:spLocks/>
          </p:cNvSpPr>
          <p:nvPr/>
        </p:nvSpPr>
        <p:spPr bwMode="auto">
          <a:xfrm>
            <a:off x="1584317" y="1561826"/>
            <a:ext cx="9631632" cy="1131873"/>
          </a:xfrm>
          <a:prstGeom prst="rect">
            <a:avLst/>
          </a:prstGeom>
          <a:noFill/>
          <a:ln>
            <a:noFill/>
          </a:ln>
          <a:effectLst>
            <a:outerShdw blurRad="50800" dist="38099" dir="54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 sz="4600" b="1" dirty="0">
              <a:solidFill>
                <a:srgbClr val="03A4B8"/>
              </a:solidFill>
              <a:latin typeface="+mj-lt"/>
              <a:ea typeface="ＭＳ Ｐゴシック" charset="0"/>
              <a:cs typeface="Helvetica Neue Light" charset="0"/>
            </a:endParaRPr>
          </a:p>
        </p:txBody>
      </p:sp>
      <p:sp>
        <p:nvSpPr>
          <p:cNvPr id="36" name="Up Arrow 35"/>
          <p:cNvSpPr/>
          <p:nvPr/>
        </p:nvSpPr>
        <p:spPr bwMode="auto">
          <a:xfrm rot="10800000">
            <a:off x="8945873" y="2178653"/>
            <a:ext cx="1436757" cy="3969160"/>
          </a:xfrm>
          <a:prstGeom prst="upArrow">
            <a:avLst/>
          </a:prstGeom>
          <a:solidFill>
            <a:srgbClr val="D96728">
              <a:alpha val="75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50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ヒラギノ角ゴ ProN W3" charset="-128"/>
                <a:cs typeface="ヒラギノ角ゴ ProN W3" charset="-128"/>
                <a:sym typeface="Helvetica Neue Light" charset="0"/>
              </a:rPr>
              <a:t>Pain</a:t>
            </a:r>
            <a:endParaRPr kumimoji="0" lang="en-US" sz="350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ヒラギノ角ゴ ProN W3" charset="-128"/>
              <a:cs typeface="ヒラギノ角ゴ ProN W3" charset="-128"/>
              <a:sym typeface="Helvetica Neue Light" charset="0"/>
            </a:endParaRPr>
          </a:p>
        </p:txBody>
      </p:sp>
      <p:sp>
        <p:nvSpPr>
          <p:cNvPr id="37" name="Up Arrow 36"/>
          <p:cNvSpPr/>
          <p:nvPr/>
        </p:nvSpPr>
        <p:spPr bwMode="auto">
          <a:xfrm rot="10800000">
            <a:off x="1407563" y="2230013"/>
            <a:ext cx="1436757" cy="3969160"/>
          </a:xfrm>
          <a:prstGeom prst="upArrow">
            <a:avLst/>
          </a:prstGeom>
          <a:solidFill>
            <a:srgbClr val="D96728">
              <a:alpha val="75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50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ヒラギノ角ゴ ProN W3" charset="-128"/>
                <a:cs typeface="ヒラギノ角ゴ ProN W3" charset="-128"/>
                <a:sym typeface="Helvetica Neue Light" charset="0"/>
              </a:rPr>
              <a:t>Flexibility</a:t>
            </a:r>
            <a:endParaRPr kumimoji="0" lang="en-US" sz="350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ヒラギノ角ゴ ProN W3" charset="-128"/>
              <a:cs typeface="ヒラギノ角ゴ ProN W3" charset="-128"/>
              <a:sym typeface="Helvetica Neue Light" charset="0"/>
            </a:endParaRPr>
          </a:p>
        </p:txBody>
      </p:sp>
      <p:sp>
        <p:nvSpPr>
          <p:cNvPr id="38" name="Up Arrow 37"/>
          <p:cNvSpPr/>
          <p:nvPr/>
        </p:nvSpPr>
        <p:spPr bwMode="auto">
          <a:xfrm>
            <a:off x="5235128" y="2178653"/>
            <a:ext cx="1436757" cy="3969160"/>
          </a:xfrm>
          <a:prstGeom prst="upArrow">
            <a:avLst/>
          </a:prstGeom>
          <a:solidFill>
            <a:srgbClr val="D96728">
              <a:alpha val="75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5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ヒラギノ角ゴ ProN W3" charset="-128"/>
                <a:cs typeface="ヒラギノ角ゴ ProN W3" charset="-128"/>
                <a:sym typeface="Helvetica Neue Light" charset="0"/>
              </a:rPr>
              <a:t>Productivity</a:t>
            </a:r>
            <a:endParaRPr kumimoji="0" lang="en-US" sz="350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ヒラギノ角ゴ ProN W3" charset="-128"/>
              <a:cs typeface="ヒラギノ角ゴ ProN W3" charset="-128"/>
              <a:sym typeface="Helvetica Neue Light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2662" y="473908"/>
            <a:ext cx="110287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3A4B8"/>
                </a:solidFill>
                <a:ea typeface="ＭＳ Ｐゴシック" charset="0"/>
                <a:cs typeface="Helvetica Neue Light" charset="0"/>
              </a:rPr>
              <a:t>Arrival of </a:t>
            </a:r>
            <a:r>
              <a:rPr lang="ja-JP" altLang="en-US" sz="4400" b="1" dirty="0">
                <a:solidFill>
                  <a:srgbClr val="03A4B8"/>
                </a:solidFill>
                <a:ea typeface="ＭＳ Ｐゴシック" charset="0"/>
                <a:cs typeface="Helvetica Neue Light" charset="0"/>
              </a:rPr>
              <a:t>“</a:t>
            </a:r>
            <a:r>
              <a:rPr lang="en-US" sz="4400" b="1" dirty="0">
                <a:solidFill>
                  <a:srgbClr val="03A4B8"/>
                </a:solidFill>
                <a:ea typeface="ＭＳ Ｐゴシック" charset="0"/>
                <a:cs typeface="Helvetica Neue Light" charset="0"/>
              </a:rPr>
              <a:t>As a Service</a:t>
            </a:r>
            <a:r>
              <a:rPr lang="ja-JP" altLang="en-US" sz="4400" b="1" dirty="0">
                <a:solidFill>
                  <a:srgbClr val="03A4B8"/>
                </a:solidFill>
                <a:ea typeface="ＭＳ Ｐゴシック" charset="0"/>
                <a:cs typeface="Helvetica Neue Light" charset="0"/>
              </a:rPr>
              <a:t>”</a:t>
            </a:r>
            <a:r>
              <a:rPr lang="en-US" sz="4400" b="1" dirty="0">
                <a:solidFill>
                  <a:srgbClr val="03A4B8"/>
                </a:solidFill>
                <a:ea typeface="ＭＳ Ｐゴシック" charset="0"/>
                <a:cs typeface="Helvetica Neue Light" charset="0"/>
              </a:rPr>
              <a:t> models</a:t>
            </a:r>
          </a:p>
          <a:p>
            <a:pPr algn="ctr"/>
            <a:r>
              <a:rPr lang="en-US" sz="3600" b="1" dirty="0" smtClean="0">
                <a:latin typeface="+mj-lt"/>
                <a:cs typeface="Calibri" pitchFamily="34" charset="0"/>
              </a:rPr>
              <a:t>CI is the layer that bring these things together</a:t>
            </a:r>
            <a:endParaRPr lang="en-US" sz="3600" b="1" dirty="0">
              <a:solidFill>
                <a:srgbClr val="055C6B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3133" y="23892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62084" y="6187821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857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413476" y="195627"/>
            <a:ext cx="605926" cy="810344"/>
          </a:xfrm>
          <a:prstGeom prst="rect">
            <a:avLst/>
          </a:prstGeom>
          <a:solidFill>
            <a:srgbClr val="77AA4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flipV="1">
            <a:off x="0" y="6807760"/>
            <a:ext cx="12192000" cy="45719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V="1">
            <a:off x="0" y="-1"/>
            <a:ext cx="12192000" cy="385591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V="1">
            <a:off x="0" y="413328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V="1">
            <a:off x="0" y="6734303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3476" y="6038222"/>
            <a:ext cx="1072989" cy="1042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13" y="2015577"/>
            <a:ext cx="4250991" cy="34092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06384" y="478092"/>
            <a:ext cx="917931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3A4B8"/>
                </a:solidFill>
                <a:latin typeface="+mj-lt"/>
                <a:cs typeface="Calibri" pitchFamily="34" charset="0"/>
              </a:rPr>
              <a:t>Some things to keep in mind…</a:t>
            </a:r>
          </a:p>
          <a:p>
            <a:pPr algn="ctr"/>
            <a:endParaRPr lang="en-US" sz="4000" b="1" i="1" dirty="0">
              <a:solidFill>
                <a:srgbClr val="03A4B8"/>
              </a:solidFill>
              <a:latin typeface="+mj-lt"/>
              <a:cs typeface="Calibri" pitchFamily="34" charset="0"/>
            </a:endParaRPr>
          </a:p>
          <a:p>
            <a:pPr algn="ctr"/>
            <a:endParaRPr lang="en-US" sz="4000" b="1" i="1" dirty="0">
              <a:solidFill>
                <a:srgbClr val="03A4B8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26353" y="2077664"/>
            <a:ext cx="607208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While we will do as much hands-on as possible – time constraints will make this session a mix of follow along demos and practical activities. Detailed tutorials to follow up with are all online!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262084" y="6187821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680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413476" y="195627"/>
            <a:ext cx="605926" cy="810344"/>
          </a:xfrm>
          <a:prstGeom prst="rect">
            <a:avLst/>
          </a:prstGeom>
          <a:solidFill>
            <a:srgbClr val="77AA4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flipV="1">
            <a:off x="0" y="6807760"/>
            <a:ext cx="12192000" cy="45719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V="1">
            <a:off x="0" y="-1"/>
            <a:ext cx="12192000" cy="385591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V="1">
            <a:off x="0" y="413328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V="1">
            <a:off x="0" y="6734303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3476" y="6038222"/>
            <a:ext cx="1072989" cy="10425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0530" y="2662181"/>
            <a:ext cx="8638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“I </a:t>
            </a:r>
            <a:r>
              <a:rPr lang="en-US" sz="3600" dirty="0"/>
              <a:t>had the feeling I have been exposed to many bioinformatics tools but I would be unable to use any of them on my own</a:t>
            </a:r>
            <a:r>
              <a:rPr lang="en-US" sz="3600" dirty="0" smtClean="0"/>
              <a:t>.” </a:t>
            </a:r>
            <a:endParaRPr lang="en-US" sz="3600" dirty="0"/>
          </a:p>
        </p:txBody>
      </p:sp>
      <p:pic>
        <p:nvPicPr>
          <p:cNvPr id="1028" name="Picture 4" descr="http://ritabay.files.wordpress.com/2013/01/road-map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95" y="2145734"/>
            <a:ext cx="2381250" cy="27527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860360" y="478093"/>
            <a:ext cx="847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3A4B8"/>
                </a:solidFill>
                <a:latin typeface="+mj-lt"/>
                <a:cs typeface="Calibri" pitchFamily="34" charset="0"/>
              </a:rPr>
              <a:t>The limitations of any training workshop</a:t>
            </a:r>
            <a:endParaRPr lang="en-US" sz="3600" b="1" i="1" dirty="0">
              <a:solidFill>
                <a:srgbClr val="03A4B8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2084" y="6187821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60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413476" y="195627"/>
            <a:ext cx="605926" cy="810344"/>
          </a:xfrm>
          <a:prstGeom prst="rect">
            <a:avLst/>
          </a:prstGeom>
          <a:solidFill>
            <a:srgbClr val="77AA4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flipV="1">
            <a:off x="0" y="6807760"/>
            <a:ext cx="12192000" cy="45719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V="1">
            <a:off x="0" y="-1"/>
            <a:ext cx="12192000" cy="385591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V="1">
            <a:off x="0" y="413328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V="1">
            <a:off x="0" y="6734303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3476" y="6038222"/>
            <a:ext cx="1072989" cy="10425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28735" y="489613"/>
            <a:ext cx="10534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3A4B8"/>
                </a:solidFill>
                <a:latin typeface="+mj-lt"/>
                <a:cs typeface="Calibri" pitchFamily="34" charset="0"/>
              </a:rPr>
              <a:t>Know what type of user you are (or want to be)</a:t>
            </a:r>
            <a:endParaRPr lang="en-US" sz="3600" b="1" i="1" dirty="0">
              <a:solidFill>
                <a:srgbClr val="03A4B8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19399" y="-9005888"/>
            <a:ext cx="1966783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" y="2052007"/>
            <a:ext cx="3107517" cy="4334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2369" y="2114347"/>
            <a:ext cx="3016363" cy="43376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9939" y="2114243"/>
            <a:ext cx="3263537" cy="4334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8153" y="1187303"/>
            <a:ext cx="3030579" cy="8755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262084" y="6187821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073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413476" y="195627"/>
            <a:ext cx="605926" cy="810344"/>
          </a:xfrm>
          <a:prstGeom prst="rect">
            <a:avLst/>
          </a:prstGeom>
          <a:solidFill>
            <a:srgbClr val="77AA4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flipV="1">
            <a:off x="0" y="6807760"/>
            <a:ext cx="12192000" cy="45719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V="1">
            <a:off x="0" y="-1"/>
            <a:ext cx="12192000" cy="385591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V="1">
            <a:off x="0" y="413328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V="1">
            <a:off x="0" y="6734303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3476" y="6038222"/>
            <a:ext cx="1072989" cy="10425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6710" y="478093"/>
            <a:ext cx="7438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3A4B8"/>
                </a:solidFill>
                <a:latin typeface="+mj-lt"/>
                <a:cs typeface="Calibri" pitchFamily="34" charset="0"/>
              </a:rPr>
              <a:t>Look for what’s important to you</a:t>
            </a:r>
            <a:endParaRPr lang="en-US" sz="3600" b="1" i="1" dirty="0">
              <a:solidFill>
                <a:srgbClr val="03A4B8"/>
              </a:solidFill>
              <a:latin typeface="+mj-lt"/>
              <a:cs typeface="Calibri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368721" y="5249852"/>
            <a:ext cx="5938035" cy="6925"/>
          </a:xfrm>
          <a:prstGeom prst="line">
            <a:avLst/>
          </a:prstGeom>
          <a:ln w="38100">
            <a:solidFill>
              <a:srgbClr val="03A4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065118" y="5111849"/>
            <a:ext cx="303603" cy="292846"/>
          </a:xfrm>
          <a:prstGeom prst="ellipse">
            <a:avLst/>
          </a:prstGeom>
          <a:noFill/>
          <a:ln w="38100">
            <a:solidFill>
              <a:srgbClr val="03A4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28095" y="1611279"/>
            <a:ext cx="609173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Ability to access and manage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Software to analyze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Computing 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Skills and help to use software and interpret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409090" y="3595560"/>
            <a:ext cx="43587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Metadata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Ability to share data and workflows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Open source sustainable tools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09238" y="5303125"/>
            <a:ext cx="62331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High-performance and scalable computing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Ability automate and collaborate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Funding spent on science, not software or hardware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4400563" y="3494011"/>
            <a:ext cx="5938035" cy="15287"/>
          </a:xfrm>
          <a:prstGeom prst="line">
            <a:avLst/>
          </a:prstGeom>
          <a:ln w="38100">
            <a:solidFill>
              <a:srgbClr val="03A4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4082657" y="3359117"/>
            <a:ext cx="303603" cy="292846"/>
          </a:xfrm>
          <a:prstGeom prst="ellipse">
            <a:avLst/>
          </a:prstGeom>
          <a:noFill/>
          <a:ln w="38100">
            <a:solidFill>
              <a:srgbClr val="03A4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4082657" y="1441345"/>
            <a:ext cx="303603" cy="292846"/>
          </a:xfrm>
          <a:prstGeom prst="ellipse">
            <a:avLst/>
          </a:prstGeom>
          <a:noFill/>
          <a:ln w="38100">
            <a:solidFill>
              <a:srgbClr val="03A4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4368721" y="1590668"/>
            <a:ext cx="5961124" cy="16303"/>
          </a:xfrm>
          <a:prstGeom prst="line">
            <a:avLst/>
          </a:prstGeom>
          <a:ln w="38100">
            <a:solidFill>
              <a:srgbClr val="03A4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63" y="1469132"/>
            <a:ext cx="1025968" cy="1182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79" y="5019443"/>
            <a:ext cx="1560485" cy="16450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01442" y="4816217"/>
            <a:ext cx="2995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Increase Productivity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4396151" y="3052295"/>
            <a:ext cx="3222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Ensure Reproducibility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4383166" y="1190458"/>
            <a:ext cx="2579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Get Science Done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79" y="2826993"/>
            <a:ext cx="1733333" cy="1800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62084" y="6187821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856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413476" y="195627"/>
            <a:ext cx="605926" cy="810344"/>
          </a:xfrm>
          <a:prstGeom prst="rect">
            <a:avLst/>
          </a:prstGeom>
          <a:solidFill>
            <a:srgbClr val="77AA4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flipV="1">
            <a:off x="0" y="6807760"/>
            <a:ext cx="12192000" cy="45719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V="1">
            <a:off x="0" y="-1"/>
            <a:ext cx="12192000" cy="385591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V="1">
            <a:off x="0" y="413328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V="1">
            <a:off x="0" y="6734303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3476" y="6038222"/>
            <a:ext cx="1072989" cy="10425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80337" y="478093"/>
            <a:ext cx="723136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3A4B8"/>
                </a:solidFill>
                <a:latin typeface="+mj-lt"/>
                <a:cs typeface="Calibri" pitchFamily="34" charset="0"/>
              </a:rPr>
              <a:t>Cyberinfrastructure is…</a:t>
            </a:r>
          </a:p>
          <a:p>
            <a:pPr algn="ctr"/>
            <a:endParaRPr lang="en-US" sz="4000" b="1" i="1" dirty="0">
              <a:solidFill>
                <a:srgbClr val="03A4B8"/>
              </a:solidFill>
              <a:latin typeface="+mj-lt"/>
              <a:cs typeface="Calibri" pitchFamily="34" charset="0"/>
            </a:endParaRPr>
          </a:p>
          <a:p>
            <a:pPr algn="ctr"/>
            <a:endParaRPr lang="en-US" sz="4000" b="1" i="1" dirty="0">
              <a:solidFill>
                <a:srgbClr val="03A4B8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11222" y="2665895"/>
            <a:ext cx="11880778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latin typeface="+mj-lt"/>
              </a:rPr>
              <a:t>D</a:t>
            </a:r>
            <a:r>
              <a:rPr lang="en-US" sz="3600" dirty="0" smtClean="0">
                <a:latin typeface="+mj-lt"/>
              </a:rPr>
              <a:t>ata storage, software, high-performance computing, and people </a:t>
            </a:r>
            <a:r>
              <a:rPr lang="en-US" sz="3600" dirty="0" smtClean="0">
                <a:solidFill>
                  <a:srgbClr val="03A4B8"/>
                </a:solidFill>
                <a:latin typeface="+mj-lt"/>
              </a:rPr>
              <a:t>organized into systems </a:t>
            </a:r>
            <a:r>
              <a:rPr lang="en-US" sz="3600" dirty="0" smtClean="0">
                <a:latin typeface="+mj-lt"/>
              </a:rPr>
              <a:t>to solve problems of size and scope not otherwise solvable. </a:t>
            </a:r>
            <a:endParaRPr lang="en-US" sz="36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084" y="6187821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511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413476" y="195627"/>
            <a:ext cx="605926" cy="810344"/>
          </a:xfrm>
          <a:prstGeom prst="rect">
            <a:avLst/>
          </a:prstGeom>
          <a:solidFill>
            <a:srgbClr val="77AA4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flipV="1">
            <a:off x="0" y="6807760"/>
            <a:ext cx="12192000" cy="45719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V="1">
            <a:off x="0" y="-1"/>
            <a:ext cx="12192000" cy="385591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V="1">
            <a:off x="0" y="413328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V="1">
            <a:off x="0" y="6734303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3476" y="6038222"/>
            <a:ext cx="1072989" cy="10425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2812" y="875218"/>
            <a:ext cx="83073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3A4B8"/>
                </a:solidFill>
                <a:latin typeface="Effra" panose="02000506080000020004" pitchFamily="2" charset="0"/>
              </a:rPr>
              <a:t>Key take home knowledge</a:t>
            </a:r>
            <a:endParaRPr lang="en-US" sz="2400" dirty="0">
              <a:solidFill>
                <a:srgbClr val="03A4B8"/>
              </a:solidFill>
              <a:latin typeface="Effra" panose="02000506080000020004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905" y="2247590"/>
            <a:ext cx="11761497" cy="3908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cs typeface="Consolas" panose="020B0609020204030204" pitchFamily="49" charset="0"/>
              </a:rPr>
              <a:t>CI scales biological questions by linking and coordinating Data, Software, HPC, and People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cs typeface="Consolas" panose="020B0609020204030204" pitchFamily="49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cs typeface="Consolas" panose="020B0609020204030204" pitchFamily="49" charset="0"/>
              </a:rPr>
              <a:t>Science endpoints are almost always custom (discovery) but have lots of commonalities – Shared pipes, but bring your own extension cords/faucets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cs typeface="Consolas" panose="020B0609020204030204" pitchFamily="49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cs typeface="Consolas" panose="020B0609020204030204" pitchFamily="49" charset="0"/>
              </a:rPr>
              <a:t>People are very (most?) important – understand user needs first!</a:t>
            </a:r>
            <a:endParaRPr lang="en-US" sz="2800" dirty="0">
              <a:cs typeface="Consolas" panose="020B0609020204030204" pitchFamily="49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17" y="607788"/>
            <a:ext cx="1215295" cy="14842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2084" y="6187821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079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413476" y="195627"/>
            <a:ext cx="605926" cy="810344"/>
          </a:xfrm>
          <a:prstGeom prst="rect">
            <a:avLst/>
          </a:prstGeom>
          <a:solidFill>
            <a:srgbClr val="77AA4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flipV="1">
            <a:off x="0" y="6807760"/>
            <a:ext cx="12192000" cy="45719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V="1">
            <a:off x="0" y="-1"/>
            <a:ext cx="12192000" cy="385591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V="1">
            <a:off x="0" y="413328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V="1">
            <a:off x="0" y="6734303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3476" y="6038222"/>
            <a:ext cx="1072989" cy="10425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450" y="1972775"/>
            <a:ext cx="7227100" cy="1850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232889" y="5529147"/>
            <a:ext cx="7080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The iPlant Collaborative is funded by a grant from the National Science Foundation Plant </a:t>
            </a:r>
            <a:r>
              <a:rPr lang="en-US" sz="1600" dirty="0" smtClean="0">
                <a:solidFill>
                  <a:prstClr val="black"/>
                </a:solidFill>
              </a:rPr>
              <a:t>Cyberinfrastructure </a:t>
            </a:r>
            <a:r>
              <a:rPr lang="en-US" sz="1600" dirty="0">
                <a:solidFill>
                  <a:prstClr val="black"/>
                </a:solidFill>
              </a:rPr>
              <a:t>Program (#DBI-0735191). </a:t>
            </a:r>
          </a:p>
        </p:txBody>
      </p:sp>
      <p:pic>
        <p:nvPicPr>
          <p:cNvPr id="19" name="Picture 2" descr="http://www.nsf.gov/images/logos/nsf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86" y="5336844"/>
            <a:ext cx="924103" cy="92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B"/>
          <p:cNvSpPr/>
          <p:nvPr/>
        </p:nvSpPr>
        <p:spPr>
          <a:xfrm>
            <a:off x="0" y="6705600"/>
            <a:ext cx="12192000" cy="152400"/>
          </a:xfrm>
          <a:prstGeom prst="rect">
            <a:avLst/>
          </a:prstGeom>
          <a:solidFill>
            <a:srgbClr val="03A4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62084" y="6187821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379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413476" y="195627"/>
            <a:ext cx="605926" cy="810344"/>
          </a:xfrm>
          <a:prstGeom prst="rect">
            <a:avLst/>
          </a:prstGeom>
          <a:solidFill>
            <a:srgbClr val="77AA4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flipV="1">
            <a:off x="0" y="6807760"/>
            <a:ext cx="12192000" cy="45719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V="1">
            <a:off x="0" y="-1"/>
            <a:ext cx="12192000" cy="385591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V="1">
            <a:off x="0" y="413328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V="1">
            <a:off x="0" y="6734303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3476" y="6038222"/>
            <a:ext cx="1072989" cy="10425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98576" y="478093"/>
            <a:ext cx="9794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3A4B8"/>
                </a:solidFill>
                <a:latin typeface="+mj-lt"/>
                <a:cs typeface="Calibri" pitchFamily="34" charset="0"/>
              </a:rPr>
              <a:t>Cyberinfrastructure = Scalability</a:t>
            </a:r>
            <a:endParaRPr lang="en-US" sz="3600" b="1" i="1" dirty="0">
              <a:solidFill>
                <a:srgbClr val="03A4B8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23982" y="4612392"/>
            <a:ext cx="313419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http://best360.deviantart.com/art/My-Huge-Lego-Ship-Front-Side-1994676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997" y="1482065"/>
            <a:ext cx="7918910" cy="4751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1644" y="3108352"/>
            <a:ext cx="2762821" cy="369332"/>
          </a:xfrm>
          <a:prstGeom prst="rect">
            <a:avLst/>
          </a:prstGeom>
          <a:solidFill>
            <a:srgbClr val="03A4B8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EE02"/>
                </a:solidFill>
              </a:rPr>
              <a:t>Individual Investigators</a:t>
            </a:r>
            <a:endParaRPr lang="en-US" b="1" dirty="0">
              <a:solidFill>
                <a:srgbClr val="00EE0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64087" y="4580964"/>
            <a:ext cx="1429335" cy="369332"/>
          </a:xfrm>
          <a:prstGeom prst="rect">
            <a:avLst/>
          </a:prstGeom>
          <a:solidFill>
            <a:srgbClr val="03A4B8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EE02"/>
                </a:solidFill>
              </a:rPr>
              <a:t>Data Bases</a:t>
            </a:r>
            <a:endParaRPr lang="en-US" b="1" dirty="0">
              <a:solidFill>
                <a:srgbClr val="00EE0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71292" y="3062210"/>
            <a:ext cx="954145" cy="369332"/>
          </a:xfrm>
          <a:prstGeom prst="rect">
            <a:avLst/>
          </a:prstGeom>
          <a:solidFill>
            <a:srgbClr val="03A4B8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EE02"/>
                </a:solidFill>
              </a:rPr>
              <a:t>School</a:t>
            </a:r>
            <a:endParaRPr lang="en-US" b="1" dirty="0">
              <a:solidFill>
                <a:srgbClr val="00EE0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93129" y="1794129"/>
            <a:ext cx="1339166" cy="369332"/>
          </a:xfrm>
          <a:prstGeom prst="rect">
            <a:avLst/>
          </a:prstGeom>
          <a:solidFill>
            <a:srgbClr val="03A4B8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EE02"/>
                </a:solidFill>
              </a:rPr>
              <a:t>Field trials</a:t>
            </a:r>
            <a:endParaRPr lang="en-US" b="1" dirty="0">
              <a:solidFill>
                <a:srgbClr val="00EE0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63625" y="2230625"/>
            <a:ext cx="1826416" cy="369332"/>
          </a:xfrm>
          <a:prstGeom prst="rect">
            <a:avLst/>
          </a:prstGeom>
          <a:solidFill>
            <a:srgbClr val="03A4B8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EE02"/>
                </a:solidFill>
              </a:rPr>
              <a:t>Clinical testing</a:t>
            </a:r>
            <a:endParaRPr lang="en-US" b="1" dirty="0">
              <a:solidFill>
                <a:srgbClr val="00EE0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28263" y="5201288"/>
            <a:ext cx="1800944" cy="369332"/>
          </a:xfrm>
          <a:prstGeom prst="rect">
            <a:avLst/>
          </a:prstGeom>
          <a:solidFill>
            <a:srgbClr val="03A4B8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EE02"/>
                </a:solidFill>
              </a:rPr>
              <a:t>HT Processing</a:t>
            </a:r>
            <a:endParaRPr lang="en-US" b="1" dirty="0">
              <a:solidFill>
                <a:srgbClr val="00EE0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10686" y="3312883"/>
            <a:ext cx="1582960" cy="369332"/>
          </a:xfrm>
          <a:prstGeom prst="rect">
            <a:avLst/>
          </a:prstGeom>
          <a:solidFill>
            <a:srgbClr val="03A4B8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EE02"/>
                </a:solidFill>
              </a:rPr>
              <a:t>Conferences</a:t>
            </a:r>
            <a:endParaRPr lang="en-US" b="1" dirty="0">
              <a:solidFill>
                <a:srgbClr val="00EE0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2084" y="6187821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697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413476" y="195627"/>
            <a:ext cx="605926" cy="810344"/>
          </a:xfrm>
          <a:prstGeom prst="rect">
            <a:avLst/>
          </a:prstGeom>
          <a:solidFill>
            <a:srgbClr val="77AA4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flipV="1">
            <a:off x="0" y="6807760"/>
            <a:ext cx="12192000" cy="45719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V="1">
            <a:off x="0" y="-1"/>
            <a:ext cx="12192000" cy="385591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V="1">
            <a:off x="0" y="413328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V="1">
            <a:off x="0" y="6734303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3476" y="6038222"/>
            <a:ext cx="1072989" cy="10425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52" y="1766799"/>
            <a:ext cx="5505954" cy="4132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4415" y="1755978"/>
            <a:ext cx="3265785" cy="1837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6790" y="3693251"/>
            <a:ext cx="3245979" cy="2409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" descr="http://i1.trekearth.com/photos/79012/verrazano_bridge.n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47" y="2686857"/>
            <a:ext cx="2739282" cy="2121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198576" y="478093"/>
            <a:ext cx="9794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3A4B8"/>
                </a:solidFill>
                <a:latin typeface="+mj-lt"/>
                <a:cs typeface="Calibri" pitchFamily="34" charset="0"/>
              </a:rPr>
              <a:t>Cyberinfrastructure = Scalability</a:t>
            </a:r>
            <a:endParaRPr lang="en-US" sz="3600" b="1" i="1" dirty="0">
              <a:solidFill>
                <a:srgbClr val="03A4B8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084" y="6187821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436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413476" y="195627"/>
            <a:ext cx="605926" cy="810344"/>
          </a:xfrm>
          <a:prstGeom prst="rect">
            <a:avLst/>
          </a:prstGeom>
          <a:solidFill>
            <a:srgbClr val="77AA4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flipV="1">
            <a:off x="0" y="6807760"/>
            <a:ext cx="12192000" cy="45719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V="1">
            <a:off x="0" y="-1"/>
            <a:ext cx="12192000" cy="385591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V="1">
            <a:off x="0" y="413328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V="1">
            <a:off x="0" y="6734303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3476" y="6038222"/>
            <a:ext cx="1072989" cy="10425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22629" y="478093"/>
            <a:ext cx="10146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3A4B8"/>
                </a:solidFill>
                <a:latin typeface="+mj-lt"/>
                <a:cs typeface="Calibri" pitchFamily="34" charset="0"/>
              </a:rPr>
              <a:t>Not everything scales at the same rate…</a:t>
            </a:r>
            <a:endParaRPr lang="en-US" sz="2800" b="1" i="1" dirty="0">
              <a:solidFill>
                <a:srgbClr val="03A4B8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907" y="1922464"/>
            <a:ext cx="8743272" cy="40886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39020" y="1183889"/>
            <a:ext cx="24288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77AA43"/>
                </a:solidFill>
                <a:latin typeface="+mj-lt"/>
                <a:cs typeface="Calibri" pitchFamily="34" charset="0"/>
              </a:rPr>
              <a:t>Computing</a:t>
            </a:r>
            <a:endParaRPr lang="en-US" sz="3200" b="1" i="1" dirty="0">
              <a:solidFill>
                <a:srgbClr val="77AA43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6557" y="4927357"/>
            <a:ext cx="110850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j-lt"/>
                <a:cs typeface="Calibri" pitchFamily="34" charset="0"/>
              </a:rPr>
              <a:t>Still advancing at Moore’s law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j-lt"/>
                <a:cs typeface="Calibri" pitchFamily="34" charset="0"/>
              </a:rPr>
              <a:t>Moving in many different directions (goals): HPC vs. Cloud vs. PC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j-lt"/>
                <a:cs typeface="Calibri" pitchFamily="34" charset="0"/>
              </a:rPr>
              <a:t>Only as good as the software that uses it</a:t>
            </a:r>
            <a:endParaRPr lang="en-US" sz="2800" dirty="0">
              <a:latin typeface="+mj-lt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084" y="6187821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699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413476" y="195627"/>
            <a:ext cx="605926" cy="810344"/>
          </a:xfrm>
          <a:prstGeom prst="rect">
            <a:avLst/>
          </a:prstGeom>
          <a:solidFill>
            <a:srgbClr val="77AA4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flipV="1">
            <a:off x="0" y="6807760"/>
            <a:ext cx="12192000" cy="45719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V="1">
            <a:off x="0" y="-1"/>
            <a:ext cx="12192000" cy="385591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V="1">
            <a:off x="0" y="413328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V="1">
            <a:off x="0" y="6734303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3476" y="6038222"/>
            <a:ext cx="1072989" cy="10425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22629" y="478093"/>
            <a:ext cx="10146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3A4B8"/>
                </a:solidFill>
                <a:latin typeface="+mj-lt"/>
                <a:cs typeface="Calibri" pitchFamily="34" charset="0"/>
              </a:rPr>
              <a:t>Not everything scales at the same rate…</a:t>
            </a:r>
            <a:endParaRPr lang="en-US" sz="2800" b="1" i="1" dirty="0">
              <a:solidFill>
                <a:srgbClr val="03A4B8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76074" y="1187332"/>
            <a:ext cx="32279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77AA43"/>
                </a:solidFill>
                <a:latin typeface="+mj-lt"/>
                <a:cs typeface="Calibri" pitchFamily="34" charset="0"/>
              </a:rPr>
              <a:t>Biological Data</a:t>
            </a:r>
            <a:endParaRPr lang="en-US" sz="3200" b="1" i="1" dirty="0">
              <a:solidFill>
                <a:srgbClr val="77AA43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6557" y="4927357"/>
            <a:ext cx="996939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j-lt"/>
                <a:cs typeface="Calibri" pitchFamily="34" charset="0"/>
              </a:rPr>
              <a:t>Unlimited data ; knowledge advances (more) stochastically 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j-lt"/>
                <a:cs typeface="Calibri" pitchFamily="34" charset="0"/>
              </a:rPr>
              <a:t>Many endpoints but many shared goals and contexts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j-lt"/>
                <a:cs typeface="Calibri" pitchFamily="34" charset="0"/>
              </a:rPr>
              <a:t>Lots of data types (much more than sequence data)</a:t>
            </a:r>
            <a:endParaRPr lang="en-US" sz="2800" dirty="0">
              <a:latin typeface="+mj-lt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35" y="2136619"/>
            <a:ext cx="3380288" cy="2535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9868" y="2148391"/>
            <a:ext cx="3813204" cy="2523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3200" y="1995925"/>
            <a:ext cx="3185122" cy="24383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62084" y="6187821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850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413476" y="195627"/>
            <a:ext cx="605926" cy="810344"/>
          </a:xfrm>
          <a:prstGeom prst="rect">
            <a:avLst/>
          </a:prstGeom>
          <a:solidFill>
            <a:srgbClr val="77AA4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flipV="1">
            <a:off x="0" y="6807760"/>
            <a:ext cx="12192000" cy="45719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V="1">
            <a:off x="0" y="-1"/>
            <a:ext cx="12192000" cy="385591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V="1">
            <a:off x="0" y="413328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V="1">
            <a:off x="0" y="6734303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3476" y="6038222"/>
            <a:ext cx="1072989" cy="10425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22629" y="478093"/>
            <a:ext cx="10146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3A4B8"/>
                </a:solidFill>
                <a:latin typeface="+mj-lt"/>
                <a:cs typeface="Calibri" pitchFamily="34" charset="0"/>
              </a:rPr>
              <a:t>Not everything scales at the same rate…</a:t>
            </a:r>
            <a:endParaRPr lang="en-US" sz="2800" b="1" i="1" dirty="0">
              <a:solidFill>
                <a:srgbClr val="03A4B8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68131" y="1197154"/>
            <a:ext cx="19966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77AA43"/>
                </a:solidFill>
                <a:latin typeface="+mj-lt"/>
                <a:cs typeface="Calibri" pitchFamily="34" charset="0"/>
              </a:rPr>
              <a:t>Software</a:t>
            </a:r>
            <a:endParaRPr lang="en-US" sz="3200" b="1" i="1" dirty="0">
              <a:solidFill>
                <a:srgbClr val="77AA43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6557" y="4994205"/>
            <a:ext cx="1039258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j-lt"/>
                <a:cs typeface="Calibri" pitchFamily="34" charset="0"/>
              </a:rPr>
              <a:t>Short lifetimes and varied lifecycles (stable, trendy, untamed)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j-lt"/>
                <a:cs typeface="Calibri" pitchFamily="34" charset="0"/>
              </a:rPr>
              <a:t>Many tools will get better!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j-lt"/>
                <a:cs typeface="Calibri" pitchFamily="34" charset="0"/>
              </a:rPr>
              <a:t>Positive: Lots of choices, Negative: Lots of choices</a:t>
            </a:r>
            <a:endParaRPr lang="en-US" sz="2800" dirty="0">
              <a:latin typeface="+mj-lt"/>
              <a:cs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156" y="1893322"/>
            <a:ext cx="2506384" cy="2945112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 rot="5400000">
            <a:off x="6635558" y="2598956"/>
            <a:ext cx="1467820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" dirty="0"/>
              <a:t>https://</a:t>
            </a:r>
            <a:r>
              <a:rPr lang="en-US" sz="500" dirty="0"/>
              <a:t>pachterlab.github.io</a:t>
            </a:r>
            <a:r>
              <a:rPr lang="en-US" sz="500" dirty="0"/>
              <a:t>/</a:t>
            </a:r>
            <a:r>
              <a:rPr lang="en-US" sz="500" dirty="0"/>
              <a:t>kallisto</a:t>
            </a:r>
            <a:r>
              <a:rPr lang="en-US" sz="500" dirty="0"/>
              <a:t>/</a:t>
            </a:r>
            <a:r>
              <a:rPr lang="en-US" sz="500" dirty="0"/>
              <a:t>about.html</a:t>
            </a:r>
            <a:endParaRPr lang="en-US" sz="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576" y="2115422"/>
            <a:ext cx="3366787" cy="2368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0213" y="1888269"/>
            <a:ext cx="3632685" cy="995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8154457" y="3024789"/>
            <a:ext cx="31414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‘The vast body of results being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generated by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current computational science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practice suffer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a large and growing credibility gap: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it is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impossible to verify most of the</a:t>
            </a:r>
          </a:p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computational results shown in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conferences and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papers.’’</a:t>
            </a:r>
          </a:p>
          <a:p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262084" y="6187821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88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413476" y="195627"/>
            <a:ext cx="605926" cy="810344"/>
          </a:xfrm>
          <a:prstGeom prst="rect">
            <a:avLst/>
          </a:prstGeom>
          <a:solidFill>
            <a:srgbClr val="77AA4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flipV="1">
            <a:off x="0" y="6807760"/>
            <a:ext cx="12192000" cy="45719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V="1">
            <a:off x="0" y="-1"/>
            <a:ext cx="12192000" cy="385591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V="1">
            <a:off x="0" y="413328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V="1">
            <a:off x="0" y="6734303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3476" y="6038222"/>
            <a:ext cx="1072989" cy="10425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22629" y="478093"/>
            <a:ext cx="10146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3A4B8"/>
                </a:solidFill>
                <a:latin typeface="+mj-lt"/>
                <a:cs typeface="Calibri" pitchFamily="34" charset="0"/>
              </a:rPr>
              <a:t>Not everything scales at the same rate…</a:t>
            </a:r>
            <a:endParaRPr lang="en-US" sz="2800" b="1" i="1" dirty="0">
              <a:solidFill>
                <a:srgbClr val="03A4B8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81254" y="1217310"/>
            <a:ext cx="16090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77AA43"/>
                </a:solidFill>
                <a:latin typeface="+mj-lt"/>
                <a:cs typeface="Calibri" pitchFamily="34" charset="0"/>
              </a:rPr>
              <a:t>People</a:t>
            </a:r>
            <a:endParaRPr lang="en-US" sz="3200" b="1" i="1" dirty="0">
              <a:solidFill>
                <a:srgbClr val="77AA43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6557" y="4994205"/>
            <a:ext cx="966161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j-lt"/>
                <a:cs typeface="Calibri" pitchFamily="34" charset="0"/>
              </a:rPr>
              <a:t>Scale orthogonally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j-lt"/>
                <a:cs typeface="Calibri" pitchFamily="34" charset="0"/>
              </a:rPr>
              <a:t>Maybe the worst at scaling (but also the most rewarding)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+mj-lt"/>
                <a:cs typeface="Calibri" pitchFamily="34" charset="0"/>
              </a:rPr>
              <a:t>P</a:t>
            </a:r>
            <a:r>
              <a:rPr lang="en-US" sz="2800" dirty="0" smtClean="0">
                <a:latin typeface="+mj-lt"/>
                <a:cs typeface="Calibri" pitchFamily="34" charset="0"/>
              </a:rPr>
              <a:t>roactively inclusion builds community and good science</a:t>
            </a:r>
            <a:endParaRPr lang="en-US" sz="2800" dirty="0">
              <a:latin typeface="+mj-lt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00" y="2174147"/>
            <a:ext cx="3575898" cy="23839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4864" y="2036951"/>
            <a:ext cx="3068502" cy="27532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186019" y="4394626"/>
            <a:ext cx="11977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/>
              <a:t>http://</a:t>
            </a:r>
            <a:r>
              <a:rPr lang="en-US" sz="600" b="1" dirty="0"/>
              <a:t>blog.fejes.ca</a:t>
            </a:r>
            <a:r>
              <a:rPr lang="en-US" sz="600" b="1" dirty="0"/>
              <a:t>/?p=2418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8971" y="1915292"/>
            <a:ext cx="3048493" cy="2697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62084" y="6187821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991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413476" y="195627"/>
            <a:ext cx="605926" cy="810344"/>
          </a:xfrm>
          <a:prstGeom prst="rect">
            <a:avLst/>
          </a:prstGeom>
          <a:solidFill>
            <a:srgbClr val="77AA4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flipV="1">
            <a:off x="0" y="6807760"/>
            <a:ext cx="12192000" cy="45719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V="1">
            <a:off x="0" y="-1"/>
            <a:ext cx="12192000" cy="385591"/>
          </a:xfrm>
          <a:prstGeom prst="rect">
            <a:avLst/>
          </a:prstGeom>
          <a:solidFill>
            <a:srgbClr val="03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V="1">
            <a:off x="0" y="413328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V="1">
            <a:off x="0" y="6734303"/>
            <a:ext cx="12192000" cy="45719"/>
          </a:xfrm>
          <a:prstGeom prst="rect">
            <a:avLst/>
          </a:prstGeom>
          <a:solidFill>
            <a:srgbClr val="D96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3476" y="6038222"/>
            <a:ext cx="1072989" cy="10425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8360" y="478093"/>
            <a:ext cx="11134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3A4B8"/>
                </a:solidFill>
                <a:latin typeface="+mj-lt"/>
                <a:cs typeface="Calibri" pitchFamily="34" charset="0"/>
              </a:rPr>
              <a:t>21</a:t>
            </a:r>
            <a:r>
              <a:rPr lang="en-US" sz="4000" b="1" baseline="30000" dirty="0" smtClean="0">
                <a:solidFill>
                  <a:srgbClr val="03A4B8"/>
                </a:solidFill>
                <a:latin typeface="+mj-lt"/>
                <a:cs typeface="Calibri" pitchFamily="34" charset="0"/>
              </a:rPr>
              <a:t>st</a:t>
            </a:r>
            <a:r>
              <a:rPr lang="en-US" sz="4000" b="1" dirty="0" smtClean="0">
                <a:solidFill>
                  <a:srgbClr val="03A4B8"/>
                </a:solidFill>
                <a:latin typeface="+mj-lt"/>
                <a:cs typeface="Calibri" pitchFamily="34" charset="0"/>
              </a:rPr>
              <a:t> Century Biology Requires all the Pieces</a:t>
            </a:r>
            <a:endParaRPr lang="en-US" sz="2800" b="1" i="1" dirty="0">
              <a:solidFill>
                <a:srgbClr val="03A4B8"/>
              </a:solidFill>
              <a:latin typeface="+mj-lt"/>
              <a:cs typeface="Calibri" pitchFamily="34" charset="0"/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>
            <a:off x="4789096" y="4779614"/>
            <a:ext cx="691815" cy="0"/>
          </a:xfrm>
          <a:prstGeom prst="line">
            <a:avLst/>
          </a:prstGeom>
          <a:ln w="57150" cmpd="sng">
            <a:solidFill>
              <a:srgbClr val="03A4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5947809" y="4779344"/>
            <a:ext cx="691815" cy="0"/>
          </a:xfrm>
          <a:prstGeom prst="line">
            <a:avLst/>
          </a:prstGeom>
          <a:ln w="57150" cmpd="sng">
            <a:solidFill>
              <a:srgbClr val="03A4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7099863" y="4779344"/>
            <a:ext cx="691815" cy="0"/>
          </a:xfrm>
          <a:prstGeom prst="line">
            <a:avLst/>
          </a:prstGeom>
          <a:ln w="57150" cmpd="sng">
            <a:solidFill>
              <a:srgbClr val="03A4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5453150" y="4573128"/>
            <a:ext cx="0" cy="235945"/>
          </a:xfrm>
          <a:prstGeom prst="line">
            <a:avLst/>
          </a:prstGeom>
          <a:ln w="57150" cmpd="sng">
            <a:solidFill>
              <a:srgbClr val="03A4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5973375" y="4572858"/>
            <a:ext cx="0" cy="235945"/>
          </a:xfrm>
          <a:prstGeom prst="line">
            <a:avLst/>
          </a:prstGeom>
          <a:ln w="57150" cmpd="sng">
            <a:solidFill>
              <a:srgbClr val="03A4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5448122" y="4598916"/>
            <a:ext cx="545511" cy="0"/>
          </a:xfrm>
          <a:prstGeom prst="line">
            <a:avLst/>
          </a:prstGeom>
          <a:ln w="57150" cmpd="sng">
            <a:solidFill>
              <a:srgbClr val="03A4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V="1">
            <a:off x="6611862" y="4538161"/>
            <a:ext cx="0" cy="235945"/>
          </a:xfrm>
          <a:prstGeom prst="line">
            <a:avLst/>
          </a:prstGeom>
          <a:ln w="57150" cmpd="sng">
            <a:solidFill>
              <a:srgbClr val="03A4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V="1">
            <a:off x="7132087" y="4537891"/>
            <a:ext cx="0" cy="235945"/>
          </a:xfrm>
          <a:prstGeom prst="line">
            <a:avLst/>
          </a:prstGeom>
          <a:ln w="57150" cmpd="sng">
            <a:solidFill>
              <a:srgbClr val="03A4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6606834" y="4563949"/>
            <a:ext cx="545511" cy="0"/>
          </a:xfrm>
          <a:prstGeom prst="line">
            <a:avLst/>
          </a:prstGeom>
          <a:ln w="57150" cmpd="sng">
            <a:solidFill>
              <a:srgbClr val="03A4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4788814" y="5646822"/>
            <a:ext cx="691815" cy="0"/>
          </a:xfrm>
          <a:prstGeom prst="line">
            <a:avLst/>
          </a:prstGeom>
          <a:ln w="57150" cmpd="sng">
            <a:solidFill>
              <a:srgbClr val="03A4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5947527" y="5646552"/>
            <a:ext cx="691815" cy="0"/>
          </a:xfrm>
          <a:prstGeom prst="line">
            <a:avLst/>
          </a:prstGeom>
          <a:ln w="57150" cmpd="sng">
            <a:solidFill>
              <a:srgbClr val="03A4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7099581" y="5646552"/>
            <a:ext cx="691815" cy="0"/>
          </a:xfrm>
          <a:prstGeom prst="line">
            <a:avLst/>
          </a:prstGeom>
          <a:ln w="57150" cmpd="sng">
            <a:solidFill>
              <a:srgbClr val="03A4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V="1">
            <a:off x="5452868" y="5440336"/>
            <a:ext cx="0" cy="235945"/>
          </a:xfrm>
          <a:prstGeom prst="line">
            <a:avLst/>
          </a:prstGeom>
          <a:ln w="57150" cmpd="sng">
            <a:solidFill>
              <a:srgbClr val="03A4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V="1">
            <a:off x="5973093" y="5440066"/>
            <a:ext cx="0" cy="235945"/>
          </a:xfrm>
          <a:prstGeom prst="line">
            <a:avLst/>
          </a:prstGeom>
          <a:ln w="57150" cmpd="sng">
            <a:solidFill>
              <a:srgbClr val="03A4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5447840" y="5466124"/>
            <a:ext cx="545511" cy="0"/>
          </a:xfrm>
          <a:prstGeom prst="line">
            <a:avLst/>
          </a:prstGeom>
          <a:ln w="57150" cmpd="sng">
            <a:solidFill>
              <a:srgbClr val="03A4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V="1">
            <a:off x="6611580" y="5405369"/>
            <a:ext cx="0" cy="235945"/>
          </a:xfrm>
          <a:prstGeom prst="line">
            <a:avLst/>
          </a:prstGeom>
          <a:ln w="57150" cmpd="sng">
            <a:solidFill>
              <a:srgbClr val="03A4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7131805" y="5405099"/>
            <a:ext cx="0" cy="235945"/>
          </a:xfrm>
          <a:prstGeom prst="line">
            <a:avLst/>
          </a:prstGeom>
          <a:ln w="57150" cmpd="sng">
            <a:solidFill>
              <a:srgbClr val="03A4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6606552" y="5431157"/>
            <a:ext cx="545511" cy="0"/>
          </a:xfrm>
          <a:prstGeom prst="line">
            <a:avLst/>
          </a:prstGeom>
          <a:ln w="57150" cmpd="sng">
            <a:solidFill>
              <a:srgbClr val="03A4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 flipV="1">
            <a:off x="4798553" y="4785852"/>
            <a:ext cx="16109" cy="884448"/>
          </a:xfrm>
          <a:prstGeom prst="line">
            <a:avLst/>
          </a:prstGeom>
          <a:ln w="57150" cmpd="sng">
            <a:solidFill>
              <a:srgbClr val="03A4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 flipV="1">
            <a:off x="7775433" y="4785852"/>
            <a:ext cx="2365" cy="883491"/>
          </a:xfrm>
          <a:prstGeom prst="line">
            <a:avLst/>
          </a:prstGeom>
          <a:ln w="57150" cmpd="sng">
            <a:solidFill>
              <a:srgbClr val="03A4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4780214" y="3863759"/>
            <a:ext cx="691815" cy="0"/>
          </a:xfrm>
          <a:prstGeom prst="line">
            <a:avLst/>
          </a:prstGeom>
          <a:ln w="57150" cmpd="sng">
            <a:solidFill>
              <a:srgbClr val="77AA4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5938927" y="3863489"/>
            <a:ext cx="691815" cy="0"/>
          </a:xfrm>
          <a:prstGeom prst="line">
            <a:avLst/>
          </a:prstGeom>
          <a:ln w="57150" cmpd="sng">
            <a:solidFill>
              <a:srgbClr val="77AA4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7090981" y="3863489"/>
            <a:ext cx="691815" cy="0"/>
          </a:xfrm>
          <a:prstGeom prst="line">
            <a:avLst/>
          </a:prstGeom>
          <a:ln w="57150" cmpd="sng">
            <a:solidFill>
              <a:srgbClr val="77AA4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5444268" y="3657273"/>
            <a:ext cx="0" cy="235945"/>
          </a:xfrm>
          <a:prstGeom prst="line">
            <a:avLst/>
          </a:prstGeom>
          <a:ln w="57150" cmpd="sng">
            <a:solidFill>
              <a:srgbClr val="77AA4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V="1">
            <a:off x="5964493" y="3657003"/>
            <a:ext cx="0" cy="235945"/>
          </a:xfrm>
          <a:prstGeom prst="line">
            <a:avLst/>
          </a:prstGeom>
          <a:ln w="57150" cmpd="sng">
            <a:solidFill>
              <a:srgbClr val="77AA4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5439240" y="3683061"/>
            <a:ext cx="545511" cy="0"/>
          </a:xfrm>
          <a:prstGeom prst="line">
            <a:avLst/>
          </a:prstGeom>
          <a:ln w="57150" cmpd="sng">
            <a:solidFill>
              <a:srgbClr val="77AA4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V="1">
            <a:off x="6602980" y="3622306"/>
            <a:ext cx="0" cy="235945"/>
          </a:xfrm>
          <a:prstGeom prst="line">
            <a:avLst/>
          </a:prstGeom>
          <a:ln w="57150" cmpd="sng">
            <a:solidFill>
              <a:srgbClr val="77AA4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V="1">
            <a:off x="7123205" y="3622036"/>
            <a:ext cx="0" cy="235945"/>
          </a:xfrm>
          <a:prstGeom prst="line">
            <a:avLst/>
          </a:prstGeom>
          <a:ln w="57150" cmpd="sng">
            <a:solidFill>
              <a:srgbClr val="77AA4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6597952" y="3648094"/>
            <a:ext cx="545511" cy="0"/>
          </a:xfrm>
          <a:prstGeom prst="line">
            <a:avLst/>
          </a:prstGeom>
          <a:ln w="57150" cmpd="sng">
            <a:solidFill>
              <a:srgbClr val="77AA4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4779932" y="4730967"/>
            <a:ext cx="691815" cy="0"/>
          </a:xfrm>
          <a:prstGeom prst="line">
            <a:avLst/>
          </a:prstGeom>
          <a:ln w="57150" cmpd="sng">
            <a:solidFill>
              <a:srgbClr val="77AA4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5938645" y="4730697"/>
            <a:ext cx="691815" cy="0"/>
          </a:xfrm>
          <a:prstGeom prst="line">
            <a:avLst/>
          </a:prstGeom>
          <a:ln w="57150" cmpd="sng">
            <a:solidFill>
              <a:srgbClr val="77AA4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7090699" y="4730697"/>
            <a:ext cx="691815" cy="0"/>
          </a:xfrm>
          <a:prstGeom prst="line">
            <a:avLst/>
          </a:prstGeom>
          <a:ln w="57150" cmpd="sng">
            <a:solidFill>
              <a:srgbClr val="77AA4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V="1">
            <a:off x="5443986" y="4524481"/>
            <a:ext cx="0" cy="235945"/>
          </a:xfrm>
          <a:prstGeom prst="line">
            <a:avLst/>
          </a:prstGeom>
          <a:ln w="57150" cmpd="sng">
            <a:solidFill>
              <a:srgbClr val="77AA4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V="1">
            <a:off x="5964211" y="4524211"/>
            <a:ext cx="0" cy="235945"/>
          </a:xfrm>
          <a:prstGeom prst="line">
            <a:avLst/>
          </a:prstGeom>
          <a:ln w="57150" cmpd="sng">
            <a:solidFill>
              <a:srgbClr val="77AA4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5438958" y="4550269"/>
            <a:ext cx="545511" cy="0"/>
          </a:xfrm>
          <a:prstGeom prst="line">
            <a:avLst/>
          </a:prstGeom>
          <a:ln w="57150" cmpd="sng">
            <a:solidFill>
              <a:srgbClr val="77AA4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flipV="1">
            <a:off x="6602698" y="4489514"/>
            <a:ext cx="0" cy="235945"/>
          </a:xfrm>
          <a:prstGeom prst="line">
            <a:avLst/>
          </a:prstGeom>
          <a:ln w="57150" cmpd="sng">
            <a:solidFill>
              <a:srgbClr val="77AA4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flipV="1">
            <a:off x="7122923" y="4489244"/>
            <a:ext cx="0" cy="235945"/>
          </a:xfrm>
          <a:prstGeom prst="line">
            <a:avLst/>
          </a:prstGeom>
          <a:ln w="57150" cmpd="sng">
            <a:solidFill>
              <a:srgbClr val="77AA4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6597670" y="4515302"/>
            <a:ext cx="545511" cy="0"/>
          </a:xfrm>
          <a:prstGeom prst="line">
            <a:avLst/>
          </a:prstGeom>
          <a:ln w="57150" cmpd="sng">
            <a:solidFill>
              <a:srgbClr val="77AA4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 flipV="1">
            <a:off x="4789671" y="3869997"/>
            <a:ext cx="16109" cy="884448"/>
          </a:xfrm>
          <a:prstGeom prst="line">
            <a:avLst/>
          </a:prstGeom>
          <a:ln w="57150" cmpd="sng">
            <a:solidFill>
              <a:srgbClr val="77AA4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flipH="1" flipV="1">
            <a:off x="7766551" y="3869997"/>
            <a:ext cx="2365" cy="883491"/>
          </a:xfrm>
          <a:prstGeom prst="line">
            <a:avLst/>
          </a:prstGeom>
          <a:ln w="57150" cmpd="sng">
            <a:solidFill>
              <a:srgbClr val="77AA4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4760052" y="2956750"/>
            <a:ext cx="691815" cy="0"/>
          </a:xfrm>
          <a:prstGeom prst="line">
            <a:avLst/>
          </a:prstGeom>
          <a:ln w="57150" cmpd="sng">
            <a:solidFill>
              <a:srgbClr val="D967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5918765" y="2956480"/>
            <a:ext cx="691815" cy="0"/>
          </a:xfrm>
          <a:prstGeom prst="line">
            <a:avLst/>
          </a:prstGeom>
          <a:ln w="57150" cmpd="sng">
            <a:solidFill>
              <a:srgbClr val="D967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7070819" y="2956480"/>
            <a:ext cx="691815" cy="0"/>
          </a:xfrm>
          <a:prstGeom prst="line">
            <a:avLst/>
          </a:prstGeom>
          <a:ln w="57150" cmpd="sng">
            <a:solidFill>
              <a:srgbClr val="D967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flipV="1">
            <a:off x="5424106" y="2750264"/>
            <a:ext cx="0" cy="235945"/>
          </a:xfrm>
          <a:prstGeom prst="line">
            <a:avLst/>
          </a:prstGeom>
          <a:ln w="57150" cmpd="sng">
            <a:solidFill>
              <a:srgbClr val="D967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V="1">
            <a:off x="5944331" y="2749994"/>
            <a:ext cx="0" cy="235945"/>
          </a:xfrm>
          <a:prstGeom prst="line">
            <a:avLst/>
          </a:prstGeom>
          <a:ln w="57150" cmpd="sng">
            <a:solidFill>
              <a:srgbClr val="D967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5419078" y="2776052"/>
            <a:ext cx="545511" cy="0"/>
          </a:xfrm>
          <a:prstGeom prst="line">
            <a:avLst/>
          </a:prstGeom>
          <a:ln w="57150" cmpd="sng">
            <a:solidFill>
              <a:srgbClr val="D967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V="1">
            <a:off x="6582818" y="2715297"/>
            <a:ext cx="0" cy="235945"/>
          </a:xfrm>
          <a:prstGeom prst="line">
            <a:avLst/>
          </a:prstGeom>
          <a:ln w="57150" cmpd="sng">
            <a:solidFill>
              <a:srgbClr val="D967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flipV="1">
            <a:off x="7103043" y="2715027"/>
            <a:ext cx="0" cy="235945"/>
          </a:xfrm>
          <a:prstGeom prst="line">
            <a:avLst/>
          </a:prstGeom>
          <a:ln w="57150" cmpd="sng">
            <a:solidFill>
              <a:srgbClr val="D967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6577790" y="2741085"/>
            <a:ext cx="545511" cy="0"/>
          </a:xfrm>
          <a:prstGeom prst="line">
            <a:avLst/>
          </a:prstGeom>
          <a:ln w="57150" cmpd="sng">
            <a:solidFill>
              <a:srgbClr val="D967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4759770" y="3823958"/>
            <a:ext cx="691815" cy="0"/>
          </a:xfrm>
          <a:prstGeom prst="line">
            <a:avLst/>
          </a:prstGeom>
          <a:ln w="57150" cmpd="sng">
            <a:solidFill>
              <a:srgbClr val="D967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>
            <a:off x="5918483" y="3823688"/>
            <a:ext cx="691815" cy="0"/>
          </a:xfrm>
          <a:prstGeom prst="line">
            <a:avLst/>
          </a:prstGeom>
          <a:ln w="57150" cmpd="sng">
            <a:solidFill>
              <a:srgbClr val="D967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7070537" y="3823688"/>
            <a:ext cx="691815" cy="0"/>
          </a:xfrm>
          <a:prstGeom prst="line">
            <a:avLst/>
          </a:prstGeom>
          <a:ln w="57150" cmpd="sng">
            <a:solidFill>
              <a:srgbClr val="D967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V="1">
            <a:off x="5423824" y="3617472"/>
            <a:ext cx="0" cy="235945"/>
          </a:xfrm>
          <a:prstGeom prst="line">
            <a:avLst/>
          </a:prstGeom>
          <a:ln w="57150" cmpd="sng">
            <a:solidFill>
              <a:srgbClr val="D967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flipV="1">
            <a:off x="5944049" y="3617202"/>
            <a:ext cx="0" cy="235945"/>
          </a:xfrm>
          <a:prstGeom prst="line">
            <a:avLst/>
          </a:prstGeom>
          <a:ln w="57150" cmpd="sng">
            <a:solidFill>
              <a:srgbClr val="D967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5418796" y="3643260"/>
            <a:ext cx="545511" cy="0"/>
          </a:xfrm>
          <a:prstGeom prst="line">
            <a:avLst/>
          </a:prstGeom>
          <a:ln w="57150" cmpd="sng">
            <a:solidFill>
              <a:srgbClr val="D967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V="1">
            <a:off x="6582536" y="3582505"/>
            <a:ext cx="0" cy="235945"/>
          </a:xfrm>
          <a:prstGeom prst="line">
            <a:avLst/>
          </a:prstGeom>
          <a:ln w="57150" cmpd="sng">
            <a:solidFill>
              <a:srgbClr val="D967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 flipV="1">
            <a:off x="7102761" y="3582235"/>
            <a:ext cx="0" cy="235945"/>
          </a:xfrm>
          <a:prstGeom prst="line">
            <a:avLst/>
          </a:prstGeom>
          <a:ln w="57150" cmpd="sng">
            <a:solidFill>
              <a:srgbClr val="D967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6577508" y="3608293"/>
            <a:ext cx="545511" cy="0"/>
          </a:xfrm>
          <a:prstGeom prst="line">
            <a:avLst/>
          </a:prstGeom>
          <a:ln w="57150" cmpd="sng">
            <a:solidFill>
              <a:srgbClr val="D967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flipH="1" flipV="1">
            <a:off x="4769509" y="2962988"/>
            <a:ext cx="16109" cy="884448"/>
          </a:xfrm>
          <a:prstGeom prst="line">
            <a:avLst/>
          </a:prstGeom>
          <a:ln w="57150" cmpd="sng">
            <a:solidFill>
              <a:srgbClr val="D967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H="1" flipV="1">
            <a:off x="7746389" y="2962988"/>
            <a:ext cx="2365" cy="883491"/>
          </a:xfrm>
          <a:prstGeom prst="line">
            <a:avLst/>
          </a:prstGeom>
          <a:ln w="57150" cmpd="sng">
            <a:solidFill>
              <a:srgbClr val="D967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4739892" y="2029583"/>
            <a:ext cx="691815" cy="0"/>
          </a:xfrm>
          <a:prstGeom prst="line">
            <a:avLst/>
          </a:prstGeom>
          <a:ln w="57150" cmpd="sng">
            <a:solidFill>
              <a:srgbClr val="46673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5898605" y="2029313"/>
            <a:ext cx="691815" cy="0"/>
          </a:xfrm>
          <a:prstGeom prst="line">
            <a:avLst/>
          </a:prstGeom>
          <a:ln w="57150" cmpd="sng">
            <a:solidFill>
              <a:srgbClr val="46673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7050659" y="2029313"/>
            <a:ext cx="691815" cy="0"/>
          </a:xfrm>
          <a:prstGeom prst="line">
            <a:avLst/>
          </a:prstGeom>
          <a:ln w="57150" cmpd="sng">
            <a:solidFill>
              <a:srgbClr val="46673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V="1">
            <a:off x="5403946" y="1823097"/>
            <a:ext cx="0" cy="235945"/>
          </a:xfrm>
          <a:prstGeom prst="line">
            <a:avLst/>
          </a:prstGeom>
          <a:ln w="57150" cmpd="sng">
            <a:solidFill>
              <a:srgbClr val="46673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 flipV="1">
            <a:off x="5924171" y="1822827"/>
            <a:ext cx="0" cy="235945"/>
          </a:xfrm>
          <a:prstGeom prst="line">
            <a:avLst/>
          </a:prstGeom>
          <a:ln w="57150" cmpd="sng">
            <a:solidFill>
              <a:srgbClr val="46673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>
            <a:off x="5398918" y="1848885"/>
            <a:ext cx="545511" cy="0"/>
          </a:xfrm>
          <a:prstGeom prst="line">
            <a:avLst/>
          </a:prstGeom>
          <a:ln w="57150" cmpd="sng">
            <a:solidFill>
              <a:srgbClr val="46673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V="1">
            <a:off x="6562658" y="1788130"/>
            <a:ext cx="0" cy="235945"/>
          </a:xfrm>
          <a:prstGeom prst="line">
            <a:avLst/>
          </a:prstGeom>
          <a:ln w="57150" cmpd="sng">
            <a:solidFill>
              <a:srgbClr val="46673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 flipV="1">
            <a:off x="7082883" y="1787860"/>
            <a:ext cx="0" cy="235945"/>
          </a:xfrm>
          <a:prstGeom prst="line">
            <a:avLst/>
          </a:prstGeom>
          <a:ln w="57150" cmpd="sng">
            <a:solidFill>
              <a:srgbClr val="46673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6557630" y="1813918"/>
            <a:ext cx="545511" cy="0"/>
          </a:xfrm>
          <a:prstGeom prst="line">
            <a:avLst/>
          </a:prstGeom>
          <a:ln w="57150" cmpd="sng">
            <a:solidFill>
              <a:srgbClr val="46673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4739610" y="2896791"/>
            <a:ext cx="691815" cy="0"/>
          </a:xfrm>
          <a:prstGeom prst="line">
            <a:avLst/>
          </a:prstGeom>
          <a:ln w="57150" cmpd="sng">
            <a:solidFill>
              <a:srgbClr val="46673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>
            <a:off x="5898323" y="2896521"/>
            <a:ext cx="691815" cy="0"/>
          </a:xfrm>
          <a:prstGeom prst="line">
            <a:avLst/>
          </a:prstGeom>
          <a:ln w="57150" cmpd="sng">
            <a:solidFill>
              <a:srgbClr val="46673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>
            <a:off x="7050377" y="2896521"/>
            <a:ext cx="691815" cy="0"/>
          </a:xfrm>
          <a:prstGeom prst="line">
            <a:avLst/>
          </a:prstGeom>
          <a:ln w="57150" cmpd="sng">
            <a:solidFill>
              <a:srgbClr val="46673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flipV="1">
            <a:off x="5403664" y="2690305"/>
            <a:ext cx="0" cy="235945"/>
          </a:xfrm>
          <a:prstGeom prst="line">
            <a:avLst/>
          </a:prstGeom>
          <a:ln w="57150" cmpd="sng">
            <a:solidFill>
              <a:srgbClr val="46673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V="1">
            <a:off x="5923889" y="2690035"/>
            <a:ext cx="0" cy="235945"/>
          </a:xfrm>
          <a:prstGeom prst="line">
            <a:avLst/>
          </a:prstGeom>
          <a:ln w="57150" cmpd="sng">
            <a:solidFill>
              <a:srgbClr val="46673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>
            <a:off x="5398636" y="2716093"/>
            <a:ext cx="545511" cy="0"/>
          </a:xfrm>
          <a:prstGeom prst="line">
            <a:avLst/>
          </a:prstGeom>
          <a:ln w="57150" cmpd="sng">
            <a:solidFill>
              <a:srgbClr val="46673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 flipV="1">
            <a:off x="6562376" y="2655338"/>
            <a:ext cx="0" cy="235945"/>
          </a:xfrm>
          <a:prstGeom prst="line">
            <a:avLst/>
          </a:prstGeom>
          <a:ln w="57150" cmpd="sng">
            <a:solidFill>
              <a:srgbClr val="46673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 flipV="1">
            <a:off x="7082601" y="2655068"/>
            <a:ext cx="0" cy="235945"/>
          </a:xfrm>
          <a:prstGeom prst="line">
            <a:avLst/>
          </a:prstGeom>
          <a:ln w="57150" cmpd="sng">
            <a:solidFill>
              <a:srgbClr val="46673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>
            <a:off x="6557348" y="2681126"/>
            <a:ext cx="545511" cy="0"/>
          </a:xfrm>
          <a:prstGeom prst="line">
            <a:avLst/>
          </a:prstGeom>
          <a:ln w="57150" cmpd="sng">
            <a:solidFill>
              <a:srgbClr val="46673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flipH="1" flipV="1">
            <a:off x="4749349" y="2035821"/>
            <a:ext cx="16109" cy="884448"/>
          </a:xfrm>
          <a:prstGeom prst="line">
            <a:avLst/>
          </a:prstGeom>
          <a:ln w="57150" cmpd="sng">
            <a:solidFill>
              <a:srgbClr val="46673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flipH="1" flipV="1">
            <a:off x="7726229" y="2035821"/>
            <a:ext cx="2365" cy="883491"/>
          </a:xfrm>
          <a:prstGeom prst="line">
            <a:avLst/>
          </a:prstGeom>
          <a:ln w="57150" cmpd="sng">
            <a:solidFill>
              <a:srgbClr val="46673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TextBox 184"/>
          <p:cNvSpPr txBox="1"/>
          <p:nvPr/>
        </p:nvSpPr>
        <p:spPr>
          <a:xfrm>
            <a:off x="5846514" y="4958318"/>
            <a:ext cx="94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3A4B8"/>
                </a:solidFill>
              </a:rPr>
              <a:t>People</a:t>
            </a:r>
            <a:endParaRPr lang="en-US" b="1" dirty="0">
              <a:solidFill>
                <a:srgbClr val="03A4B8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5313463" y="4022307"/>
            <a:ext cx="1954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7AA43"/>
                </a:solidFill>
              </a:rPr>
              <a:t>Computing/HPC</a:t>
            </a:r>
            <a:endParaRPr lang="en-US" b="1" dirty="0">
              <a:solidFill>
                <a:srgbClr val="77AA43"/>
              </a:solidFill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5687628" y="3106451"/>
            <a:ext cx="115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96728"/>
                </a:solidFill>
              </a:rPr>
              <a:t>Software</a:t>
            </a:r>
            <a:endParaRPr lang="en-US" b="1" dirty="0">
              <a:solidFill>
                <a:srgbClr val="D96728"/>
              </a:solidFill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5900510" y="2170440"/>
            <a:ext cx="684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466730"/>
                </a:solidFill>
              </a:rPr>
              <a:t>Data</a:t>
            </a:r>
            <a:endParaRPr lang="en-US" b="1" dirty="0">
              <a:solidFill>
                <a:srgbClr val="46673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62084" y="6187821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937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da212f26c5ebfe53867e79dec1ad17aba4271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Effra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7111</TotalTime>
  <Words>851</Words>
  <Application>Microsoft Macintosh PowerPoint</Application>
  <PresentationFormat>Custom</PresentationFormat>
  <Paragraphs>131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Williams</dc:creator>
  <cp:lastModifiedBy>Jason Williams</cp:lastModifiedBy>
  <cp:revision>162</cp:revision>
  <cp:lastPrinted>2013-12-09T16:11:55Z</cp:lastPrinted>
  <dcterms:created xsi:type="dcterms:W3CDTF">2013-12-05T14:45:05Z</dcterms:created>
  <dcterms:modified xsi:type="dcterms:W3CDTF">2015-07-08T11:09:25Z</dcterms:modified>
</cp:coreProperties>
</file>