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1"/>
  </p:handoutMasterIdLst>
  <p:sldIdLst>
    <p:sldId id="453" r:id="rId2"/>
    <p:sldId id="454" r:id="rId3"/>
    <p:sldId id="414" r:id="rId4"/>
    <p:sldId id="416" r:id="rId5"/>
    <p:sldId id="415" r:id="rId6"/>
    <p:sldId id="419" r:id="rId7"/>
    <p:sldId id="421" r:id="rId8"/>
    <p:sldId id="422" r:id="rId9"/>
    <p:sldId id="457" r:id="rId10"/>
    <p:sldId id="462" r:id="rId11"/>
    <p:sldId id="459" r:id="rId12"/>
    <p:sldId id="456" r:id="rId13"/>
    <p:sldId id="458" r:id="rId14"/>
    <p:sldId id="423" r:id="rId15"/>
    <p:sldId id="461" r:id="rId16"/>
    <p:sldId id="463" r:id="rId17"/>
    <p:sldId id="460" r:id="rId18"/>
    <p:sldId id="464" r:id="rId19"/>
    <p:sldId id="380" r:id="rId20"/>
  </p:sldIdLst>
  <p:sldSz cx="12192000" cy="6858000"/>
  <p:notesSz cx="68580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728"/>
    <a:srgbClr val="03A4B8"/>
    <a:srgbClr val="77AA43"/>
    <a:srgbClr val="00EE02"/>
    <a:srgbClr val="466730"/>
    <a:srgbClr val="C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8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9D40-94CE-4843-9DA3-18620C6568E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B2D4-84E6-4EEE-90F1-4B8657337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35D4-9351-4BEC-9BB9-B0B752F01DD9}" type="datetimeFigureOut">
              <a:rPr lang="en-US" smtClean="0"/>
              <a:t>7/8/15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microsoft.com/office/2007/relationships/hdphoto" Target="../media/hdphoto2.wdp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04" y="2790828"/>
            <a:ext cx="1350046" cy="127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5243" y="820915"/>
            <a:ext cx="10924686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Using Biological Cyberinfrastructure</a:t>
            </a:r>
            <a:endParaRPr lang="en-US" sz="48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Scaling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Science and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People: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Applications in </a:t>
            </a:r>
            <a:endParaRPr lang="en-US" sz="2400" b="1" dirty="0" smtClean="0">
              <a:solidFill>
                <a:srgbClr val="03A4B8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Data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Storage, HPC, Cloud Analysis,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and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Bioinformatics Training</a:t>
            </a:r>
            <a:endParaRPr lang="en-US" sz="20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76" y="4908784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7AA43"/>
                </a:solidFill>
                <a:latin typeface="+mj-lt"/>
                <a:cs typeface="Calibri" pitchFamily="34" charset="0"/>
              </a:rPr>
              <a:t>Scaling Compute – Challenges with RNA-Seq</a:t>
            </a:r>
          </a:p>
          <a:p>
            <a:pPr algn="ctr"/>
            <a:endParaRPr lang="en-US" sz="2000" b="1" dirty="0">
              <a:solidFill>
                <a:srgbClr val="77AA43"/>
              </a:solidFill>
              <a:latin typeface="+mj-lt"/>
              <a:cs typeface="Calibri" pitchFamily="34" charset="0"/>
            </a:endParaRPr>
          </a:p>
          <a:p>
            <a:pPr marL="517525" algn="ctr">
              <a:buFont typeface="Arial"/>
              <a:buChar char="•"/>
            </a:pPr>
            <a:endParaRPr lang="en-US" sz="2000" dirty="0">
              <a:solidFill>
                <a:srgbClr val="C3BB8D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8886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Discovery Environment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Hundreds of bioinformatics Apps in an easy-to-use interface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" y="1073159"/>
            <a:ext cx="1933423" cy="16848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4700" y="3139468"/>
            <a:ext cx="102244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u="sng" dirty="0"/>
              <a:t>p</a:t>
            </a:r>
            <a:r>
              <a:rPr lang="en-US" sz="2800" u="sng" dirty="0" smtClean="0"/>
              <a:t>latform</a:t>
            </a:r>
            <a:r>
              <a:rPr lang="en-US" sz="2800" dirty="0" smtClean="0"/>
              <a:t> that can run almost any bioinformatics application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Seamlessly integrated with data and high performance computing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User extensible – add your own applications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5"/>
    </mc:Choice>
    <mc:Fallback xmlns="">
      <p:transition spd="slow" advTm="105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343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Choosing your compute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8" y="4532558"/>
            <a:ext cx="1899676" cy="17356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30" y="4519150"/>
            <a:ext cx="2722378" cy="17780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854" y="4563658"/>
            <a:ext cx="2951476" cy="1768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43" y="3878729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2626016" y="3771084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3163871" y="381605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686267" y="6344511"/>
            <a:ext cx="87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Web services                Local compute              Discovery Environment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68051" y="1839459"/>
            <a:ext cx="9228" cy="2433807"/>
          </a:xfrm>
          <a:prstGeom prst="line">
            <a:avLst/>
          </a:prstGeom>
          <a:ln w="38100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068051" y="4276304"/>
            <a:ext cx="8555778" cy="5711"/>
          </a:xfrm>
          <a:prstGeom prst="line">
            <a:avLst/>
          </a:prstGeom>
          <a:ln w="38100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59" y="3723334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5266262" y="3682076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5778438" y="3772528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48" y="3717635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8318692" y="3645081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8733227" y="376682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84" y="3449865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8302587" y="3408607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8814763" y="349905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34" y="3152785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8299637" y="3111527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8811813" y="3201979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08" y="3398499"/>
            <a:ext cx="486189" cy="4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96">
            <a:off x="5306911" y="3357241"/>
            <a:ext cx="758502" cy="67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340">
            <a:off x="5819087" y="3447693"/>
            <a:ext cx="607409" cy="46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4120" y="1545666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Little or none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155119" y="1541143"/>
            <a:ext cx="323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Some: dependent on funding </a:t>
            </a:r>
          </a:p>
          <a:p>
            <a:r>
              <a:rPr lang="en-US" dirty="0" smtClean="0"/>
              <a:t>or institutional resources</a:t>
            </a:r>
          </a:p>
          <a:p>
            <a:r>
              <a:rPr lang="en-US" dirty="0" smtClean="0"/>
              <a:t>(and how much hardware</a:t>
            </a:r>
          </a:p>
          <a:p>
            <a:r>
              <a:rPr lang="en-US" dirty="0" smtClean="0"/>
              <a:t>you are comfortable sitting on)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389474" y="1504076"/>
            <a:ext cx="323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Scalable: From a single CPU job to &gt;500K core machine – you don’t bear the pain and cost of scaling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967344" y="2852273"/>
            <a:ext cx="152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</a:rPr>
              <a:t>Scalability</a:t>
            </a:r>
            <a:endParaRPr lang="en-US" sz="2400" dirty="0">
              <a:solidFill>
                <a:srgbClr val="03A4B8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30746" y="3834068"/>
            <a:ext cx="0" cy="412653"/>
          </a:xfrm>
          <a:prstGeom prst="straightConnector1">
            <a:avLst/>
          </a:prstGeom>
          <a:ln w="762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9707168" y="2711735"/>
            <a:ext cx="0" cy="1535507"/>
          </a:xfrm>
          <a:prstGeom prst="straightConnector1">
            <a:avLst/>
          </a:prstGeom>
          <a:ln w="762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639239" y="3666983"/>
            <a:ext cx="6864" cy="580259"/>
          </a:xfrm>
          <a:prstGeom prst="straightConnector1">
            <a:avLst/>
          </a:prstGeom>
          <a:ln w="76200">
            <a:solidFill>
              <a:srgbClr val="03A4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15320" y="2889970"/>
            <a:ext cx="612668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D96728"/>
                </a:solidFill>
              </a:rPr>
              <a:t>?</a:t>
            </a:r>
            <a:endParaRPr lang="en-US" dirty="0">
              <a:solidFill>
                <a:srgbClr val="D96728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86008" y="2899820"/>
            <a:ext cx="492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D96728"/>
                </a:solidFill>
              </a:rPr>
              <a:t>$</a:t>
            </a:r>
            <a:endParaRPr lang="en-US" sz="1100" dirty="0">
              <a:solidFill>
                <a:srgbClr val="D96728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9779" y="2194022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D9672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D96728"/>
              </a:solidFill>
              <a:latin typeface="Wingdings" panose="05000000000000000000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2084" y="6187821"/>
            <a:ext cx="42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8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54" y="1641045"/>
            <a:ext cx="416242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29" y="3193620"/>
            <a:ext cx="413385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4" y="3212409"/>
            <a:ext cx="4114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8373" y="1019812"/>
            <a:ext cx="565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The costs of keeping up with technology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09913" y="5299033"/>
            <a:ext cx="2305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Image From: http://theoatmeal.com/comics/apple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0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8373" y="101981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Benefits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90" y="2423819"/>
            <a:ext cx="621243" cy="715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49" y="5437139"/>
            <a:ext cx="944584" cy="9957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56" y="3832817"/>
            <a:ext cx="796371" cy="827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283" y="192714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Get Science Done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4970" y="3366344"/>
            <a:ext cx="16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Reproducibility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4087" y="4963247"/>
            <a:ext cx="13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Productivity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355" y="2032395"/>
            <a:ext cx="937949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03A4B8"/>
                </a:solidFill>
              </a:rPr>
              <a:t>hundreds</a:t>
            </a:r>
            <a:r>
              <a:rPr lang="en-US" sz="2400" dirty="0" smtClean="0"/>
              <a:t> of bioinformatics Apps </a:t>
            </a:r>
            <a:r>
              <a:rPr lang="en-US" sz="2400" dirty="0" smtClean="0">
                <a:solidFill>
                  <a:srgbClr val="D96728"/>
                </a:solidFill>
              </a:rPr>
              <a:t>without the command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 your own applications – an extensible, scalable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and </a:t>
            </a:r>
            <a:r>
              <a:rPr lang="en-US" sz="2400" dirty="0" smtClean="0">
                <a:solidFill>
                  <a:srgbClr val="03A4B8"/>
                </a:solidFill>
              </a:rPr>
              <a:t>publish Apps and workflows </a:t>
            </a:r>
            <a:r>
              <a:rPr lang="en-US" sz="2400" dirty="0" smtClean="0"/>
              <a:t>so anyone can use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Analysis history and </a:t>
            </a:r>
            <a:r>
              <a:rPr lang="en-US" sz="2400" dirty="0" smtClean="0">
                <a:solidFill>
                  <a:srgbClr val="D96728"/>
                </a:solidFill>
              </a:rPr>
              <a:t>provenance</a:t>
            </a:r>
            <a:r>
              <a:rPr lang="en-US" sz="2400" dirty="0" smtClean="0"/>
              <a:t> – “avoid forensic bioinformatics”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3A4B8"/>
                </a:solidFill>
              </a:rPr>
              <a:t>High-performance computing </a:t>
            </a:r>
            <a:r>
              <a:rPr lang="en-US" sz="2400" dirty="0" smtClean="0"/>
              <a:t>– not dependent on your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Manage a secure data repository and </a:t>
            </a:r>
            <a:r>
              <a:rPr lang="en-US" sz="2400" dirty="0" smtClean="0">
                <a:solidFill>
                  <a:srgbClr val="D96728"/>
                </a:solidFill>
              </a:rPr>
              <a:t>share data easily</a:t>
            </a:r>
            <a:endParaRPr lang="en-US" sz="2400" dirty="0">
              <a:solidFill>
                <a:srgbClr val="D96728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55565" y="4900773"/>
            <a:ext cx="11336435" cy="62474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5565" y="3319469"/>
            <a:ext cx="11336435" cy="46875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50629" y="1906220"/>
            <a:ext cx="0" cy="486121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0355" y="1900093"/>
            <a:ext cx="11351645" cy="6127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870" y="6654959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5360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8373" y="1019812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Using a GUI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7969406" y="747414"/>
            <a:ext cx="173810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dirty="0" err="1"/>
              <a:t>Tophat</a:t>
            </a:r>
            <a:r>
              <a:rPr lang="en-US" dirty="0"/>
              <a:t> (bowtie)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Cufflinks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 err="1"/>
              <a:t>Cuffmerge</a:t>
            </a:r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Cuffdiff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 err="1"/>
              <a:t>CummeRbund</a:t>
            </a:r>
            <a:endParaRPr lang="en-US" dirty="0"/>
          </a:p>
        </p:txBody>
      </p:sp>
      <p:sp>
        <p:nvSpPr>
          <p:cNvPr id="26" name="Down Arrow 25"/>
          <p:cNvSpPr>
            <a:spLocks noChangeArrowheads="1"/>
          </p:cNvSpPr>
          <p:nvPr/>
        </p:nvSpPr>
        <p:spPr bwMode="auto">
          <a:xfrm>
            <a:off x="8703893" y="1973002"/>
            <a:ext cx="269875" cy="456666"/>
          </a:xfrm>
          <a:prstGeom prst="downArrow">
            <a:avLst>
              <a:gd name="adj1" fmla="val 50000"/>
              <a:gd name="adj2" fmla="val 5003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2528508" y="2719043"/>
            <a:ext cx="2511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/>
              <a:t>Your Data</a:t>
            </a:r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r>
              <a:rPr lang="en-US"/>
              <a:t>iPlant Data Store</a:t>
            </a: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>
            <a:off x="3612065" y="3186629"/>
            <a:ext cx="406400" cy="687387"/>
          </a:xfrm>
          <a:prstGeom prst="downArrow">
            <a:avLst>
              <a:gd name="adj1" fmla="val 50000"/>
              <a:gd name="adj2" fmla="val 49920"/>
            </a:avLst>
          </a:prstGeom>
          <a:solidFill>
            <a:schemeClr val="accent2"/>
          </a:solidFill>
          <a:ln>
            <a:solidFill>
              <a:srgbClr val="03A4B8"/>
            </a:solidFill>
          </a:ln>
          <a:ex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/>
          </a:p>
        </p:txBody>
      </p:sp>
      <p:sp>
        <p:nvSpPr>
          <p:cNvPr id="31" name="Magnetic Disk 12"/>
          <p:cNvSpPr/>
          <p:nvPr/>
        </p:nvSpPr>
        <p:spPr bwMode="auto">
          <a:xfrm>
            <a:off x="2034002" y="3717409"/>
            <a:ext cx="3395662" cy="1122363"/>
          </a:xfrm>
          <a:prstGeom prst="flowChartMagneticDisk">
            <a:avLst/>
          </a:prstGeom>
          <a:solidFill>
            <a:schemeClr val="accent2">
              <a:lumMod val="75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/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935033" y="3392143"/>
            <a:ext cx="94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800"/>
              <a:t>FASTQ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H="1">
            <a:off x="8838458" y="3520306"/>
            <a:ext cx="20640" cy="894686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Down Arrow 34"/>
          <p:cNvSpPr>
            <a:spLocks noChangeArrowheads="1"/>
          </p:cNvSpPr>
          <p:nvPr/>
        </p:nvSpPr>
        <p:spPr bwMode="auto">
          <a:xfrm rot="2763559" flipV="1">
            <a:off x="6742955" y="587941"/>
            <a:ext cx="285347" cy="3913834"/>
          </a:xfrm>
          <a:prstGeom prst="downArrow">
            <a:avLst>
              <a:gd name="adj1" fmla="val 50000"/>
              <a:gd name="adj2" fmla="val 5006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/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 rot="5400000">
            <a:off x="7906968" y="3477419"/>
            <a:ext cx="547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/>
              <a:t>Discovery Environment                  Atmosphere</a:t>
            </a:r>
          </a:p>
        </p:txBody>
      </p:sp>
      <p:sp>
        <p:nvSpPr>
          <p:cNvPr id="37" name="Cloud Callout 36"/>
          <p:cNvSpPr>
            <a:spLocks noChangeArrowheads="1"/>
          </p:cNvSpPr>
          <p:nvPr/>
        </p:nvSpPr>
        <p:spPr bwMode="auto">
          <a:xfrm>
            <a:off x="7449398" y="3940394"/>
            <a:ext cx="2819400" cy="1676400"/>
          </a:xfrm>
          <a:prstGeom prst="cloudCallout">
            <a:avLst>
              <a:gd name="adj1" fmla="val -25611"/>
              <a:gd name="adj2" fmla="val 115306"/>
            </a:avLst>
          </a:prstGeom>
          <a:noFill/>
          <a:ln w="25400">
            <a:solidFill>
              <a:srgbClr val="03A4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sz="580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  <a:sym typeface="Gill Sans" pitchFamily="-84" charset="0"/>
            </a:endParaRPr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>
            <a:off x="8703892" y="1168296"/>
            <a:ext cx="269875" cy="456666"/>
          </a:xfrm>
          <a:prstGeom prst="downArrow">
            <a:avLst>
              <a:gd name="adj1" fmla="val 50000"/>
              <a:gd name="adj2" fmla="val 5003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/>
          </a:p>
        </p:txBody>
      </p:sp>
      <p:sp>
        <p:nvSpPr>
          <p:cNvPr id="39" name="Down Arrow 38"/>
          <p:cNvSpPr>
            <a:spLocks noChangeArrowheads="1"/>
          </p:cNvSpPr>
          <p:nvPr/>
        </p:nvSpPr>
        <p:spPr bwMode="auto">
          <a:xfrm>
            <a:off x="8703892" y="2791643"/>
            <a:ext cx="269875" cy="456666"/>
          </a:xfrm>
          <a:prstGeom prst="downArrow">
            <a:avLst>
              <a:gd name="adj1" fmla="val 50000"/>
              <a:gd name="adj2" fmla="val 5003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19133" y="567975"/>
            <a:ext cx="2279929" cy="3298962"/>
          </a:xfrm>
          <a:prstGeom prst="rect">
            <a:avLst/>
          </a:prstGeom>
          <a:noFill/>
          <a:ln w="38100"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7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8395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iPlant Discovery Environment Demo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917" y="2734417"/>
            <a:ext cx="10956846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Understand the challenges of organize a NGS dataset (RNA-Seq)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Evaluate and understand common file types for RNA-Seq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Start analyzing your own RNA-Seq data</a:t>
            </a:r>
          </a:p>
          <a:p>
            <a:endParaRPr lang="en-US" sz="2800" dirty="0" smtClean="0"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0309" y="1837883"/>
            <a:ext cx="743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alibri" pitchFamily="34" charset="0"/>
              </a:rPr>
              <a:t>By the end of this demo you should be able to:</a:t>
            </a:r>
            <a:endParaRPr lang="en-US" sz="2800" b="1" dirty="0"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617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  <a:latin typeface="Effra" panose="02000506080000020004" pitchFamily="2" charset="0"/>
              </a:rPr>
              <a:t>User perspectives and possible applications</a:t>
            </a:r>
            <a:endParaRPr lang="en-US" sz="105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57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Discovery Environment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40165" y="239669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Bench Scientist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0425" y="4132781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Bioinformatician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1022" y="2115952"/>
            <a:ext cx="88381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Does most of his data </a:t>
            </a:r>
            <a:r>
              <a:rPr lang="en-US" sz="2400" dirty="0" smtClean="0">
                <a:solidFill>
                  <a:srgbClr val="03A4B8"/>
                </a:solidFill>
              </a:rPr>
              <a:t>uploads/downloads/sharing</a:t>
            </a:r>
            <a:r>
              <a:rPr lang="en-US" sz="2400" dirty="0" smtClean="0"/>
              <a:t>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 pushes results from his lab’s workflow into a common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Installed an </a:t>
            </a:r>
            <a:r>
              <a:rPr lang="en-US" sz="2400" dirty="0" smtClean="0">
                <a:solidFill>
                  <a:srgbClr val="D96728"/>
                </a:solidFill>
              </a:rPr>
              <a:t>HPC application </a:t>
            </a:r>
            <a:r>
              <a:rPr lang="en-US" sz="2400" dirty="0" smtClean="0"/>
              <a:t>here so that anyone can use 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Creates custom applications with default parameters exposed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a workflow to QC and Filter reads for his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3A4B8"/>
                </a:solidFill>
              </a:rPr>
              <a:t>Teaches about genome assembly </a:t>
            </a:r>
            <a:r>
              <a:rPr lang="en-US" sz="2400" dirty="0" smtClean="0"/>
              <a:t>with examples in the DE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 rot="16200000">
            <a:off x="634997" y="5826223"/>
            <a:ext cx="15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Core Facilities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917051" y="6471841"/>
            <a:ext cx="27126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712" y="626175"/>
            <a:ext cx="8307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Key take home knowledge</a:t>
            </a:r>
            <a:endParaRPr lang="en-US" sz="24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97" y="1931597"/>
            <a:ext cx="117614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To work with an NGS data set, you will need many skills (Data wrangling of genomes, knowledge of types and how to convert, etc.) 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It is possible to work reproducibly without the command line, but only for so long when you want to try new and better things. 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Metadata are still key (think SRA submissions). Visualizations (covered next) is also critical. </a:t>
            </a:r>
          </a:p>
          <a:p>
            <a:endParaRPr lang="en-US" sz="2800" dirty="0"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2812" y="875218"/>
            <a:ext cx="4417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How CI Helps</a:t>
            </a:r>
            <a:endParaRPr lang="en-US" sz="24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05" y="2247590"/>
            <a:ext cx="117614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Web-based GUI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Browse and examine even large (text-based) files (</a:t>
            </a:r>
            <a:r>
              <a:rPr lang="en-US" sz="2800" dirty="0" err="1" smtClean="0">
                <a:cs typeface="Consolas" panose="020B0609020204030204" pitchFamily="49" charset="0"/>
              </a:rPr>
              <a:t>fastq</a:t>
            </a:r>
            <a:r>
              <a:rPr lang="en-US" sz="2800" dirty="0" smtClean="0">
                <a:cs typeface="Consolas" panose="020B0609020204030204" pitchFamily="49" charset="0"/>
              </a:rPr>
              <a:t>, tab-delimited, etc.)</a:t>
            </a:r>
            <a:endParaRPr lang="en-US" sz="2800" dirty="0" smtClean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Analysis history, metadata, </a:t>
            </a:r>
            <a:r>
              <a:rPr lang="en-US" sz="2800" dirty="0" smtClean="0">
                <a:cs typeface="Consolas" panose="020B0609020204030204" pitchFamily="49" charset="0"/>
              </a:rPr>
              <a:t>and search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User-extensibility, scalability, and access to HPC</a:t>
            </a:r>
            <a:endParaRPr lang="en-US" sz="2800" dirty="0" smtClean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endParaRPr lang="en-US" sz="2800" dirty="0"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1" y="766326"/>
            <a:ext cx="1141414" cy="107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62084" y="6187821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50" y="1972775"/>
            <a:ext cx="7227100" cy="185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32889" y="5529147"/>
            <a:ext cx="708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The iPlant Collaborative is funded by a grant from the National Science Foundation Plant </a:t>
            </a:r>
            <a:r>
              <a:rPr lang="en-US" sz="1600" dirty="0" smtClean="0">
                <a:solidFill>
                  <a:prstClr val="black"/>
                </a:solidFill>
              </a:rPr>
              <a:t>Cyberinfrastructure </a:t>
            </a:r>
            <a:r>
              <a:rPr lang="en-US" sz="1600" dirty="0">
                <a:solidFill>
                  <a:prstClr val="black"/>
                </a:solidFill>
              </a:rPr>
              <a:t>Program (#DBI-0735191). </a:t>
            </a:r>
          </a:p>
        </p:txBody>
      </p:sp>
      <p:pic>
        <p:nvPicPr>
          <p:cNvPr id="19" name="Picture 2" descr="http://www.nsf.gov/images/logos/nsf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86" y="5336844"/>
            <a:ext cx="924103" cy="9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712" y="626175"/>
            <a:ext cx="8576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Rapid discussion questions </a:t>
            </a:r>
            <a:endParaRPr lang="en-US" sz="24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97" y="1931597"/>
            <a:ext cx="11761497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How many ‘Big Data’ challenges can you name for an RNA-Seq experiment?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Opinion – real bioinformatics should be done at the command line; thoughts?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How can you make RNA-Seq data valuable?</a:t>
            </a:r>
          </a:p>
          <a:p>
            <a:endParaRPr lang="en-US" sz="2800" dirty="0"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5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26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Now what?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420529" y="1477460"/>
            <a:ext cx="3886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>
                <a:latin typeface="Courier" pitchFamily="-84" charset="0"/>
              </a:rPr>
              <a:t>@SRR070570.4 HWUSI-EAS455:3:1:1:1096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CAAGGCCCGGGAACGAATTCACCGCCGTATGGCTGACCGGC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BA?39AAA933BA05&gt;A@A=?4,9#################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@SRR070570.12 HWUSI-EAS455:3:1:2:1592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GAGGCGTTGACGGGAAAAGGGATATTAGCTCAGCTGAATCT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@=:9&gt;5+.5=?@&lt;6&gt;A?@6+2?:&lt;/7&gt;,%1/=0/7/&gt;48##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@SRR070570.13 HWUSI-EAS455:3:1:2:869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TGCCAGTAGTCATATGCTTGTCTCAAAGATTAAGCCATGCA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A;BAA6=A3=ABBBA84B&lt;&amp;78A@BA=(@B&gt;AB2@&gt;B@/9?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@SRR070570.32 HWUSI-EAS455:3:1:4:1075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CAGTAGTTGAGCTCCATGCGAAATAGACTAGTTGGTACCAC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BB9?A@&gt;AABBBB@BCA?A8BBBAB4B@BC71=?9;B:3B?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@SRR070570.40 HWUSI-EAS455:3:1:5:238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AAAAGGGTAAAAGCTCGTTTGATTCTTATTTTCAGTACGAA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BBB?06-8BB@B17&gt;9)=A91?&gt;&gt;8&gt;*@&lt;A&lt;&gt;&gt;@1:B&gt;(B@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@SRR070570.44 HWUSI-EAS455:3:1:5:1871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GTCATATGCTTGTCTCAAAGATTAAGCCATGCATGTGTAAG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BBBCBCCBBBBBA@BBCCB+ABBCB@B@BB@:BAA@B@BB&gt;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@SRR070570.46 HWUSI-EAS455:3:1:5:1981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GAACAACAAAACCTATCCTTAACGGGATGGTACTCACTTTC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?A&gt;-?B;BCBBB@BC@/&gt;A&lt;BB:?&lt;?B?=75?:9@@@3=&gt;: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5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26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Now what?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329317" y="890983"/>
            <a:ext cx="3886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>
                <a:latin typeface="Courier" pitchFamily="-84" charset="0"/>
              </a:rPr>
              <a:t>@SRR070570.4 HWUSI-EAS455:3:1:1:1096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CAAGGCCCGGGAACGAATTCACCGCCGTATGGCTGACCGGC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BA?39AAA933BA05&gt;A@A=?4,9#################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@SRR070570.12 HWUSI-EAS455:3:1:2:1592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GAGGCGTTGACGGGAAAAGGGATATTAGCTCAGCTGAATCT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@=:9&gt;5+.5=?@&lt;6&gt;A?@6+2?:&lt;/7&gt;,%1/=0/7/&gt;48##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@SRR070570.13 HWUSI-EAS455:3:1:2:869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TGCCAGTAGTCATATGCTTGTCTCAAAGATTAAGCCATGCA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A;BAA6=A3=ABBBA84B&lt;&amp;78A@BA=(@B&gt;AB2@&gt;B@/9?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@SRR070570.32 HWUSI-EAS455:3:1:4:1075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CAGTAGTTGAGCTCCATGCGAAATAGACTAGTTGGTACCAC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BB9?A@&gt;AABBBB@BCA?A8BBBAB4B@BC71=?9;B:3B?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@SRR070570.40 HWUSI-EAS455:3:1:5:238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AAAAGGGTAAAAGCTCGTTTGATTCTTATTTTCAGTACGAA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BBB?06-8BB@B17&gt;9)=A91?&gt;&gt;8&gt;*@&lt;A&lt;&gt;&gt;@1:B&gt;(B@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@SRR070570.44 HWUSI-EAS455:3:1:5:1871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GTCATATGCTTGTCTCAAAGATTAAGCCATGCATGTGTAAG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BBBCBCCBBBBBA@BBCCB+ABBCB@B@BB@:BAA@B@BB&gt;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@SRR070570.46 HWUSI-EAS455:3:1:5:1981 length=41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GAACAACAAAACCTATCCTTAACGGGATGGTACTCACTTTC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+</a:t>
            </a:r>
          </a:p>
          <a:p>
            <a:pPr eaLnBrk="1" hangingPunct="1"/>
            <a:r>
              <a:rPr lang="en-US" sz="1000" dirty="0">
                <a:latin typeface="Courier" pitchFamily="-84" charset="0"/>
              </a:rPr>
              <a:t>?A&gt;-?B;BCBBB@BC@/&gt;A&lt;BB:?&lt;?B?=75?:9@@@3=&gt;:</a:t>
            </a:r>
          </a:p>
        </p:txBody>
      </p:sp>
      <p:pic>
        <p:nvPicPr>
          <p:cNvPr id="13" name="Picture 12" descr="http://www.myhero.com/ReadingRoom/books/mcclintoc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80" y="1892696"/>
            <a:ext cx="1594745" cy="237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379" y="4635895"/>
            <a:ext cx="5624582" cy="18711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379" y="1816495"/>
            <a:ext cx="2475005" cy="207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6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8373" y="1019812"/>
            <a:ext cx="208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FASTQ format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373" y="474693"/>
            <a:ext cx="5822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Getting a feel for the data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14" y="1745405"/>
            <a:ext cx="3631728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4" y="3767214"/>
            <a:ext cx="773153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2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3995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Tuxedo Workflow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8373" y="1019812"/>
            <a:ext cx="321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Differential expression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7" name="Picture 16" descr="Screen Shot 2012-08-17 at 12.13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73" y="1263542"/>
            <a:ext cx="5514976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creen Shot 2012-08-17 at 12.14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11" y="1830279"/>
            <a:ext cx="44037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5837234" y="678095"/>
            <a:ext cx="5367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dirty="0" err="1" smtClean="0">
                <a:cs typeface="Calibri"/>
              </a:rPr>
              <a:t>TopHat</a:t>
            </a:r>
            <a:r>
              <a:rPr lang="en-US" dirty="0" smtClean="0">
                <a:cs typeface="Calibri"/>
              </a:rPr>
              <a:t> </a:t>
            </a:r>
            <a:r>
              <a:rPr lang="en-US" dirty="0">
                <a:cs typeface="Calibri"/>
              </a:rPr>
              <a:t>and Cufflinks require a sequenced genome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480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Metadata Standards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8373" y="1019812"/>
            <a:ext cx="468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Suggestions before you sequence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26" y="1856081"/>
            <a:ext cx="4984247" cy="410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551" y="2298130"/>
            <a:ext cx="5979999" cy="3205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5103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Command line version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494756" y="1557311"/>
            <a:ext cx="7202488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>
                <a:latin typeface="Courier" pitchFamily="-84" charset="0"/>
              </a:rPr>
              <a:t>$ tophat -p 8 -G genes.gtf -o C1_R1_thout genome C1_R1_1.fq C1_R1_2.fq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tophat -p 8 -G genes.gtf -o C1_R2_thout genome C1_R2_1.fq C1_R2_2.fq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tophat -p 8 -G genes.gtf -o C1_R3_thout genome C1_R3_1.fq C1_R3_2.fq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tophat -p 8 -G genes.gtf -o C2_R1_thout genome C2_R1_1.fq C1_R1_2.fq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tophat -p 8 -G genes.gtf -o C2_R2_thout genome C2_R2_1.fq C1_R2_2.fq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tophat -p 8 -G genes.gtf -o C2_R3_thout genome C2_R3_1.fq C1_R3_2.fq</a:t>
            </a:r>
          </a:p>
          <a:p>
            <a:pPr eaLnBrk="1" hangingPunct="1"/>
            <a:endParaRPr lang="en-US" sz="1200">
              <a:latin typeface="Courier" pitchFamily="-84" charset="0"/>
            </a:endParaRPr>
          </a:p>
          <a:p>
            <a:pPr eaLnBrk="1" hangingPunct="1"/>
            <a:r>
              <a:rPr lang="en-US" sz="1200">
                <a:latin typeface="Courier" pitchFamily="-84" charset="0"/>
              </a:rPr>
              <a:t>$ cufflinks -p 8 -o C1_R1_clout C1_R1_thout/accepted_hits.bam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cufflinks -p 8 -o C1_R2_clout C1_R2_thout/accepted_hits.bam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cufflinks -p 8 -o C1_R3_clout C1_R3_thout/accepted_hits.bam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cufflinks -p 8 -o C2_R1_clout C2_R1_thout/accepted_hits.bam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cufflinks -p 8 -o C2_R2_clout C2_R2_thout/accepted_hits.bam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$ cufflinks -p 8 -o C2_R3_clout C2_R3_thout/accepted_hits.bam</a:t>
            </a:r>
          </a:p>
          <a:p>
            <a:pPr eaLnBrk="1" hangingPunct="1"/>
            <a:endParaRPr lang="en-US" sz="1200">
              <a:latin typeface="Courier" pitchFamily="-84" charset="0"/>
            </a:endParaRPr>
          </a:p>
          <a:p>
            <a:pPr eaLnBrk="1" hangingPunct="1"/>
            <a:r>
              <a:rPr lang="en-US" sz="1200">
                <a:latin typeface="Courier" pitchFamily="-84" charset="0"/>
              </a:rPr>
              <a:t>$ cuffmerge -g genes.gtf -s genome.fa -p 8 assemblies.txt</a:t>
            </a:r>
          </a:p>
          <a:p>
            <a:pPr eaLnBrk="1" hangingPunct="1"/>
            <a:endParaRPr lang="en-US" sz="1200">
              <a:latin typeface="Courier" pitchFamily="-84" charset="0"/>
            </a:endParaRPr>
          </a:p>
          <a:p>
            <a:pPr eaLnBrk="1" hangingPunct="1"/>
            <a:r>
              <a:rPr lang="en-US" sz="1200">
                <a:latin typeface="Courier" pitchFamily="-84" charset="0"/>
              </a:rPr>
              <a:t>$ cuffdiff -o diff_out -b genome.fa -p 8 –L C1,C2 -u merged_asm/merged.gtf \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./C1_R1_thout/accepted_hits.bam,./C1_R2_thout/accepted_hits.bam,\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./C1_R3_thout/accepted_hits.bam \./C2_R1_thout/accepted_hits.bam,\</a:t>
            </a:r>
          </a:p>
          <a:p>
            <a:pPr eaLnBrk="1" hangingPunct="1"/>
            <a:r>
              <a:rPr lang="en-US" sz="1200">
                <a:latin typeface="Courier" pitchFamily="-84" charset="0"/>
              </a:rPr>
              <a:t>./C2_R3_thout/accepted_hits.bam,./C2_R2_thout/accepted_hits.bam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 rot="16200000">
            <a:off x="-1109695" y="3562195"/>
            <a:ext cx="3619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dirty="0"/>
              <a:t>Your RNA-Seq Data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 rot="16200000">
            <a:off x="8945710" y="3326448"/>
            <a:ext cx="4488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>
                <a:latin typeface="+mj-lt"/>
              </a:rPr>
              <a:t>Your</a:t>
            </a:r>
            <a:r>
              <a:rPr lang="en-US" sz="2400" i="1" dirty="0">
                <a:latin typeface="+mj-lt"/>
              </a:rPr>
              <a:t> transformed </a:t>
            </a:r>
            <a:r>
              <a:rPr lang="en-US" sz="2400" dirty="0">
                <a:latin typeface="+mj-lt"/>
              </a:rPr>
              <a:t>RNA-Seq Data</a:t>
            </a: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6200000">
            <a:off x="1591267" y="3511682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3A4B8"/>
          </a:solidFill>
          <a:ln>
            <a:solidFill>
              <a:srgbClr val="03A4B8"/>
            </a:solidFill>
          </a:ln>
          <a:ex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sz="580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  <a:sym typeface="Gill Sans" pitchFamily="-84" charset="0"/>
            </a:endParaRP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 rot="16200000">
            <a:off x="10275765" y="3359282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3A4B8"/>
          </a:solidFill>
          <a:ln>
            <a:solidFill>
              <a:srgbClr val="03A4B8"/>
            </a:solidFill>
          </a:ln>
          <a:ex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sz="580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  <a:sym typeface="Gill Sans" pitchFamily="-8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1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852" y="1604587"/>
            <a:ext cx="7858296" cy="4707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" y="610610"/>
            <a:ext cx="1411267" cy="1213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474693"/>
            <a:ext cx="9107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3A4B8"/>
                </a:solidFill>
                <a:latin typeface="Effra" panose="02000506080000020004" pitchFamily="2" charset="0"/>
              </a:rPr>
              <a:t>Discovery Environment – Accessible CI</a:t>
            </a:r>
            <a:endParaRPr lang="en-US" sz="16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084" y="618782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f8fb9b44131967fc94e88799157d1cc7ce96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5062</TotalTime>
  <Words>1532</Words>
  <Application>Microsoft Macintosh PowerPoint</Application>
  <PresentationFormat>Custom</PresentationFormat>
  <Paragraphs>225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186</cp:revision>
  <cp:lastPrinted>2013-12-09T16:11:55Z</cp:lastPrinted>
  <dcterms:created xsi:type="dcterms:W3CDTF">2013-12-05T14:45:05Z</dcterms:created>
  <dcterms:modified xsi:type="dcterms:W3CDTF">2015-07-08T08:22:40Z</dcterms:modified>
</cp:coreProperties>
</file>