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6"/>
  </p:handoutMasterIdLst>
  <p:sldIdLst>
    <p:sldId id="411" r:id="rId2"/>
    <p:sldId id="412" r:id="rId3"/>
    <p:sldId id="392" r:id="rId4"/>
    <p:sldId id="404" r:id="rId5"/>
    <p:sldId id="406" r:id="rId6"/>
    <p:sldId id="405" r:id="rId7"/>
    <p:sldId id="407" r:id="rId8"/>
    <p:sldId id="410" r:id="rId9"/>
    <p:sldId id="384" r:id="rId10"/>
    <p:sldId id="400" r:id="rId11"/>
    <p:sldId id="408" r:id="rId12"/>
    <p:sldId id="391" r:id="rId13"/>
    <p:sldId id="413" r:id="rId14"/>
    <p:sldId id="380" r:id="rId15"/>
  </p:sldIdLst>
  <p:sldSz cx="12192000" cy="6858000"/>
  <p:notesSz cx="68580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4B8"/>
    <a:srgbClr val="D96728"/>
    <a:srgbClr val="77AA43"/>
    <a:srgbClr val="00EE02"/>
    <a:srgbClr val="466730"/>
    <a:srgbClr val="C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2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9D40-94CE-4843-9DA3-18620C6568E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2D4-84E6-4EEE-90F1-4B8657337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35D4-9351-4BEC-9BB9-B0B752F01DD9}" type="datetimeFigureOut">
              <a:rPr lang="en-US" smtClean="0"/>
              <a:t>6/26/15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C520-1580-44AC-A816-4EE9DB4A7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microsoft.com/office/2007/relationships/hdphoto" Target="../media/hdphoto3.wdp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8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9.jpe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04" y="2790828"/>
            <a:ext cx="1350046" cy="127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5243" y="820915"/>
            <a:ext cx="10924686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Using Biological Cyberinfrastructure</a:t>
            </a:r>
            <a:endParaRPr lang="en-US" sz="48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Scaling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Science and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People: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Applications in </a:t>
            </a:r>
            <a:endParaRPr lang="en-US" sz="2400" b="1" dirty="0" smtClean="0">
              <a:solidFill>
                <a:srgbClr val="03A4B8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Data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Storage, HPC, Cloud Analysis,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and </a:t>
            </a:r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Bioinformatics Training</a:t>
            </a:r>
            <a:endParaRPr lang="en-US" sz="20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76" y="4908784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7AA43"/>
                </a:solidFill>
                <a:latin typeface="+mj-lt"/>
                <a:cs typeface="Calibri" pitchFamily="34" charset="0"/>
              </a:rPr>
              <a:t>Scaling Compute – Working in the Cloud</a:t>
            </a:r>
            <a:endParaRPr lang="en-US" sz="3600" b="1" dirty="0" smtClean="0">
              <a:solidFill>
                <a:srgbClr val="77AA43"/>
              </a:solidFill>
              <a:latin typeface="+mj-lt"/>
              <a:cs typeface="Calibri" pitchFamily="34" charset="0"/>
            </a:endParaRPr>
          </a:p>
          <a:p>
            <a:pPr algn="ctr"/>
            <a:endParaRPr lang="en-US" sz="2000" b="1" dirty="0">
              <a:solidFill>
                <a:srgbClr val="77AA43"/>
              </a:solidFill>
              <a:latin typeface="+mj-lt"/>
              <a:cs typeface="Calibri" pitchFamily="34" charset="0"/>
            </a:endParaRPr>
          </a:p>
          <a:p>
            <a:pPr marL="517525" algn="ctr">
              <a:buFont typeface="Arial"/>
              <a:buChar char="•"/>
            </a:pPr>
            <a:endParaRPr lang="en-US" sz="2000" dirty="0">
              <a:solidFill>
                <a:srgbClr val="C3BB8D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6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0387" y="2647949"/>
            <a:ext cx="976421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Select and launch an instance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Connect your instance to the iPlant Data Store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Use an application in </a:t>
            </a:r>
            <a:r>
              <a:rPr lang="en-US" sz="2800" dirty="0" smtClean="0">
                <a:cs typeface="Calibri" pitchFamily="34" charset="0"/>
              </a:rPr>
              <a:t>Atmosphere (RNA-Seq visualization)</a:t>
            </a: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Understand how to pause, stop, and terminate instances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8672" y="2026596"/>
            <a:ext cx="743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alibri" pitchFamily="34" charset="0"/>
              </a:rPr>
              <a:t>By the end of this demo you should be able to:</a:t>
            </a:r>
            <a:endParaRPr lang="en-US" sz="2800" b="1" dirty="0"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373" y="474693"/>
            <a:ext cx="519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Atmosphere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7809" y="1342994"/>
            <a:ext cx="10241202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Images do not have automatic access to your iPlant Data Store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Calibri" pitchFamily="34" charset="0"/>
              </a:rPr>
              <a:t>Can iDrop to access the Data Store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Calibri" pitchFamily="34" charset="0"/>
              </a:rPr>
              <a:t>Can also use </a:t>
            </a:r>
            <a:r>
              <a:rPr lang="en-US" sz="2400" dirty="0" err="1" smtClean="0">
                <a:cs typeface="Calibri" pitchFamily="34" charset="0"/>
              </a:rPr>
              <a:t>iCommands</a:t>
            </a:r>
            <a:endParaRPr lang="en-US" sz="2400" dirty="0"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Users have monthly allocation limits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Calibri" pitchFamily="34" charset="0"/>
              </a:rPr>
              <a:t>Terminate, or stop instances not in use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Calibri" pitchFamily="34" charset="0"/>
              </a:rPr>
              <a:t>If a larger allocation is needed contact support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 pitchFamily="34" charset="0"/>
              </a:rPr>
              <a:t>All data on terminated instances will be destroyed.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Calibri" pitchFamily="34" charset="0"/>
              </a:rPr>
              <a:t>Use iDrop or </a:t>
            </a:r>
            <a:r>
              <a:rPr lang="en-US" sz="2400" dirty="0" err="1" smtClean="0">
                <a:cs typeface="Calibri" pitchFamily="34" charset="0"/>
              </a:rPr>
              <a:t>iCommands</a:t>
            </a:r>
            <a:r>
              <a:rPr lang="en-US" sz="2400" dirty="0" smtClean="0">
                <a:cs typeface="Calibri" pitchFamily="34" charset="0"/>
              </a:rPr>
              <a:t> to transfer data off the instance.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cs typeface="Calibri" pitchFamily="34" charset="0"/>
              </a:rPr>
              <a:t>You may also create an EBS volume (see documentation)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373" y="474693"/>
            <a:ext cx="519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Atmosphere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8373" y="1019812"/>
            <a:ext cx="683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Key things to remember when you try this yourself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2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8373" y="1019812"/>
            <a:ext cx="597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User perspectives and possible applications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40165" y="239669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Bench Scientist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0425" y="4132781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Bioinformatician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9689" y="2067539"/>
            <a:ext cx="87605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Learned how to use the shell and </a:t>
            </a:r>
            <a:r>
              <a:rPr lang="en-US" sz="2400" dirty="0" smtClean="0">
                <a:solidFill>
                  <a:srgbClr val="03A4B8"/>
                </a:solidFill>
              </a:rPr>
              <a:t>how to work with 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Mastered using R to develop plots for his manuscript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Launches an image and has full SUDO access to customize it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a software suit with </a:t>
            </a:r>
            <a:r>
              <a:rPr lang="en-US" sz="2400" dirty="0" smtClean="0">
                <a:solidFill>
                  <a:srgbClr val="D96728"/>
                </a:solidFill>
              </a:rPr>
              <a:t>numerous R and Python library</a:t>
            </a:r>
          </a:p>
          <a:p>
            <a:r>
              <a:rPr lang="en-US" sz="2400" dirty="0">
                <a:solidFill>
                  <a:srgbClr val="D96728"/>
                </a:solidFill>
              </a:rPr>
              <a:t>  </a:t>
            </a:r>
            <a:r>
              <a:rPr lang="en-US" sz="2400" dirty="0" smtClean="0">
                <a:solidFill>
                  <a:srgbClr val="D96728"/>
                </a:solidFill>
              </a:rPr>
              <a:t>   dependencies</a:t>
            </a:r>
            <a:r>
              <a:rPr lang="en-US" sz="2400" dirty="0" smtClean="0"/>
              <a:t>. She updates it regularly by making a new image.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Linked several atmosphere instances with Apache Hadoop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Worked with iPlant support to </a:t>
            </a:r>
            <a:r>
              <a:rPr lang="en-US" sz="2400" dirty="0" smtClean="0">
                <a:solidFill>
                  <a:srgbClr val="03A4B8"/>
                </a:solidFill>
              </a:rPr>
              <a:t>import existing Amazon images</a:t>
            </a:r>
            <a:endParaRPr lang="en-US" sz="2400" dirty="0">
              <a:solidFill>
                <a:srgbClr val="03A4B8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634997" y="5826223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Core Facilities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917051" y="6471841"/>
            <a:ext cx="27126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8373" y="474693"/>
            <a:ext cx="519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Atmosphere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sp>
        <p:nvSpPr>
          <p:cNvPr id="3" name="PB"/>
          <p:cNvSpPr/>
          <p:nvPr/>
        </p:nvSpPr>
        <p:spPr>
          <a:xfrm>
            <a:off x="0" y="6705600"/>
            <a:ext cx="10668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397" y="1656576"/>
            <a:ext cx="117614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We don’t have to be afraid of the cloud… we already using it! We just need to use it wisely to manage the data and experiments we care about.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Choosing a solution always has case-by-case features, but passing up on-demand computing solutions is a great way to waste funds!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Developing datasets and software in the cloud (VMs/</a:t>
            </a:r>
            <a:r>
              <a:rPr lang="en-US" sz="2800" dirty="0" err="1" smtClean="0">
                <a:cs typeface="Consolas" panose="020B0609020204030204" pitchFamily="49" charset="0"/>
              </a:rPr>
              <a:t>Docker</a:t>
            </a:r>
            <a:r>
              <a:rPr lang="en-US" sz="2800" dirty="0" smtClean="0">
                <a:cs typeface="Consolas" panose="020B0609020204030204" pitchFamily="49" charset="0"/>
              </a:rPr>
              <a:t>, etc.) is gold standard reproducibility. These same traits are very helpful for classroom instruction. </a:t>
            </a:r>
            <a:endParaRPr lang="en-US" sz="2800" dirty="0" smtClean="0">
              <a:cs typeface="Consolas" panose="020B0609020204030204" pitchFamily="49" charset="0"/>
            </a:endParaRPr>
          </a:p>
          <a:p>
            <a:endParaRPr lang="en-US" sz="2800" dirty="0"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7712" y="626175"/>
            <a:ext cx="8307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Key take home knowledge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8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50" y="1972775"/>
            <a:ext cx="7227100" cy="185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32889" y="5529147"/>
            <a:ext cx="708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The iPlant Collaborative is funded by a grant from the National Science Foundation Plant </a:t>
            </a:r>
            <a:r>
              <a:rPr lang="en-US" sz="1600" dirty="0" smtClean="0">
                <a:solidFill>
                  <a:prstClr val="black"/>
                </a:solidFill>
              </a:rPr>
              <a:t>Cyberinfrastructure </a:t>
            </a:r>
            <a:r>
              <a:rPr lang="en-US" sz="1600" dirty="0">
                <a:solidFill>
                  <a:prstClr val="black"/>
                </a:solidFill>
              </a:rPr>
              <a:t>Program (#DBI-0735191). </a:t>
            </a:r>
          </a:p>
        </p:txBody>
      </p:sp>
      <p:pic>
        <p:nvPicPr>
          <p:cNvPr id="19" name="Picture 2" descr="http://www.nsf.gov/images/logos/nsf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86" y="5336844"/>
            <a:ext cx="924103" cy="9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712" y="626175"/>
            <a:ext cx="8576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3A4B8"/>
                </a:solidFill>
                <a:latin typeface="Effra" panose="02000506080000020004" pitchFamily="2" charset="0"/>
              </a:rPr>
              <a:t>Rapid discussion questions </a:t>
            </a:r>
            <a:endParaRPr lang="en-US" sz="24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97" y="1931597"/>
            <a:ext cx="11761497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How do you already use the cloud?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When should you be using (buying) a server and when do you think you should use a cloud resource – how do you choose?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onsolas" panose="020B06090202040302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Consolas" panose="020B0609020204030204" pitchFamily="49" charset="0"/>
              </a:rPr>
              <a:t>What does ‘biology in the cloud’ mean for developers and educators?</a:t>
            </a:r>
            <a:endParaRPr lang="en-US" sz="2800" dirty="0" smtClean="0">
              <a:cs typeface="Consolas" panose="020B0609020204030204" pitchFamily="49" charset="0"/>
            </a:endParaRPr>
          </a:p>
          <a:p>
            <a:endParaRPr lang="en-US" sz="2800" dirty="0">
              <a:cs typeface="Consolas" panose="020B0609020204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4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383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Yet another round of jargon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6073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What is Cloud Computing?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pic>
        <p:nvPicPr>
          <p:cNvPr id="1026" name="Picture 2" descr="http://cloudintegration.files.wordpress.com/2011/01/dilbert_cloud_compu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0" y="2229999"/>
            <a:ext cx="10191679" cy="31579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379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Important concepts: Image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6073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What is Cloud Computing?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pic>
        <p:nvPicPr>
          <p:cNvPr id="3074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9" y="2927332"/>
            <a:ext cx="2395949" cy="1493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830" y="3137172"/>
            <a:ext cx="933005" cy="933005"/>
          </a:xfrm>
          <a:prstGeom prst="rect">
            <a:avLst/>
          </a:prstGeom>
        </p:spPr>
      </p:pic>
      <p:pic>
        <p:nvPicPr>
          <p:cNvPr id="3076" name="Picture 4" descr="http://png-3.findicons.com/files/icons/1580/devine_icons_part_2/512/cd_dvd_drive_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10" y="2675322"/>
            <a:ext cx="588076" cy="5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76" y="2256123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76" y="3591745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 rot="16200000">
            <a:off x="2712595" y="1266150"/>
            <a:ext cx="630465" cy="1920116"/>
          </a:xfrm>
          <a:prstGeom prst="curvedLeft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6728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6200000" flipH="1">
            <a:off x="2890637" y="4287144"/>
            <a:ext cx="630465" cy="1920116"/>
          </a:xfrm>
          <a:prstGeom prst="curvedLeftArrow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A4B8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8108298">
            <a:off x="4840868" y="2690210"/>
            <a:ext cx="291649" cy="866188"/>
          </a:xfrm>
          <a:prstGeom prst="down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5769" y="2124605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(file)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85897" y="4840397"/>
            <a:ext cx="21723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Document(s) (file)</a:t>
            </a:r>
          </a:p>
          <a:p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4653378">
            <a:off x="6932708" y="1853328"/>
            <a:ext cx="328373" cy="1618885"/>
          </a:xfrm>
          <a:prstGeom prst="down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09" y="4312273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76" y="3744145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149" y="4480196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47" y="1457816"/>
            <a:ext cx="1949687" cy="1215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own Arrow 28"/>
          <p:cNvSpPr/>
          <p:nvPr/>
        </p:nvSpPr>
        <p:spPr>
          <a:xfrm rot="18343109">
            <a:off x="7020873" y="3682571"/>
            <a:ext cx="328373" cy="1618885"/>
          </a:xfrm>
          <a:prstGeom prst="downArrow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71743" y="4334377"/>
            <a:ext cx="1921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 system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79991" y="2673121"/>
            <a:ext cx="3201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Complete clone (files/data)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 rot="14563238">
            <a:off x="4844244" y="3718995"/>
            <a:ext cx="291649" cy="866188"/>
          </a:xfrm>
          <a:prstGeom prst="downArrow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79991" y="5713812"/>
            <a:ext cx="301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Copied Document(s) (file)</a:t>
            </a:r>
          </a:p>
        </p:txBody>
      </p:sp>
      <p:sp>
        <p:nvSpPr>
          <p:cNvPr id="8" name="PB"/>
          <p:cNvSpPr/>
          <p:nvPr/>
        </p:nvSpPr>
        <p:spPr>
          <a:xfrm>
            <a:off x="0" y="6705600"/>
            <a:ext cx="3048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5" grpId="0" animBg="1"/>
      <p:bldP spid="7" grpId="0"/>
      <p:bldP spid="23" grpId="0"/>
      <p:bldP spid="24" grpId="0" animBg="1"/>
      <p:bldP spid="29" grpId="0" animBg="1"/>
      <p:bldP spid="31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411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Important concepts: Instance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6073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What is Cloud Computing?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pic>
        <p:nvPicPr>
          <p:cNvPr id="28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80" y="4556521"/>
            <a:ext cx="1949687" cy="1215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33"/>
          <p:cNvSpPr/>
          <p:nvPr/>
        </p:nvSpPr>
        <p:spPr>
          <a:xfrm>
            <a:off x="149087" y="1746047"/>
            <a:ext cx="5116979" cy="3442183"/>
          </a:xfrm>
          <a:prstGeom prst="cloud">
            <a:avLst/>
          </a:prstGeom>
          <a:noFill/>
          <a:ln w="38100" cap="flat" cmpd="sng" algn="ctr">
            <a:solidFill>
              <a:srgbClr val="03A4B8"/>
            </a:solidFill>
            <a:prstDash val="solid"/>
            <a:headEnd type="none" w="med" len="med"/>
            <a:tailEnd type="none" w="med" len="med"/>
          </a:ln>
          <a:effectLst>
            <a:outerShdw blurRad="40005" dist="19939" dir="5400000" algn="tl" rotWithShape="0">
              <a:schemeClr val="bg1">
                <a:alpha val="38000"/>
              </a:schemeClr>
            </a:outerShdw>
          </a:effectLst>
        </p:spPr>
        <p:txBody>
          <a:bodyPr wrap="none"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566" y="5204825"/>
            <a:ext cx="238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3A4B8"/>
                </a:solidFill>
              </a:rPr>
              <a:t>iPlant Cloud</a:t>
            </a:r>
            <a:endParaRPr lang="en-US" sz="3200" b="1" dirty="0">
              <a:solidFill>
                <a:srgbClr val="03A4B8"/>
              </a:solidFill>
            </a:endParaRPr>
          </a:p>
        </p:txBody>
      </p:sp>
      <p:pic>
        <p:nvPicPr>
          <p:cNvPr id="4098" name="Picture 2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4" y="2933466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6" y="2480805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6" y="3645643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91" y="3683182"/>
            <a:ext cx="1182798" cy="8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59" y="2981922"/>
            <a:ext cx="1182798" cy="8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03" y="2246106"/>
            <a:ext cx="1182798" cy="8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69" y="2382734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8" y="3912241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54" y="3165340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95" y="3378839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93" y="2246106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69" y="2535134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wn Arrow 44"/>
          <p:cNvSpPr/>
          <p:nvPr/>
        </p:nvSpPr>
        <p:spPr>
          <a:xfrm rot="15469298">
            <a:off x="4881237" y="1804457"/>
            <a:ext cx="493908" cy="1123840"/>
          </a:xfrm>
          <a:prstGeom prst="downArrow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39" y="1512033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9" y="1593010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45" y="2139773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71" y="1593010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77" y="2127281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48" y="1647250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67" y="1650558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56" y="1647250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5" y="2090438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90" y="2090438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79" y="2084653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2305" y="1096029"/>
            <a:ext cx="98777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3A4B8"/>
                </a:solidFill>
              </a:rPr>
              <a:t>+</a:t>
            </a:r>
            <a:endParaRPr lang="en-US" dirty="0">
              <a:solidFill>
                <a:srgbClr val="03A4B8"/>
              </a:solidFill>
            </a:endParaRPr>
          </a:p>
        </p:txBody>
      </p:sp>
      <p:pic>
        <p:nvPicPr>
          <p:cNvPr id="62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76" y="1455139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png-3.findicons.com/files/icons/1580/devine_icons_part_2/512/cd_dvd_drive_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65" y="1815522"/>
            <a:ext cx="588076" cy="5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Down Arrow 65"/>
          <p:cNvSpPr/>
          <p:nvPr/>
        </p:nvSpPr>
        <p:spPr>
          <a:xfrm>
            <a:off x="8696242" y="3392065"/>
            <a:ext cx="515610" cy="983984"/>
          </a:xfrm>
          <a:prstGeom prst="downArrow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707420" y="2804527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3A4B8"/>
                </a:solidFill>
              </a:rPr>
              <a:t>(Disk + CPU + Memory) + (Image)</a:t>
            </a:r>
            <a:endParaRPr lang="en-US" sz="2400" b="1" dirty="0">
              <a:solidFill>
                <a:srgbClr val="03A4B8"/>
              </a:solidFill>
            </a:endParaRPr>
          </a:p>
        </p:txBody>
      </p:sp>
      <p:pic>
        <p:nvPicPr>
          <p:cNvPr id="68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580" y="4595668"/>
            <a:ext cx="1949687" cy="1215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119392" y="5666378"/>
            <a:ext cx="3627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3A4B8"/>
                </a:solidFill>
              </a:rPr>
              <a:t>Atmosphere </a:t>
            </a:r>
            <a:r>
              <a:rPr lang="en-US" sz="2800" b="1" dirty="0" smtClean="0">
                <a:solidFill>
                  <a:srgbClr val="D96728"/>
                </a:solidFill>
              </a:rPr>
              <a:t>Instance</a:t>
            </a:r>
          </a:p>
          <a:p>
            <a:pPr algn="ctr"/>
            <a:r>
              <a:rPr lang="en-US" sz="2800" b="1" dirty="0" smtClean="0">
                <a:solidFill>
                  <a:srgbClr val="03A4B8"/>
                </a:solidFill>
              </a:rPr>
              <a:t>(virtual machine)</a:t>
            </a:r>
            <a:endParaRPr lang="en-US" sz="2800" b="1" dirty="0">
              <a:solidFill>
                <a:srgbClr val="03A4B8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53222" y="4814609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3A4B8"/>
                </a:solidFill>
              </a:rPr>
              <a:t>128.196.34.158</a:t>
            </a:r>
            <a:endParaRPr lang="en-US" sz="2400" b="1" dirty="0">
              <a:solidFill>
                <a:srgbClr val="03A4B8"/>
              </a:solidFill>
            </a:endParaRPr>
          </a:p>
        </p:txBody>
      </p:sp>
      <p:pic>
        <p:nvPicPr>
          <p:cNvPr id="71" name="Picture 70" descr="RealVNC-4.1.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8357"/>
            <a:ext cx="513464" cy="47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8536" y="4716866"/>
            <a:ext cx="988805" cy="5092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B"/>
          <p:cNvSpPr/>
          <p:nvPr/>
        </p:nvSpPr>
        <p:spPr>
          <a:xfrm>
            <a:off x="0" y="6705600"/>
            <a:ext cx="3810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/>
      <p:bldP spid="66" grpId="0" animBg="1"/>
      <p:bldP spid="67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383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Yet another round of jargon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6073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What is Cloud Computing?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pic>
        <p:nvPicPr>
          <p:cNvPr id="2050" name="Picture 2" descr="http://www.dilbert.com/dyn/str_strip/000000000/00000000/0000000/000000/70000/4000/100/74147/74147.strip.zoo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2277020"/>
            <a:ext cx="9525000" cy="2962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457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681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Largest, easiest to use open cloud for Life Science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519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Atmosphere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pic>
        <p:nvPicPr>
          <p:cNvPr id="13" name="Picture 12" descr="login_mainim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638" y="1648718"/>
            <a:ext cx="6286018" cy="24671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www.domicity.com/wp-content/uploads/2012/03/OpenStack-Logo-290x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98276">
                        <a14:foregroundMark x1="13103" y1="56000" x2="13103" y2="56000"/>
                        <a14:foregroundMark x1="11034" y1="79333" x2="11034" y2="79333"/>
                        <a14:foregroundMark x1="20000" y1="79667" x2="20000" y2="79667"/>
                        <a14:foregroundMark x1="35517" y1="83667" x2="35517" y2="83667"/>
                        <a14:foregroundMark x1="40345" y1="80000" x2="40345" y2="80000"/>
                        <a14:foregroundMark x1="52414" y1="83667" x2="52414" y2="83667"/>
                        <a14:foregroundMark x1="58276" y1="82000" x2="58276" y2="82000"/>
                        <a14:foregroundMark x1="69310" y1="83000" x2="69310" y2="83000"/>
                        <a14:foregroundMark x1="74483" y1="88333" x2="74483" y2="88333"/>
                        <a14:foregroundMark x1="84483" y1="83333" x2="84483" y2="83333"/>
                        <a14:foregroundMark x1="94138" y1="78667" x2="94138" y2="7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3700023"/>
            <a:ext cx="800100" cy="8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7372" y="4658059"/>
            <a:ext cx="10157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Effra" panose="02000506080000020004" pitchFamily="2" charset="0"/>
              </a:rPr>
              <a:t>Choose an existing image or customize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Effra" panose="02000506080000020004" pitchFamily="2" charset="0"/>
              </a:rPr>
              <a:t>Instances up to 16-Core/128 GB 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Effra" panose="02000506080000020004" pitchFamily="2" charset="0"/>
              </a:rPr>
              <a:t>Access via shell or VNC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Effra" panose="02000506080000020004" pitchFamily="2" charset="0"/>
              </a:rPr>
              <a:t>Share your image with selected users, or make them public</a:t>
            </a:r>
            <a:endParaRPr lang="en-US" sz="28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5334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8373" y="1019812"/>
            <a:ext cx="393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Connecting to your instance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519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Atmosphere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3717" y="1857509"/>
            <a:ext cx="993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Effra" panose="02000506080000020004" pitchFamily="2" charset="0"/>
              </a:rPr>
              <a:t>Windows		 	Mac			Linux</a:t>
            </a:r>
            <a:endParaRPr lang="en-US" sz="4800" dirty="0">
              <a:latin typeface="Effra" panose="0200050608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3487888" y="3876472"/>
            <a:ext cx="1469696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7470882" y="3829862"/>
            <a:ext cx="1469696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80520" y="3165372"/>
            <a:ext cx="178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ffra" panose="02000506080000020004" pitchFamily="2" charset="0"/>
              </a:rPr>
              <a:t>VNC Viewer</a:t>
            </a:r>
            <a:endParaRPr lang="en-US" sz="2400" dirty="0">
              <a:latin typeface="Effra" panose="0200050608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158" y="3165372"/>
            <a:ext cx="178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ffra" panose="02000506080000020004" pitchFamily="2" charset="0"/>
              </a:rPr>
              <a:t>VNC Viewer</a:t>
            </a:r>
            <a:endParaRPr lang="en-US" sz="2400" dirty="0">
              <a:latin typeface="Effra" panose="0200050608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648" y="3182655"/>
            <a:ext cx="178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ffra" panose="02000506080000020004" pitchFamily="2" charset="0"/>
              </a:rPr>
              <a:t>VNC Viewer</a:t>
            </a:r>
            <a:endParaRPr lang="en-US" sz="2400" dirty="0">
              <a:latin typeface="Effra" panose="02000506080000020004" pitchFamily="2" charset="0"/>
            </a:endParaRPr>
          </a:p>
        </p:txBody>
      </p:sp>
      <p:pic>
        <p:nvPicPr>
          <p:cNvPr id="27" name="Picture 4" descr="https://encrypted-tbn1.gstatic.com/images?q=tbn:ANd9GcSfgiMxGMOMGNWNXJRX9FY1bvtPyKhp7Y0-P01tUkfyG2gE7Be5i2cj71R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6" y="3014118"/>
            <a:ext cx="853954" cy="798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encrypted-tbn1.gstatic.com/images?q=tbn:ANd9GcSfgiMxGMOMGNWNXJRX9FY1bvtPyKhp7Y0-P01tUkfyG2gE7Be5i2cj71R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30" y="3048078"/>
            <a:ext cx="853954" cy="798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encrypted-tbn1.gstatic.com/images?q=tbn:ANd9GcSfgiMxGMOMGNWNXJRX9FY1bvtPyKhp7Y0-P01tUkfyG2gE7Be5i2cj71R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94" y="3100590"/>
            <a:ext cx="853954" cy="798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193" y="4099833"/>
            <a:ext cx="867126" cy="44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5894460" y="4092285"/>
            <a:ext cx="205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ffra" panose="02000506080000020004" pitchFamily="2" charset="0"/>
              </a:rPr>
              <a:t>Shell/terminal</a:t>
            </a:r>
            <a:endParaRPr lang="en-US" sz="2400" dirty="0">
              <a:latin typeface="Effra" panose="02000506080000020004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522" y="4105717"/>
            <a:ext cx="867126" cy="44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0033789" y="4098169"/>
            <a:ext cx="205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ffra" panose="02000506080000020004" pitchFamily="2" charset="0"/>
              </a:rPr>
              <a:t>Shell/terminal</a:t>
            </a:r>
            <a:endParaRPr lang="en-US" sz="2400" dirty="0">
              <a:latin typeface="Effra" panose="02000506080000020004" pitchFamily="2" charset="0"/>
            </a:endParaRPr>
          </a:p>
        </p:txBody>
      </p:sp>
      <p:pic>
        <p:nvPicPr>
          <p:cNvPr id="34" name="Picture 6" descr="http://ged.msu.edu/angus/_images/windows-putty-lyorn-log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0" y="4045374"/>
            <a:ext cx="934042" cy="5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68538" y="4079726"/>
            <a:ext cx="108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Effra" panose="02000506080000020004" pitchFamily="2" charset="0"/>
              </a:rPr>
              <a:t>PuTTY</a:t>
            </a:r>
            <a:endParaRPr lang="en-US" sz="2400" dirty="0">
              <a:latin typeface="Effra" panose="02000506080000020004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8432" y="5187095"/>
            <a:ext cx="9316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Effra" panose="02000506080000020004" pitchFamily="2" charset="0"/>
              </a:rPr>
              <a:t>VNC Viewer</a:t>
            </a:r>
            <a:r>
              <a:rPr lang="en-US" sz="3200" dirty="0" smtClean="0">
                <a:latin typeface="Effra" panose="02000506080000020004" pitchFamily="2" charset="0"/>
              </a:rPr>
              <a:t>:	</a:t>
            </a:r>
            <a:r>
              <a:rPr lang="en-US" sz="3200" dirty="0" smtClean="0">
                <a:solidFill>
                  <a:srgbClr val="03A4B8"/>
                </a:solidFill>
                <a:latin typeface="Effra" panose="02000506080000020004" pitchFamily="2" charset="0"/>
              </a:rPr>
              <a:t>www.realvnc.com/download/viewer</a:t>
            </a:r>
          </a:p>
          <a:p>
            <a:r>
              <a:rPr lang="en-US" sz="3200" dirty="0" err="1" smtClean="0">
                <a:latin typeface="Effra" panose="02000506080000020004" pitchFamily="2" charset="0"/>
              </a:rPr>
              <a:t>PuTTy</a:t>
            </a:r>
            <a:r>
              <a:rPr lang="en-US" sz="3200" dirty="0" smtClean="0">
                <a:latin typeface="Effra" panose="02000506080000020004" pitchFamily="2" charset="0"/>
              </a:rPr>
              <a:t>:		</a:t>
            </a:r>
            <a:r>
              <a:rPr lang="en-US" sz="3200" dirty="0" smtClean="0">
                <a:solidFill>
                  <a:srgbClr val="03A4B8"/>
                </a:solidFill>
                <a:latin typeface="Effra" panose="02000506080000020004" pitchFamily="2" charset="0"/>
              </a:rPr>
              <a:t>www.putty.org</a:t>
            </a:r>
            <a:endParaRPr lang="en-US" sz="3200" dirty="0">
              <a:solidFill>
                <a:srgbClr val="03A4B8"/>
              </a:solidFill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6096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373" y="101981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Benefits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90" y="2423819"/>
            <a:ext cx="621243" cy="715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49" y="5437139"/>
            <a:ext cx="944584" cy="9957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56" y="3832817"/>
            <a:ext cx="796371" cy="827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283" y="192714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Get Science Done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4970" y="3366344"/>
            <a:ext cx="16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Reproducibility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4087" y="4963247"/>
            <a:ext cx="13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A4B8"/>
                </a:solidFill>
              </a:rPr>
              <a:t>Productivity</a:t>
            </a:r>
            <a:endParaRPr lang="en-US" dirty="0">
              <a:solidFill>
                <a:srgbClr val="03A4B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4770" y="1914113"/>
            <a:ext cx="916449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  in an on-demand </a:t>
            </a:r>
            <a:r>
              <a:rPr lang="en-US" sz="2400" dirty="0" smtClean="0">
                <a:solidFill>
                  <a:srgbClr val="D96728"/>
                </a:solidFill>
              </a:rPr>
              <a:t>Linux environment </a:t>
            </a:r>
            <a:r>
              <a:rPr lang="en-US" sz="2400" dirty="0" smtClean="0"/>
              <a:t>(most bioinformatics)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Collaborate with students and colleagues on the same instance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data, workflows, and analyses available in a </a:t>
            </a:r>
            <a:r>
              <a:rPr lang="en-US" sz="2400" dirty="0" smtClean="0">
                <a:solidFill>
                  <a:srgbClr val="03A4B8"/>
                </a:solidFill>
              </a:rPr>
              <a:t>public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Access previous software version and images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ulticore high memory images to run multithreading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Move your analyses </a:t>
            </a:r>
            <a:r>
              <a:rPr lang="en-US" sz="2400" dirty="0" smtClean="0">
                <a:solidFill>
                  <a:srgbClr val="D96728"/>
                </a:solidFill>
              </a:rPr>
              <a:t>from your laptop to the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55565" y="4900773"/>
            <a:ext cx="11336435" cy="62474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5565" y="3319469"/>
            <a:ext cx="11336435" cy="46875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0629" y="1906220"/>
            <a:ext cx="0" cy="4861216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0294" y="1900093"/>
            <a:ext cx="11351645" cy="6127"/>
          </a:xfrm>
          <a:prstGeom prst="line">
            <a:avLst/>
          </a:prstGeom>
          <a:ln w="28575">
            <a:solidFill>
              <a:srgbClr val="03A4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38373" y="474693"/>
            <a:ext cx="5198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Atmosphere Overview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582324"/>
            <a:ext cx="1094277" cy="638791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6858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2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a212f26c5ebfe53867e79dec1ad17aba4271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</TotalTime>
  <Words>657</Words>
  <Application>Microsoft Macintosh PowerPoint</Application>
  <PresentationFormat>Custom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166</cp:revision>
  <cp:lastPrinted>2013-12-09T16:11:55Z</cp:lastPrinted>
  <dcterms:created xsi:type="dcterms:W3CDTF">2013-12-05T14:45:05Z</dcterms:created>
  <dcterms:modified xsi:type="dcterms:W3CDTF">2015-06-26T18:27:36Z</dcterms:modified>
</cp:coreProperties>
</file>