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2" r:id="rId3"/>
    <p:sldId id="272" r:id="rId4"/>
    <p:sldId id="274" r:id="rId5"/>
    <p:sldId id="275" r:id="rId6"/>
    <p:sldId id="303" r:id="rId7"/>
    <p:sldId id="307" r:id="rId8"/>
    <p:sldId id="304" r:id="rId9"/>
    <p:sldId id="306" r:id="rId10"/>
    <p:sldId id="305" r:id="rId11"/>
    <p:sldId id="329" r:id="rId12"/>
    <p:sldId id="332" r:id="rId13"/>
    <p:sldId id="327" r:id="rId14"/>
    <p:sldId id="333" r:id="rId15"/>
    <p:sldId id="309" r:id="rId16"/>
    <p:sldId id="311" r:id="rId17"/>
    <p:sldId id="337" r:id="rId18"/>
    <p:sldId id="312" r:id="rId19"/>
    <p:sldId id="313" r:id="rId20"/>
    <p:sldId id="314" r:id="rId21"/>
    <p:sldId id="316" r:id="rId22"/>
    <p:sldId id="334" r:id="rId23"/>
    <p:sldId id="335" r:id="rId24"/>
    <p:sldId id="320" r:id="rId25"/>
    <p:sldId id="321" r:id="rId26"/>
    <p:sldId id="322" r:id="rId27"/>
    <p:sldId id="336" r:id="rId28"/>
    <p:sldId id="328" r:id="rId29"/>
    <p:sldId id="295" r:id="rId30"/>
    <p:sldId id="259"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71AB"/>
    <a:srgbClr val="5C8727"/>
    <a:srgbClr val="F19E1F"/>
    <a:srgbClr val="142248"/>
    <a:srgbClr val="A5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6" autoAdjust="0"/>
    <p:restoredTop sz="92120" autoAdjust="0"/>
  </p:normalViewPr>
  <p:slideViewPr>
    <p:cSldViewPr snapToGrid="0">
      <p:cViewPr>
        <p:scale>
          <a:sx n="76" d="100"/>
          <a:sy n="76" d="100"/>
        </p:scale>
        <p:origin x="-1032" y="-3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3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tags" Target="tags/tag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E4F2B-1F34-564B-9496-9F3F6D90F5D9}" type="datetimeFigureOut">
              <a:rPr lang="en-US" smtClean="0"/>
              <a:t>3/18/16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3C535-4E8F-804E-8AFE-566901349ACC}" type="slidenum">
              <a:rPr lang="en-US" smtClean="0"/>
              <a:t>‹#›</a:t>
            </a:fld>
            <a:endParaRPr lang="en-US"/>
          </a:p>
        </p:txBody>
      </p:sp>
    </p:spTree>
    <p:extLst>
      <p:ext uri="{BB962C8B-B14F-4D97-AF65-F5344CB8AC3E}">
        <p14:creationId xmlns:p14="http://schemas.microsoft.com/office/powerpoint/2010/main" val="49510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a:t>
            </a:fld>
            <a:endParaRPr lang="en-US"/>
          </a:p>
        </p:txBody>
      </p:sp>
    </p:spTree>
    <p:extLst>
      <p:ext uri="{BB962C8B-B14F-4D97-AF65-F5344CB8AC3E}">
        <p14:creationId xmlns:p14="http://schemas.microsoft.com/office/powerpoint/2010/main" val="2129050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10</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11</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12</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3F3C535-4E8F-804E-8AFE-566901349ACC}" type="slidenum">
              <a:rPr lang="en-US" smtClean="0"/>
              <a:t>13</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3F3C535-4E8F-804E-8AFE-566901349ACC}" type="slidenum">
              <a:rPr lang="en-US" smtClean="0"/>
              <a:t>14</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F3C535-4E8F-804E-8AFE-566901349ACC}" type="slidenum">
              <a:rPr lang="en-US" smtClean="0"/>
              <a:t>15</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16</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17</a:t>
            </a:fld>
            <a:endParaRPr lang="en-US"/>
          </a:p>
        </p:txBody>
      </p:sp>
    </p:spTree>
    <p:extLst>
      <p:ext uri="{BB962C8B-B14F-4D97-AF65-F5344CB8AC3E}">
        <p14:creationId xmlns:p14="http://schemas.microsoft.com/office/powerpoint/2010/main" val="2301733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18</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19</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a:t>
            </a:fld>
            <a:endParaRPr lang="en-US"/>
          </a:p>
        </p:txBody>
      </p:sp>
    </p:spTree>
    <p:extLst>
      <p:ext uri="{BB962C8B-B14F-4D97-AF65-F5344CB8AC3E}">
        <p14:creationId xmlns:p14="http://schemas.microsoft.com/office/powerpoint/2010/main" val="374775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20</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3F3C535-4E8F-804E-8AFE-566901349ACC}" type="slidenum">
              <a:rPr lang="en-US" smtClean="0"/>
              <a:t>21</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22</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23</a:t>
            </a:fld>
            <a:endParaRPr lang="en-US"/>
          </a:p>
        </p:txBody>
      </p:sp>
    </p:spTree>
    <p:extLst>
      <p:ext uri="{BB962C8B-B14F-4D97-AF65-F5344CB8AC3E}">
        <p14:creationId xmlns:p14="http://schemas.microsoft.com/office/powerpoint/2010/main" val="1775864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24</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25</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26</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27</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cd .</a:t>
            </a:r>
            <a:r>
              <a:rPr lang="en-US" dirty="0" err="1" smtClean="0"/>
              <a:t>irods</a:t>
            </a:r>
            <a:endParaRPr lang="en-US" dirty="0" smtClean="0"/>
          </a:p>
          <a:p>
            <a:r>
              <a:rPr lang="en-US" dirty="0" err="1" smtClean="0"/>
              <a:t>ls</a:t>
            </a:r>
            <a:r>
              <a:rPr lang="en-US" baseline="0" dirty="0" smtClean="0"/>
              <a:t> –a</a:t>
            </a:r>
          </a:p>
          <a:p>
            <a:r>
              <a:rPr lang="en-US" baseline="0" dirty="0" smtClean="0"/>
              <a:t>cat .</a:t>
            </a:r>
            <a:r>
              <a:rPr lang="en-US" baseline="0" dirty="0" err="1" smtClean="0"/>
              <a:t>irodsEnv</a:t>
            </a:r>
            <a:endParaRPr lang="en-US" baseline="0" dirty="0" smtClean="0"/>
          </a:p>
          <a:p>
            <a:r>
              <a:rPr lang="en-US" baseline="0" dirty="0" smtClean="0"/>
              <a:t>Get your </a:t>
            </a:r>
            <a:r>
              <a:rPr lang="en-US" baseline="0" dirty="0" err="1" smtClean="0"/>
              <a:t>datastore</a:t>
            </a:r>
            <a:r>
              <a:rPr lang="en-US" baseline="0" dirty="0" smtClean="0"/>
              <a:t> connection</a:t>
            </a:r>
            <a:endParaRPr lang="en-US" dirty="0" smtClean="0"/>
          </a:p>
        </p:txBody>
      </p:sp>
      <p:sp>
        <p:nvSpPr>
          <p:cNvPr id="4" name="Slide Number Placeholder 3"/>
          <p:cNvSpPr>
            <a:spLocks noGrp="1"/>
          </p:cNvSpPr>
          <p:nvPr>
            <p:ph type="sldNum" sz="quarter" idx="10"/>
          </p:nvPr>
        </p:nvSpPr>
        <p:spPr/>
        <p:txBody>
          <a:bodyPr/>
          <a:lstStyle/>
          <a:p>
            <a:fld id="{83F3C535-4E8F-804E-8AFE-566901349ACC}" type="slidenum">
              <a:rPr lang="en-US" smtClean="0"/>
              <a:t>28</a:t>
            </a:fld>
            <a:endParaRPr lang="en-US"/>
          </a:p>
        </p:txBody>
      </p:sp>
    </p:spTree>
    <p:extLst>
      <p:ext uri="{BB962C8B-B14F-4D97-AF65-F5344CB8AC3E}">
        <p14:creationId xmlns:p14="http://schemas.microsoft.com/office/powerpoint/2010/main" val="2610568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29</a:t>
            </a:fld>
            <a:endParaRPr lang="en-US"/>
          </a:p>
        </p:txBody>
      </p:sp>
    </p:spTree>
    <p:extLst>
      <p:ext uri="{BB962C8B-B14F-4D97-AF65-F5344CB8AC3E}">
        <p14:creationId xmlns:p14="http://schemas.microsoft.com/office/powerpoint/2010/main" val="261056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3</a:t>
            </a:fld>
            <a:endParaRPr lang="en-US"/>
          </a:p>
        </p:txBody>
      </p:sp>
    </p:spTree>
    <p:extLst>
      <p:ext uri="{BB962C8B-B14F-4D97-AF65-F5344CB8AC3E}">
        <p14:creationId xmlns:p14="http://schemas.microsoft.com/office/powerpoint/2010/main" val="358081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4</a:t>
            </a:fld>
            <a:endParaRPr lang="en-US"/>
          </a:p>
        </p:txBody>
      </p:sp>
    </p:spTree>
    <p:extLst>
      <p:ext uri="{BB962C8B-B14F-4D97-AF65-F5344CB8AC3E}">
        <p14:creationId xmlns:p14="http://schemas.microsoft.com/office/powerpoint/2010/main" val="47343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5</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6</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7</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8</a:t>
            </a:fld>
            <a:endParaRPr lang="en-US"/>
          </a:p>
        </p:txBody>
      </p:sp>
    </p:spTree>
    <p:extLst>
      <p:ext uri="{BB962C8B-B14F-4D97-AF65-F5344CB8AC3E}">
        <p14:creationId xmlns:p14="http://schemas.microsoft.com/office/powerpoint/2010/main" val="159975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3C535-4E8F-804E-8AFE-566901349ACC}" type="slidenum">
              <a:rPr lang="en-US" smtClean="0"/>
              <a:t>9</a:t>
            </a:fld>
            <a:endParaRPr lang="en-US"/>
          </a:p>
        </p:txBody>
      </p:sp>
    </p:spTree>
    <p:extLst>
      <p:ext uri="{BB962C8B-B14F-4D97-AF65-F5344CB8AC3E}">
        <p14:creationId xmlns:p14="http://schemas.microsoft.com/office/powerpoint/2010/main" val="1599755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5971" y="2630753"/>
            <a:ext cx="9144000" cy="1056061"/>
          </a:xfrm>
          <a:prstGeom prst="rect">
            <a:avLst/>
          </a:prstGeom>
        </p:spPr>
        <p:txBody>
          <a:bodyPr anchor="b"/>
          <a:lstStyle>
            <a:lvl1pPr algn="ctr">
              <a:defRPr sz="6000"/>
            </a:lvl1pPr>
          </a:lstStyle>
          <a:p>
            <a:r>
              <a:rPr lang="en-US" dirty="0" smtClean="0"/>
              <a:t>Title</a:t>
            </a:r>
            <a:endParaRPr lang="en-US" dirty="0"/>
          </a:p>
        </p:txBody>
      </p:sp>
      <p:sp>
        <p:nvSpPr>
          <p:cNvPr id="3" name="Subtitle 2"/>
          <p:cNvSpPr>
            <a:spLocks noGrp="1"/>
          </p:cNvSpPr>
          <p:nvPr>
            <p:ph type="subTitle" idx="1" hasCustomPrompt="1"/>
          </p:nvPr>
        </p:nvSpPr>
        <p:spPr>
          <a:xfrm>
            <a:off x="1524000" y="3810324"/>
            <a:ext cx="9144000" cy="512762"/>
          </a:xfrm>
        </p:spPr>
        <p:txBody>
          <a:bodyPr>
            <a:noAutofit/>
          </a:bodyPr>
          <a:lstStyle>
            <a:lvl1pPr marL="0" indent="0" algn="ctr">
              <a:buNone/>
              <a:defRPr sz="3200">
                <a:solidFill>
                  <a:srgbClr val="0971A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US" dirty="0"/>
          </a:p>
        </p:txBody>
      </p:sp>
      <p:pic>
        <p:nvPicPr>
          <p:cNvPr id="20" name="Picture 19"/>
          <p:cNvPicPr>
            <a:picLocks noChangeAspect="1"/>
          </p:cNvPicPr>
          <p:nvPr userDrawn="1"/>
        </p:nvPicPr>
        <p:blipFill>
          <a:blip r:embed="rId2"/>
          <a:stretch>
            <a:fillRect/>
          </a:stretch>
        </p:blipFill>
        <p:spPr>
          <a:xfrm>
            <a:off x="6032468" y="5921110"/>
            <a:ext cx="1531292" cy="731520"/>
          </a:xfrm>
          <a:prstGeom prst="rect">
            <a:avLst/>
          </a:prstGeom>
        </p:spPr>
      </p:pic>
      <p:pic>
        <p:nvPicPr>
          <p:cNvPr id="21" name="Picture 20"/>
          <p:cNvPicPr>
            <a:picLocks noChangeAspect="1"/>
          </p:cNvPicPr>
          <p:nvPr userDrawn="1"/>
        </p:nvPicPr>
        <p:blipFill>
          <a:blip r:embed="rId3"/>
          <a:stretch>
            <a:fillRect/>
          </a:stretch>
        </p:blipFill>
        <p:spPr>
          <a:xfrm>
            <a:off x="2915066" y="5910746"/>
            <a:ext cx="674232" cy="731520"/>
          </a:xfrm>
          <a:prstGeom prst="rect">
            <a:avLst/>
          </a:prstGeom>
        </p:spPr>
      </p:pic>
      <p:pic>
        <p:nvPicPr>
          <p:cNvPr id="22" name="Picture 21"/>
          <p:cNvPicPr>
            <a:picLocks noChangeAspect="1"/>
          </p:cNvPicPr>
          <p:nvPr userDrawn="1"/>
        </p:nvPicPr>
        <p:blipFill>
          <a:blip r:embed="rId4"/>
          <a:stretch>
            <a:fillRect/>
          </a:stretch>
        </p:blipFill>
        <p:spPr>
          <a:xfrm>
            <a:off x="4332370" y="5952407"/>
            <a:ext cx="957026" cy="731520"/>
          </a:xfrm>
          <a:prstGeom prst="rect">
            <a:avLst/>
          </a:prstGeom>
        </p:spPr>
      </p:pic>
      <p:pic>
        <p:nvPicPr>
          <p:cNvPr id="23" name="Picture 22"/>
          <p:cNvPicPr>
            <a:picLocks noChangeAspect="1"/>
          </p:cNvPicPr>
          <p:nvPr userDrawn="1"/>
        </p:nvPicPr>
        <p:blipFill>
          <a:blip r:embed="rId5"/>
          <a:stretch>
            <a:fillRect/>
          </a:stretch>
        </p:blipFill>
        <p:spPr>
          <a:xfrm>
            <a:off x="8306832" y="5910746"/>
            <a:ext cx="1304012" cy="733507"/>
          </a:xfrm>
          <a:prstGeom prst="rect">
            <a:avLst/>
          </a:prstGeom>
        </p:spPr>
      </p:pic>
      <p:sp>
        <p:nvSpPr>
          <p:cNvPr id="7" name="Text Placeholder 6"/>
          <p:cNvSpPr>
            <a:spLocks noGrp="1"/>
          </p:cNvSpPr>
          <p:nvPr>
            <p:ph type="body" sz="quarter" idx="10" hasCustomPrompt="1"/>
          </p:nvPr>
        </p:nvSpPr>
        <p:spPr>
          <a:xfrm>
            <a:off x="1524000" y="4529138"/>
            <a:ext cx="9144000" cy="1179512"/>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42248"/>
                </a:solidFill>
                <a:effectLst/>
                <a:uLnTx/>
                <a:uFillTx/>
                <a:latin typeface="+mn-lt"/>
                <a:ea typeface="+mn-ea"/>
                <a:cs typeface="+mn-cs"/>
              </a:rPr>
              <a:t>                                              Presenter_Name, Title (</a:t>
            </a:r>
            <a:r>
              <a:rPr kumimoji="0" lang="en-US" sz="1800" b="0" i="0" u="none" strike="noStrike" kern="1200" cap="none" spc="0" normalizeH="0" baseline="0" noProof="0" dirty="0" err="1" smtClean="0">
                <a:ln>
                  <a:noFill/>
                </a:ln>
                <a:solidFill>
                  <a:srgbClr val="142248"/>
                </a:solidFill>
                <a:effectLst/>
                <a:uLnTx/>
                <a:uFillTx/>
                <a:latin typeface="+mn-lt"/>
                <a:ea typeface="+mn-ea"/>
                <a:cs typeface="+mn-cs"/>
              </a:rPr>
              <a:t>Sci</a:t>
            </a:r>
            <a:r>
              <a:rPr kumimoji="0" lang="en-US" sz="1800" b="0" i="0" u="none" strike="noStrike" kern="1200" cap="none" spc="0" normalizeH="0" baseline="0" noProof="0" dirty="0" smtClean="0">
                <a:ln>
                  <a:noFill/>
                </a:ln>
                <a:solidFill>
                  <a:srgbClr val="142248"/>
                </a:solidFill>
                <a:effectLst/>
                <a:uLnTx/>
                <a:uFillTx/>
                <a:latin typeface="+mn-lt"/>
                <a:ea typeface="+mn-ea"/>
                <a:cs typeface="+mn-cs"/>
              </a:rPr>
              <a:t> analysis, Co-PI,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42248"/>
                </a:solidFill>
                <a:effectLst/>
                <a:uLnTx/>
                <a:uFillTx/>
                <a:latin typeface="+mn-lt"/>
                <a:ea typeface="+mn-ea"/>
                <a:cs typeface="+mn-cs"/>
              </a:rPr>
              <a:t>                                                          Presenter Institution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42248"/>
                </a:solidFill>
                <a:effectLst/>
                <a:uLnTx/>
                <a:uFillTx/>
                <a:latin typeface="+mn-lt"/>
                <a:ea typeface="+mn-ea"/>
                <a:cs typeface="+mn-cs"/>
              </a:rPr>
              <a:t>                          Email address (no hyperlink) [      Twitter or social media handle]</a:t>
            </a:r>
          </a:p>
          <a:p>
            <a:pPr lvl="0"/>
            <a:endParaRPr lang="en-US" dirty="0"/>
          </a:p>
        </p:txBody>
      </p:sp>
      <p:pic>
        <p:nvPicPr>
          <p:cNvPr id="5" name="Picture 4"/>
          <p:cNvPicPr>
            <a:picLocks noChangeAspect="1"/>
          </p:cNvPicPr>
          <p:nvPr userDrawn="1"/>
        </p:nvPicPr>
        <p:blipFill>
          <a:blip r:embed="rId6" cstate="print">
            <a:alphaModFix amt="20000"/>
            <a:extLst>
              <a:ext uri="{28A0092B-C50C-407E-A947-70E740481C1C}">
                <a14:useLocalDpi xmlns:a14="http://schemas.microsoft.com/office/drawing/2010/main" val="0"/>
              </a:ext>
            </a:extLst>
          </a:blip>
          <a:stretch>
            <a:fillRect/>
          </a:stretch>
        </p:blipFill>
        <p:spPr>
          <a:xfrm>
            <a:off x="5729060" y="1529976"/>
            <a:ext cx="7042150" cy="5998324"/>
          </a:xfrm>
          <a:prstGeom prst="rect">
            <a:avLst/>
          </a:prstGeom>
        </p:spPr>
      </p:pic>
      <p:pic>
        <p:nvPicPr>
          <p:cNvPr id="17" name="Picture 16" descr="cyverse_rgb.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88485" y="605500"/>
            <a:ext cx="6015030" cy="1308999"/>
          </a:xfrm>
          <a:prstGeom prst="rect">
            <a:avLst/>
          </a:prstGeom>
        </p:spPr>
      </p:pic>
      <p:sp>
        <p:nvSpPr>
          <p:cNvPr id="18" name="Subtitle 2"/>
          <p:cNvSpPr txBox="1">
            <a:spLocks/>
          </p:cNvSpPr>
          <p:nvPr userDrawn="1"/>
        </p:nvSpPr>
        <p:spPr>
          <a:xfrm>
            <a:off x="5010558" y="1605942"/>
            <a:ext cx="4092957" cy="316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rgbClr val="F19E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dirty="0" smtClean="0">
                <a:solidFill>
                  <a:srgbClr val="0971AB"/>
                </a:solidFill>
              </a:rPr>
              <a:t>Transforming Science Through Data-driven Discovery</a:t>
            </a:r>
            <a:endParaRPr lang="en-US" sz="1400" dirty="0">
              <a:solidFill>
                <a:srgbClr val="0971AB"/>
              </a:solidFill>
            </a:endParaRPr>
          </a:p>
        </p:txBody>
      </p:sp>
    </p:spTree>
    <p:extLst>
      <p:ext uri="{BB962C8B-B14F-4D97-AF65-F5344CB8AC3E}">
        <p14:creationId xmlns:p14="http://schemas.microsoft.com/office/powerpoint/2010/main" val="226754328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704371"/>
            <a:ext cx="9144000" cy="1056061"/>
          </a:xfrm>
          <a:prstGeom prst="rect">
            <a:avLst/>
          </a:prstGeom>
        </p:spPr>
        <p:txBody>
          <a:bodyPr anchor="b"/>
          <a:lstStyle>
            <a:lvl1pPr algn="ctr">
              <a:defRPr sz="6000"/>
            </a:lvl1pPr>
          </a:lstStyle>
          <a:p>
            <a:r>
              <a:rPr lang="en-US" dirty="0" smtClean="0"/>
              <a:t>Title Slide 2</a:t>
            </a:r>
            <a:endParaRPr lang="en-US" dirty="0"/>
          </a:p>
        </p:txBody>
      </p:sp>
      <p:sp>
        <p:nvSpPr>
          <p:cNvPr id="3" name="Subtitle 2"/>
          <p:cNvSpPr>
            <a:spLocks noGrp="1"/>
          </p:cNvSpPr>
          <p:nvPr>
            <p:ph type="subTitle" idx="1" hasCustomPrompt="1"/>
          </p:nvPr>
        </p:nvSpPr>
        <p:spPr>
          <a:xfrm>
            <a:off x="1524000" y="3602038"/>
            <a:ext cx="9144000" cy="512762"/>
          </a:xfrm>
        </p:spPr>
        <p:txBody>
          <a:bodyPr>
            <a:noAutofit/>
          </a:bodyPr>
          <a:lstStyle>
            <a:lvl1pPr marL="0" indent="0" algn="ctr">
              <a:buNone/>
              <a:defRPr sz="3200">
                <a:solidFill>
                  <a:srgbClr val="0971A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US" dirty="0"/>
          </a:p>
        </p:txBody>
      </p:sp>
      <p:sp>
        <p:nvSpPr>
          <p:cNvPr id="6" name="Text Placeholder 5"/>
          <p:cNvSpPr>
            <a:spLocks noGrp="1"/>
          </p:cNvSpPr>
          <p:nvPr>
            <p:ph type="body" sz="quarter" idx="10" hasCustomPrompt="1"/>
          </p:nvPr>
        </p:nvSpPr>
        <p:spPr>
          <a:xfrm>
            <a:off x="1524000" y="4230688"/>
            <a:ext cx="9144000" cy="1487206"/>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42248"/>
                </a:solidFill>
                <a:effectLst/>
                <a:uLnTx/>
                <a:uFillTx/>
                <a:latin typeface="+mn-lt"/>
                <a:ea typeface="+mn-ea"/>
                <a:cs typeface="+mn-cs"/>
              </a:rPr>
              <a:t>Presenter_Name, Title (</a:t>
            </a:r>
            <a:r>
              <a:rPr kumimoji="0" lang="en-US" sz="1800" b="0" i="0" u="none" strike="noStrike" kern="1200" cap="none" spc="0" normalizeH="0" baseline="0" noProof="0" dirty="0" err="1" smtClean="0">
                <a:ln>
                  <a:noFill/>
                </a:ln>
                <a:solidFill>
                  <a:srgbClr val="142248"/>
                </a:solidFill>
                <a:effectLst/>
                <a:uLnTx/>
                <a:uFillTx/>
                <a:latin typeface="+mn-lt"/>
                <a:ea typeface="+mn-ea"/>
                <a:cs typeface="+mn-cs"/>
              </a:rPr>
              <a:t>Sci</a:t>
            </a:r>
            <a:r>
              <a:rPr kumimoji="0" lang="en-US" sz="1800" b="0" i="0" u="none" strike="noStrike" kern="1200" cap="none" spc="0" normalizeH="0" baseline="0" noProof="0" dirty="0" smtClean="0">
                <a:ln>
                  <a:noFill/>
                </a:ln>
                <a:solidFill>
                  <a:srgbClr val="142248"/>
                </a:solidFill>
                <a:effectLst/>
                <a:uLnTx/>
                <a:uFillTx/>
                <a:latin typeface="+mn-lt"/>
                <a:ea typeface="+mn-ea"/>
                <a:cs typeface="+mn-cs"/>
              </a:rPr>
              <a:t>-analyst, Co-PI,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42248"/>
                </a:solidFill>
                <a:effectLst/>
                <a:uLnTx/>
                <a:uFillTx/>
                <a:latin typeface="+mn-lt"/>
                <a:ea typeface="+mn-ea"/>
                <a:cs typeface="+mn-cs"/>
              </a:rPr>
              <a:t>Presenter Institution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42248"/>
                </a:solidFill>
                <a:effectLst/>
                <a:uLnTx/>
                <a:uFillTx/>
                <a:latin typeface="+mn-lt"/>
                <a:ea typeface="+mn-ea"/>
                <a:cs typeface="+mn-cs"/>
              </a:rPr>
              <a:t>Email address (no hyperlink) [      Twitter or social media handle]</a:t>
            </a:r>
          </a:p>
          <a:p>
            <a:pPr lvl="0"/>
            <a:endParaRPr lang="en-US" dirty="0"/>
          </a:p>
        </p:txBody>
      </p:sp>
      <p:pic>
        <p:nvPicPr>
          <p:cNvPr id="14" name="Picture 13"/>
          <p:cNvPicPr>
            <a:picLocks noChangeAspect="1"/>
          </p:cNvPicPr>
          <p:nvPr userDrawn="1"/>
        </p:nvPicPr>
        <p:blipFill>
          <a:blip r:embed="rId2"/>
          <a:stretch>
            <a:fillRect/>
          </a:stretch>
        </p:blipFill>
        <p:spPr>
          <a:xfrm>
            <a:off x="6032468" y="5921110"/>
            <a:ext cx="1531292" cy="731520"/>
          </a:xfrm>
          <a:prstGeom prst="rect">
            <a:avLst/>
          </a:prstGeom>
        </p:spPr>
      </p:pic>
      <p:pic>
        <p:nvPicPr>
          <p:cNvPr id="15" name="Picture 14"/>
          <p:cNvPicPr>
            <a:picLocks noChangeAspect="1"/>
          </p:cNvPicPr>
          <p:nvPr userDrawn="1"/>
        </p:nvPicPr>
        <p:blipFill>
          <a:blip r:embed="rId3"/>
          <a:stretch>
            <a:fillRect/>
          </a:stretch>
        </p:blipFill>
        <p:spPr>
          <a:xfrm>
            <a:off x="2915066" y="5910746"/>
            <a:ext cx="674232" cy="731520"/>
          </a:xfrm>
          <a:prstGeom prst="rect">
            <a:avLst/>
          </a:prstGeom>
        </p:spPr>
      </p:pic>
      <p:pic>
        <p:nvPicPr>
          <p:cNvPr id="16" name="Picture 15"/>
          <p:cNvPicPr>
            <a:picLocks noChangeAspect="1"/>
          </p:cNvPicPr>
          <p:nvPr userDrawn="1"/>
        </p:nvPicPr>
        <p:blipFill>
          <a:blip r:embed="rId4"/>
          <a:stretch>
            <a:fillRect/>
          </a:stretch>
        </p:blipFill>
        <p:spPr>
          <a:xfrm>
            <a:off x="4332370" y="5952407"/>
            <a:ext cx="957026" cy="731520"/>
          </a:xfrm>
          <a:prstGeom prst="rect">
            <a:avLst/>
          </a:prstGeom>
        </p:spPr>
      </p:pic>
      <p:pic>
        <p:nvPicPr>
          <p:cNvPr id="17" name="Picture 16"/>
          <p:cNvPicPr>
            <a:picLocks noChangeAspect="1"/>
          </p:cNvPicPr>
          <p:nvPr userDrawn="1"/>
        </p:nvPicPr>
        <p:blipFill>
          <a:blip r:embed="rId5"/>
          <a:stretch>
            <a:fillRect/>
          </a:stretch>
        </p:blipFill>
        <p:spPr>
          <a:xfrm>
            <a:off x="8306832" y="5910746"/>
            <a:ext cx="1304012" cy="733507"/>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8685" y="1760432"/>
            <a:ext cx="2094630" cy="1930298"/>
          </a:xfrm>
          <a:prstGeom prst="rect">
            <a:avLst/>
          </a:prstGeom>
        </p:spPr>
      </p:pic>
    </p:spTree>
    <p:extLst>
      <p:ext uri="{BB962C8B-B14F-4D97-AF65-F5344CB8AC3E}">
        <p14:creationId xmlns:p14="http://schemas.microsoft.com/office/powerpoint/2010/main" val="54037451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duc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89821" y="551051"/>
            <a:ext cx="10814892" cy="629642"/>
          </a:xfrm>
          <a:prstGeom prst="rect">
            <a:avLst/>
          </a:prstGeom>
        </p:spPr>
        <p:txBody>
          <a:bodyPr anchor="b"/>
          <a:lstStyle>
            <a:lvl1pPr algn="l">
              <a:defRPr sz="4000" baseline="0"/>
            </a:lvl1pPr>
          </a:lstStyle>
          <a:p>
            <a:r>
              <a:rPr lang="en-US" dirty="0" smtClean="0"/>
              <a:t>Product Slide</a:t>
            </a:r>
            <a:endParaRPr lang="en-US" dirty="0"/>
          </a:p>
        </p:txBody>
      </p:sp>
      <p:sp>
        <p:nvSpPr>
          <p:cNvPr id="15" name="Content Placeholder 14"/>
          <p:cNvSpPr>
            <a:spLocks noGrp="1"/>
          </p:cNvSpPr>
          <p:nvPr>
            <p:ph sz="quarter" idx="10" hasCustomPrompt="1"/>
          </p:nvPr>
        </p:nvSpPr>
        <p:spPr>
          <a:xfrm>
            <a:off x="1189821" y="1102316"/>
            <a:ext cx="3351212" cy="376237"/>
          </a:xfrm>
        </p:spPr>
        <p:txBody>
          <a:bodyPr>
            <a:noAutofit/>
          </a:bodyPr>
          <a:lstStyle>
            <a:lvl1pPr marL="0" indent="0">
              <a:buNone/>
              <a:defRPr sz="2000"/>
            </a:lvl1pPr>
          </a:lstStyle>
          <a:p>
            <a:pPr lvl="0"/>
            <a:r>
              <a:rPr lang="en-US" dirty="0" smtClean="0"/>
              <a:t>Subtitle</a:t>
            </a:r>
            <a:endParaRPr lang="en-US" dirty="0"/>
          </a:p>
        </p:txBody>
      </p:sp>
      <p:sp>
        <p:nvSpPr>
          <p:cNvPr id="13" name="Text Placeholder 12"/>
          <p:cNvSpPr>
            <a:spLocks noGrp="1"/>
          </p:cNvSpPr>
          <p:nvPr>
            <p:ph type="body" sz="quarter" idx="11"/>
          </p:nvPr>
        </p:nvSpPr>
        <p:spPr>
          <a:xfrm>
            <a:off x="142875" y="2152650"/>
            <a:ext cx="11861800" cy="3800475"/>
          </a:xfrm>
        </p:spPr>
        <p:txBody>
          <a:bodyPr/>
          <a:lstStyle>
            <a:lvl1pPr>
              <a:defRPr>
                <a:solidFill>
                  <a:schemeClr val="tx1"/>
                </a:solidFill>
              </a:defRPr>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023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ement Slide">
    <p:spTree>
      <p:nvGrpSpPr>
        <p:cNvPr id="1" name=""/>
        <p:cNvGrpSpPr/>
        <p:nvPr/>
      </p:nvGrpSpPr>
      <p:grpSpPr>
        <a:xfrm>
          <a:off x="0" y="0"/>
          <a:ext cx="0" cy="0"/>
          <a:chOff x="0" y="0"/>
          <a:chExt cx="0" cy="0"/>
        </a:xfrm>
      </p:grpSpPr>
      <p:pic>
        <p:nvPicPr>
          <p:cNvPr id="1026" name="Picture 2" descr="http://www.nsf.gov/images/logos/nsf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4019" y="5423187"/>
            <a:ext cx="1037008" cy="104325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userDrawn="1"/>
        </p:nvGrpSpPr>
        <p:grpSpPr>
          <a:xfrm>
            <a:off x="3068102" y="3048082"/>
            <a:ext cx="7183134" cy="1167823"/>
            <a:chOff x="1246003" y="2367008"/>
            <a:chExt cx="7183134" cy="1167823"/>
          </a:xfrm>
        </p:grpSpPr>
        <p:pic>
          <p:nvPicPr>
            <p:cNvPr id="18" name="Picture 17"/>
            <p:cNvPicPr>
              <a:picLocks noChangeAspect="1"/>
            </p:cNvPicPr>
            <p:nvPr userDrawn="1"/>
          </p:nvPicPr>
          <p:blipFill>
            <a:blip r:embed="rId3"/>
            <a:stretch>
              <a:fillRect/>
            </a:stretch>
          </p:blipFill>
          <p:spPr>
            <a:xfrm>
              <a:off x="6261526" y="2370424"/>
              <a:ext cx="2167611" cy="1035498"/>
            </a:xfrm>
            <a:prstGeom prst="rect">
              <a:avLst/>
            </a:prstGeom>
          </p:spPr>
        </p:pic>
        <p:pic>
          <p:nvPicPr>
            <p:cNvPr id="19" name="Picture 18"/>
            <p:cNvPicPr>
              <a:picLocks noChangeAspect="1"/>
            </p:cNvPicPr>
            <p:nvPr userDrawn="1"/>
          </p:nvPicPr>
          <p:blipFill>
            <a:blip r:embed="rId4"/>
            <a:stretch>
              <a:fillRect/>
            </a:stretch>
          </p:blipFill>
          <p:spPr>
            <a:xfrm>
              <a:off x="1246003" y="2367008"/>
              <a:ext cx="1028373" cy="1115752"/>
            </a:xfrm>
            <a:prstGeom prst="rect">
              <a:avLst/>
            </a:prstGeom>
          </p:spPr>
        </p:pic>
        <p:pic>
          <p:nvPicPr>
            <p:cNvPr id="24" name="Picture 23"/>
            <p:cNvPicPr>
              <a:picLocks noChangeAspect="1"/>
            </p:cNvPicPr>
            <p:nvPr userDrawn="1"/>
          </p:nvPicPr>
          <p:blipFill>
            <a:blip r:embed="rId5"/>
            <a:stretch>
              <a:fillRect/>
            </a:stretch>
          </p:blipFill>
          <p:spPr>
            <a:xfrm>
              <a:off x="3838744" y="2370424"/>
              <a:ext cx="1523359" cy="1164407"/>
            </a:xfrm>
            <a:prstGeom prst="rect">
              <a:avLst/>
            </a:prstGeom>
          </p:spPr>
        </p:pic>
      </p:grpSp>
      <p:sp>
        <p:nvSpPr>
          <p:cNvPr id="15" name="TextBox 16"/>
          <p:cNvSpPr txBox="1"/>
          <p:nvPr userDrawn="1"/>
        </p:nvSpPr>
        <p:spPr>
          <a:xfrm>
            <a:off x="2745809" y="4312563"/>
            <a:ext cx="1672958"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smtClean="0">
                <a:solidFill>
                  <a:srgbClr val="174471"/>
                </a:solidFill>
              </a:rPr>
              <a:t>Parker Antin </a:t>
            </a:r>
          </a:p>
          <a:p>
            <a:pPr algn="ctr"/>
            <a:r>
              <a:rPr lang="en-US" sz="1800" b="1" dirty="0" smtClean="0">
                <a:solidFill>
                  <a:srgbClr val="174471"/>
                </a:solidFill>
              </a:rPr>
              <a:t>Nirav Merchant</a:t>
            </a:r>
          </a:p>
          <a:p>
            <a:pPr algn="ctr"/>
            <a:r>
              <a:rPr lang="en-US" sz="1800" b="1" dirty="0" smtClean="0">
                <a:solidFill>
                  <a:srgbClr val="174471"/>
                </a:solidFill>
              </a:rPr>
              <a:t>Eric Lyons</a:t>
            </a:r>
            <a:endParaRPr lang="en-US" sz="1800" b="1" dirty="0">
              <a:solidFill>
                <a:srgbClr val="174471"/>
              </a:solidFill>
            </a:endParaRPr>
          </a:p>
        </p:txBody>
      </p:sp>
      <p:sp>
        <p:nvSpPr>
          <p:cNvPr id="16" name="TextBox 17"/>
          <p:cNvSpPr txBox="1"/>
          <p:nvPr userDrawn="1"/>
        </p:nvSpPr>
        <p:spPr>
          <a:xfrm>
            <a:off x="5709794" y="4291887"/>
            <a:ext cx="142545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smtClean="0">
                <a:solidFill>
                  <a:srgbClr val="174471"/>
                </a:solidFill>
              </a:rPr>
              <a:t>Matt Vaughn</a:t>
            </a:r>
            <a:endParaRPr lang="en-US" sz="1800" b="1" dirty="0">
              <a:solidFill>
                <a:srgbClr val="174471"/>
              </a:solidFill>
            </a:endParaRPr>
          </a:p>
        </p:txBody>
      </p:sp>
      <p:sp>
        <p:nvSpPr>
          <p:cNvPr id="17" name="TextBox 18"/>
          <p:cNvSpPr txBox="1"/>
          <p:nvPr userDrawn="1"/>
        </p:nvSpPr>
        <p:spPr>
          <a:xfrm>
            <a:off x="7986227" y="4314891"/>
            <a:ext cx="236240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smtClean="0">
                <a:solidFill>
                  <a:srgbClr val="174471"/>
                </a:solidFill>
              </a:rPr>
              <a:t>Doreen Ware</a:t>
            </a:r>
          </a:p>
          <a:p>
            <a:pPr algn="ctr"/>
            <a:r>
              <a:rPr lang="en-US" sz="1800" b="1" dirty="0" smtClean="0">
                <a:solidFill>
                  <a:srgbClr val="174471"/>
                </a:solidFill>
              </a:rPr>
              <a:t>Dave Micklos</a:t>
            </a:r>
            <a:endParaRPr lang="en-US" sz="1800" b="1" dirty="0">
              <a:solidFill>
                <a:srgbClr val="174471"/>
              </a:solidFill>
            </a:endParaRPr>
          </a:p>
        </p:txBody>
      </p:sp>
      <p:sp>
        <p:nvSpPr>
          <p:cNvPr id="6" name="TextBox 5"/>
          <p:cNvSpPr txBox="1"/>
          <p:nvPr userDrawn="1"/>
        </p:nvSpPr>
        <p:spPr>
          <a:xfrm>
            <a:off x="1928793" y="6408413"/>
            <a:ext cx="8987460" cy="338554"/>
          </a:xfrm>
          <a:prstGeom prst="rect">
            <a:avLst/>
          </a:prstGeom>
          <a:noFill/>
        </p:spPr>
        <p:txBody>
          <a:bodyPr wrap="none" rtlCol="0">
            <a:spAutoFit/>
          </a:bodyPr>
          <a:lstStyle/>
          <a:p>
            <a:r>
              <a:rPr lang="en-US" sz="1600" dirty="0" smtClean="0"/>
              <a:t>CyVerse</a:t>
            </a:r>
            <a:r>
              <a:rPr lang="en-US" sz="1600" baseline="0" dirty="0" smtClean="0"/>
              <a:t> is </a:t>
            </a:r>
            <a:r>
              <a:rPr lang="en-US" sz="1600" dirty="0" smtClean="0"/>
              <a:t>supported by the National Science Foundation under Grant No. DBI-0735191 and DBI-1265383.</a:t>
            </a:r>
            <a:endParaRPr lang="en-US" sz="1600" dirty="0"/>
          </a:p>
        </p:txBody>
      </p:sp>
      <p:sp>
        <p:nvSpPr>
          <p:cNvPr id="3" name="TextBox 2"/>
          <p:cNvSpPr txBox="1"/>
          <p:nvPr userDrawn="1"/>
        </p:nvSpPr>
        <p:spPr>
          <a:xfrm>
            <a:off x="3719131" y="2173492"/>
            <a:ext cx="4924425" cy="523220"/>
          </a:xfrm>
          <a:prstGeom prst="rect">
            <a:avLst/>
          </a:prstGeom>
          <a:noFill/>
        </p:spPr>
        <p:txBody>
          <a:bodyPr wrap="square" rtlCol="0">
            <a:spAutoFit/>
          </a:bodyPr>
          <a:lstStyle/>
          <a:p>
            <a:pPr algn="ctr"/>
            <a:r>
              <a:rPr lang="en-US" sz="2800" b="1" dirty="0" smtClean="0"/>
              <a:t>Executive Team</a:t>
            </a:r>
            <a:endParaRPr lang="en-US" sz="2800" b="1" dirty="0"/>
          </a:p>
        </p:txBody>
      </p:sp>
      <p:pic>
        <p:nvPicPr>
          <p:cNvPr id="21" name="Picture 20" descr="cyverse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88485" y="605500"/>
            <a:ext cx="6015030" cy="1308999"/>
          </a:xfrm>
          <a:prstGeom prst="rect">
            <a:avLst/>
          </a:prstGeom>
        </p:spPr>
      </p:pic>
      <p:sp>
        <p:nvSpPr>
          <p:cNvPr id="22" name="Subtitle 2"/>
          <p:cNvSpPr txBox="1">
            <a:spLocks/>
          </p:cNvSpPr>
          <p:nvPr userDrawn="1"/>
        </p:nvSpPr>
        <p:spPr>
          <a:xfrm>
            <a:off x="5010558" y="1605942"/>
            <a:ext cx="4092957" cy="316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rgbClr val="F19E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dirty="0" smtClean="0">
                <a:solidFill>
                  <a:srgbClr val="0971AB"/>
                </a:solidFill>
              </a:rPr>
              <a:t>Transforming Science Through Data-driven Discovery</a:t>
            </a:r>
            <a:endParaRPr lang="en-US" sz="1400" dirty="0">
              <a:solidFill>
                <a:srgbClr val="0971AB"/>
              </a:solidFill>
            </a:endParaRPr>
          </a:p>
        </p:txBody>
      </p:sp>
    </p:spTree>
    <p:extLst>
      <p:ext uri="{BB962C8B-B14F-4D97-AF65-F5344CB8AC3E}">
        <p14:creationId xmlns:p14="http://schemas.microsoft.com/office/powerpoint/2010/main" val="315328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ic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516112"/>
            <a:ext cx="12192000" cy="1056061"/>
          </a:xfrm>
          <a:prstGeom prst="rect">
            <a:avLst/>
          </a:prstGeom>
        </p:spPr>
        <p:txBody>
          <a:bodyPr anchor="b"/>
          <a:lstStyle>
            <a:lvl1pPr algn="ctr">
              <a:defRPr sz="6000"/>
            </a:lvl1pPr>
          </a:lstStyle>
          <a:p>
            <a:r>
              <a:rPr lang="en-US" dirty="0" smtClean="0"/>
              <a:t>Generic Slide 1</a:t>
            </a:r>
            <a:endParaRPr lang="en-US" dirty="0"/>
          </a:p>
        </p:txBody>
      </p:sp>
      <p:sp>
        <p:nvSpPr>
          <p:cNvPr id="12" name="Content Placeholder 2"/>
          <p:cNvSpPr>
            <a:spLocks noGrp="1"/>
          </p:cNvSpPr>
          <p:nvPr>
            <p:ph idx="1" hasCustomPrompt="1"/>
          </p:nvPr>
        </p:nvSpPr>
        <p:spPr>
          <a:xfrm>
            <a:off x="838200" y="2220581"/>
            <a:ext cx="10515600" cy="2698984"/>
          </a:xfrm>
        </p:spPr>
        <p:txBody>
          <a:bodyPr/>
          <a:lstStyle>
            <a:lvl1pPr>
              <a:defRPr/>
            </a:lvl1pPr>
            <a:lvl5pPr>
              <a:defRPr/>
            </a:lvl5pPr>
          </a:lstStyle>
          <a:p>
            <a:pPr lvl="0"/>
            <a:r>
              <a:rPr lang="en-US" dirty="0" smtClean="0"/>
              <a:t>Heading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4"/>
            <a:endParaRPr lang="en-US" dirty="0"/>
          </a:p>
        </p:txBody>
      </p:sp>
    </p:spTree>
    <p:extLst>
      <p:ext uri="{BB962C8B-B14F-4D97-AF65-F5344CB8AC3E}">
        <p14:creationId xmlns:p14="http://schemas.microsoft.com/office/powerpoint/2010/main" val="12061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ouTube Intro">
    <p:spTree>
      <p:nvGrpSpPr>
        <p:cNvPr id="1" name=""/>
        <p:cNvGrpSpPr/>
        <p:nvPr/>
      </p:nvGrpSpPr>
      <p:grpSpPr>
        <a:xfrm>
          <a:off x="0" y="0"/>
          <a:ext cx="0" cy="0"/>
          <a:chOff x="0" y="0"/>
          <a:chExt cx="0" cy="0"/>
        </a:xfrm>
      </p:grpSpPr>
      <p:pic>
        <p:nvPicPr>
          <p:cNvPr id="3" name="Picture 2" descr="cy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8485" y="605500"/>
            <a:ext cx="6015030" cy="1308999"/>
          </a:xfrm>
          <a:prstGeom prst="rect">
            <a:avLst/>
          </a:prstGeom>
        </p:spPr>
      </p:pic>
      <p:sp>
        <p:nvSpPr>
          <p:cNvPr id="4" name="Subtitle 2"/>
          <p:cNvSpPr txBox="1">
            <a:spLocks/>
          </p:cNvSpPr>
          <p:nvPr userDrawn="1"/>
        </p:nvSpPr>
        <p:spPr>
          <a:xfrm>
            <a:off x="5010558" y="1605942"/>
            <a:ext cx="4092957" cy="316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rgbClr val="F19E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dirty="0" smtClean="0">
                <a:solidFill>
                  <a:srgbClr val="0971AB"/>
                </a:solidFill>
              </a:rPr>
              <a:t>Transforming Science Through Data-driven Discovery</a:t>
            </a:r>
            <a:endParaRPr lang="en-US" sz="1400" dirty="0">
              <a:solidFill>
                <a:srgbClr val="0971AB"/>
              </a:solidFill>
            </a:endParaRPr>
          </a:p>
        </p:txBody>
      </p:sp>
      <p:sp>
        <p:nvSpPr>
          <p:cNvPr id="5" name="Title 1"/>
          <p:cNvSpPr>
            <a:spLocks noGrp="1"/>
          </p:cNvSpPr>
          <p:nvPr>
            <p:ph type="ctrTitle" hasCustomPrompt="1"/>
          </p:nvPr>
        </p:nvSpPr>
        <p:spPr>
          <a:xfrm>
            <a:off x="1525971" y="2630753"/>
            <a:ext cx="9144000" cy="1056061"/>
          </a:xfrm>
          <a:prstGeom prst="rect">
            <a:avLst/>
          </a:prstGeom>
        </p:spPr>
        <p:txBody>
          <a:bodyPr anchor="b"/>
          <a:lstStyle>
            <a:lvl1pPr algn="ctr">
              <a:defRPr sz="6000"/>
            </a:lvl1pPr>
          </a:lstStyle>
          <a:p>
            <a:r>
              <a:rPr lang="en-US" dirty="0" smtClean="0"/>
              <a:t>Video Title</a:t>
            </a:r>
            <a:endParaRPr lang="en-US" dirty="0"/>
          </a:p>
        </p:txBody>
      </p:sp>
      <p:sp>
        <p:nvSpPr>
          <p:cNvPr id="6" name="Subtitle 2"/>
          <p:cNvSpPr>
            <a:spLocks noGrp="1"/>
          </p:cNvSpPr>
          <p:nvPr>
            <p:ph type="subTitle" idx="1" hasCustomPrompt="1"/>
          </p:nvPr>
        </p:nvSpPr>
        <p:spPr>
          <a:xfrm>
            <a:off x="1524000" y="3814288"/>
            <a:ext cx="9144000" cy="512762"/>
          </a:xfrm>
        </p:spPr>
        <p:txBody>
          <a:bodyPr>
            <a:noAutofit/>
          </a:bodyPr>
          <a:lstStyle>
            <a:lvl1pPr marL="0" indent="0" algn="ctr">
              <a:buNone/>
              <a:defRPr sz="3200">
                <a:solidFill>
                  <a:srgbClr val="0971A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Subtitle/Venue</a:t>
            </a:r>
            <a:endParaRPr lang="en-US" dirty="0"/>
          </a:p>
        </p:txBody>
      </p:sp>
      <p:sp>
        <p:nvSpPr>
          <p:cNvPr id="13" name="Text Placeholder 12"/>
          <p:cNvSpPr>
            <a:spLocks noGrp="1"/>
          </p:cNvSpPr>
          <p:nvPr>
            <p:ph type="body" sz="quarter" idx="10" hasCustomPrompt="1"/>
          </p:nvPr>
        </p:nvSpPr>
        <p:spPr>
          <a:xfrm>
            <a:off x="1524000" y="4454525"/>
            <a:ext cx="9144000" cy="451772"/>
          </a:xfrm>
        </p:spPr>
        <p:txBody>
          <a:bodyPr>
            <a:normAutofit/>
          </a:bodyPr>
          <a:lstStyle>
            <a:lvl1pPr algn="ctr">
              <a:defRPr sz="2400" b="1"/>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Presenter</a:t>
            </a:r>
            <a:r>
              <a:rPr lang="en-US" smtClean="0"/>
              <a:t>, Affiliation</a:t>
            </a:r>
            <a:endParaRPr lang="en-US" dirty="0" smtClean="0"/>
          </a:p>
        </p:txBody>
      </p:sp>
      <p:sp>
        <p:nvSpPr>
          <p:cNvPr id="15" name="Text Placeholder 14"/>
          <p:cNvSpPr>
            <a:spLocks noGrp="1"/>
          </p:cNvSpPr>
          <p:nvPr>
            <p:ph type="body" sz="quarter" idx="11" hasCustomPrompt="1"/>
          </p:nvPr>
        </p:nvSpPr>
        <p:spPr>
          <a:xfrm>
            <a:off x="1524000" y="5073650"/>
            <a:ext cx="9144000" cy="452438"/>
          </a:xfrm>
        </p:spPr>
        <p:txBody>
          <a:bodyPr>
            <a:normAutofit/>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Date</a:t>
            </a:r>
            <a:endParaRPr lang="en-US" dirty="0"/>
          </a:p>
        </p:txBody>
      </p:sp>
    </p:spTree>
    <p:extLst>
      <p:ext uri="{BB962C8B-B14F-4D97-AF65-F5344CB8AC3E}">
        <p14:creationId xmlns:p14="http://schemas.microsoft.com/office/powerpoint/2010/main" val="208027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ouTube Pillarbars">
    <p:spTree>
      <p:nvGrpSpPr>
        <p:cNvPr id="1" name=""/>
        <p:cNvGrpSpPr/>
        <p:nvPr/>
      </p:nvGrpSpPr>
      <p:grpSpPr>
        <a:xfrm>
          <a:off x="0" y="0"/>
          <a:ext cx="0" cy="0"/>
          <a:chOff x="0" y="0"/>
          <a:chExt cx="0" cy="0"/>
        </a:xfrm>
      </p:grpSpPr>
      <p:sp>
        <p:nvSpPr>
          <p:cNvPr id="3" name="Rectangle 2"/>
          <p:cNvSpPr/>
          <p:nvPr userDrawn="1"/>
        </p:nvSpPr>
        <p:spPr>
          <a:xfrm flipV="1">
            <a:off x="0" y="78655"/>
            <a:ext cx="12192000" cy="6858002"/>
          </a:xfrm>
          <a:prstGeom prst="rect">
            <a:avLst/>
          </a:prstGeom>
          <a:solidFill>
            <a:srgbClr val="14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8586" y="6066503"/>
            <a:ext cx="832135" cy="707315"/>
          </a:xfrm>
          <a:prstGeom prst="rect">
            <a:avLst/>
          </a:prstGeom>
        </p:spPr>
      </p:pic>
    </p:spTree>
    <p:extLst>
      <p:ext uri="{BB962C8B-B14F-4D97-AF65-F5344CB8AC3E}">
        <p14:creationId xmlns:p14="http://schemas.microsoft.com/office/powerpoint/2010/main" val="200374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F035D4-9351-4BEC-9BB9-B0B752F01DD9}" type="datetimeFigureOut">
              <a:rPr lang="en-US" smtClean="0"/>
              <a:t>3/18/16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5BAC520-1580-44AC-A816-4EE9DB4A7E86}" type="slidenum">
              <a:rPr lang="en-US" smtClean="0"/>
              <a:t>‹#›</a:t>
            </a:fld>
            <a:endParaRPr lang="en-US"/>
          </a:p>
        </p:txBody>
      </p:sp>
    </p:spTree>
    <p:extLst>
      <p:ext uri="{BB962C8B-B14F-4D97-AF65-F5344CB8AC3E}">
        <p14:creationId xmlns:p14="http://schemas.microsoft.com/office/powerpoint/2010/main" val="89444021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220581"/>
            <a:ext cx="10515600" cy="2698984"/>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12192000" cy="349624"/>
          </a:xfrm>
          <a:prstGeom prst="rect">
            <a:avLst/>
          </a:prstGeom>
          <a:solidFill>
            <a:srgbClr val="14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09155"/>
            <a:ext cx="12192000" cy="60325"/>
          </a:xfrm>
          <a:prstGeom prst="rect">
            <a:avLst/>
          </a:prstGeom>
          <a:solidFill>
            <a:srgbClr val="0971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userDrawn="1"/>
        </p:nvSpPr>
        <p:spPr>
          <a:xfrm>
            <a:off x="0" y="516112"/>
            <a:ext cx="12192000" cy="1056061"/>
          </a:xfrm>
          <a:prstGeom prst="rect">
            <a:avLst/>
          </a:prstGeom>
        </p:spPr>
        <p:txBody>
          <a:bodyPr anchor="b"/>
          <a:lstStyle>
            <a:lvl1pPr algn="ctr" defTabSz="914400" rtl="0" eaLnBrk="1" latinLnBrk="0" hangingPunct="1">
              <a:lnSpc>
                <a:spcPct val="90000"/>
              </a:lnSpc>
              <a:spcBef>
                <a:spcPct val="0"/>
              </a:spcBef>
              <a:buNone/>
              <a:defRPr sz="6000" kern="1200">
                <a:solidFill>
                  <a:srgbClr val="142248"/>
                </a:solidFill>
                <a:latin typeface="Calibri" panose="020F0502020204030204" pitchFamily="34" charset="0"/>
                <a:ea typeface="+mj-ea"/>
                <a:cs typeface="+mj-cs"/>
              </a:defRPr>
            </a:lvl1pPr>
          </a:lstStyle>
          <a:p>
            <a:endParaRPr lang="en-US" dirty="0"/>
          </a:p>
        </p:txBody>
      </p:sp>
      <p:sp>
        <p:nvSpPr>
          <p:cNvPr id="17" name="Title 1"/>
          <p:cNvSpPr txBox="1">
            <a:spLocks/>
          </p:cNvSpPr>
          <p:nvPr userDrawn="1"/>
        </p:nvSpPr>
        <p:spPr>
          <a:xfrm>
            <a:off x="12548" y="496374"/>
            <a:ext cx="12179452" cy="588877"/>
          </a:xfrm>
          <a:prstGeom prst="rect">
            <a:avLst/>
          </a:prstGeom>
        </p:spPr>
        <p:txBody>
          <a:bodyPr anchor="b"/>
          <a:lstStyle>
            <a:lvl1pPr algn="ctr" defTabSz="914400" rtl="0" eaLnBrk="1" latinLnBrk="0" hangingPunct="1">
              <a:lnSpc>
                <a:spcPct val="90000"/>
              </a:lnSpc>
              <a:spcBef>
                <a:spcPct val="0"/>
              </a:spcBef>
              <a:buNone/>
              <a:defRPr sz="6000" kern="1200">
                <a:solidFill>
                  <a:srgbClr val="142248"/>
                </a:solidFill>
                <a:latin typeface="Calibri" panose="020F0502020204030204" pitchFamily="34" charset="0"/>
                <a:ea typeface="+mj-ea"/>
                <a:cs typeface="+mj-cs"/>
              </a:defRPr>
            </a:lvl1pPr>
          </a:lstStyle>
          <a:p>
            <a:pPr algn="l"/>
            <a:endParaRPr lang="en-US" sz="4000" dirty="0"/>
          </a:p>
        </p:txBody>
      </p:sp>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09311" y="5952407"/>
            <a:ext cx="1073378" cy="989167"/>
          </a:xfrm>
          <a:prstGeom prst="rect">
            <a:avLst/>
          </a:prstGeom>
        </p:spPr>
      </p:pic>
      <p:pic>
        <p:nvPicPr>
          <p:cNvPr id="12" name="Picture 2" descr="http://www.nsf.gov/images/logos/nsf1.gif"/>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2548" y="6077320"/>
            <a:ext cx="72714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5243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76" r:id="rId4"/>
    <p:sldLayoutId id="2147483661" r:id="rId5"/>
    <p:sldLayoutId id="2147483679" r:id="rId6"/>
    <p:sldLayoutId id="2147483678" r:id="rId7"/>
    <p:sldLayoutId id="2147483680" r:id="rId8"/>
  </p:sldLayoutIdLst>
  <p:txStyles>
    <p:titleStyle>
      <a:lvl1pPr algn="ctr" defTabSz="914400" rtl="0" eaLnBrk="1" latinLnBrk="0" hangingPunct="1">
        <a:lnSpc>
          <a:spcPct val="90000"/>
        </a:lnSpc>
        <a:spcBef>
          <a:spcPct val="0"/>
        </a:spcBef>
        <a:buNone/>
        <a:defRPr sz="4800" kern="1200">
          <a:solidFill>
            <a:srgbClr val="142248"/>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971A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jolee@cshl.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1.jpeg"/><Relationship Id="rId5"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3713" y="2630753"/>
            <a:ext cx="9969746" cy="1056061"/>
          </a:xfrm>
        </p:spPr>
        <p:txBody>
          <a:bodyPr/>
          <a:lstStyle/>
          <a:p>
            <a:r>
              <a:rPr lang="en-US" dirty="0" smtClean="0"/>
              <a:t>RNA-</a:t>
            </a:r>
            <a:r>
              <a:rPr lang="en-US" dirty="0" err="1" smtClean="0"/>
              <a:t>Seq</a:t>
            </a:r>
            <a:r>
              <a:rPr lang="en-US" dirty="0" smtClean="0"/>
              <a:t> visualization with </a:t>
            </a:r>
            <a:r>
              <a:rPr lang="en-US" dirty="0" err="1" smtClean="0"/>
              <a:t>CummeRbund</a:t>
            </a:r>
            <a:endParaRPr lang="en-US" dirty="0"/>
          </a:p>
        </p:txBody>
      </p:sp>
      <p:sp>
        <p:nvSpPr>
          <p:cNvPr id="3" name="Subtitle 2"/>
          <p:cNvSpPr>
            <a:spLocks noGrp="1"/>
          </p:cNvSpPr>
          <p:nvPr>
            <p:ph type="subTitle" idx="1"/>
          </p:nvPr>
        </p:nvSpPr>
        <p:spPr/>
        <p:txBody>
          <a:bodyPr/>
          <a:lstStyle/>
          <a:p>
            <a:r>
              <a:rPr lang="en-US" dirty="0" smtClean="0"/>
              <a:t>Atmosphere Workflow</a:t>
            </a:r>
            <a:endParaRPr lang="en-US" dirty="0"/>
          </a:p>
        </p:txBody>
      </p:sp>
      <p:sp>
        <p:nvSpPr>
          <p:cNvPr id="4" name="Text Placeholder 3"/>
          <p:cNvSpPr>
            <a:spLocks noGrp="1"/>
          </p:cNvSpPr>
          <p:nvPr>
            <p:ph type="body" sz="quarter" idx="10"/>
          </p:nvPr>
        </p:nvSpPr>
        <p:spPr>
          <a:xfrm>
            <a:off x="1524000" y="4502111"/>
            <a:ext cx="9144000" cy="1179512"/>
          </a:xfrm>
        </p:spPr>
        <p:txBody>
          <a:bodyPr>
            <a:noAutofit/>
          </a:bodyPr>
          <a:lstStyle/>
          <a:p>
            <a:pPr lvl="0">
              <a:defRPr/>
            </a:pPr>
            <a:r>
              <a:rPr lang="en-US" b="1" dirty="0" smtClean="0">
                <a:solidFill>
                  <a:srgbClr val="142248"/>
                </a:solidFill>
              </a:rPr>
              <a:t>Joslynn Lee – Data Science Educator</a:t>
            </a:r>
          </a:p>
          <a:p>
            <a:pPr lvl="0">
              <a:defRPr/>
            </a:pPr>
            <a:r>
              <a:rPr lang="en-US" sz="2400" dirty="0" smtClean="0">
                <a:solidFill>
                  <a:srgbClr val="142248"/>
                </a:solidFill>
              </a:rPr>
              <a:t>Cold Spring Harbor Laboratory, DNA Learning Center</a:t>
            </a:r>
            <a:endParaRPr lang="en-US" sz="2400" dirty="0">
              <a:solidFill>
                <a:srgbClr val="142248"/>
              </a:solidFill>
            </a:endParaRPr>
          </a:p>
          <a:p>
            <a:pPr lvl="0">
              <a:defRPr/>
            </a:pPr>
            <a:r>
              <a:rPr lang="en-US" sz="2400" dirty="0" smtClean="0">
                <a:solidFill>
                  <a:srgbClr val="142248"/>
                </a:solidFill>
                <a:hlinkClick r:id="rId3"/>
              </a:rPr>
              <a:t>jolee@cshl.edu</a:t>
            </a:r>
            <a:endParaRPr lang="en-US" sz="2400" dirty="0">
              <a:solidFill>
                <a:srgbClr val="142248"/>
              </a:solidFill>
            </a:endParaRPr>
          </a:p>
          <a:p>
            <a:pPr lvl="0">
              <a:defRPr/>
            </a:pPr>
            <a:endParaRPr lang="en-US" sz="2400" dirty="0"/>
          </a:p>
        </p:txBody>
      </p:sp>
    </p:spTree>
    <p:extLst>
      <p:ext uri="{BB962C8B-B14F-4D97-AF65-F5344CB8AC3E}">
        <p14:creationId xmlns:p14="http://schemas.microsoft.com/office/powerpoint/2010/main" val="23859812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 with VNC Viewer</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Visualization for Atmosphere</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8" name="Picture 4" descr="https://encrypted-tbn1.gstatic.com/images?q=tbn:ANd9GcSfgiMxGMOMGNWNXJRX9FY1bvtPyKhp7Y0-P01tUkfyG2gE7Be5i2cj71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4154" y="600079"/>
            <a:ext cx="1064149" cy="9953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1168692" y="2372838"/>
            <a:ext cx="3175000" cy="1117600"/>
          </a:xfrm>
          <a:prstGeom prst="rect">
            <a:avLst/>
          </a:prstGeom>
        </p:spPr>
      </p:pic>
      <p:sp>
        <p:nvSpPr>
          <p:cNvPr id="4" name="Rectangle 3"/>
          <p:cNvSpPr/>
          <p:nvPr/>
        </p:nvSpPr>
        <p:spPr>
          <a:xfrm>
            <a:off x="4999357" y="2236547"/>
            <a:ext cx="6572711" cy="3108544"/>
          </a:xfrm>
          <a:prstGeom prst="rect">
            <a:avLst/>
          </a:prstGeom>
        </p:spPr>
        <p:txBody>
          <a:bodyPr wrap="square">
            <a:spAutoFit/>
          </a:bodyPr>
          <a:lstStyle/>
          <a:p>
            <a:r>
              <a:rPr lang="en-US" sz="2800" dirty="0" smtClean="0"/>
              <a:t>Integrated Development Environment (IDE) for R</a:t>
            </a:r>
          </a:p>
          <a:p>
            <a:pPr marL="285750" indent="-285750">
              <a:buFont typeface="Arial"/>
              <a:buChar char="•"/>
            </a:pPr>
            <a:r>
              <a:rPr lang="en-US" sz="2800" dirty="0"/>
              <a:t>Execute R code directly from the source </a:t>
            </a:r>
            <a:r>
              <a:rPr lang="en-US" sz="2800" dirty="0" smtClean="0"/>
              <a:t>editor</a:t>
            </a:r>
          </a:p>
          <a:p>
            <a:pPr marL="285750" indent="-285750">
              <a:buFont typeface="Arial"/>
              <a:buChar char="•"/>
            </a:pPr>
            <a:r>
              <a:rPr lang="en-US" sz="2800" dirty="0"/>
              <a:t>Quickly jump to function </a:t>
            </a:r>
            <a:r>
              <a:rPr lang="en-US" sz="2800" dirty="0" smtClean="0"/>
              <a:t>definitions</a:t>
            </a:r>
          </a:p>
          <a:p>
            <a:pPr marL="285750" indent="-285750">
              <a:buFont typeface="Arial"/>
              <a:buChar char="•"/>
            </a:pPr>
            <a:r>
              <a:rPr lang="en-US" sz="2800" dirty="0"/>
              <a:t>Easily manage multiple working directories using projects</a:t>
            </a:r>
          </a:p>
        </p:txBody>
      </p:sp>
    </p:spTree>
    <p:extLst>
      <p:ext uri="{BB962C8B-B14F-4D97-AF65-F5344CB8AC3E}">
        <p14:creationId xmlns:p14="http://schemas.microsoft.com/office/powerpoint/2010/main" val="28231997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Output files of </a:t>
            </a:r>
            <a:r>
              <a:rPr lang="en-US" dirty="0" err="1" smtClean="0"/>
              <a:t>CuffLinks</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Find in Atmosphere</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7" name="TextBox 6"/>
          <p:cNvSpPr txBox="1"/>
          <p:nvPr/>
        </p:nvSpPr>
        <p:spPr>
          <a:xfrm>
            <a:off x="1152463" y="1639467"/>
            <a:ext cx="10160490" cy="1754327"/>
          </a:xfrm>
          <a:prstGeom prst="rect">
            <a:avLst/>
          </a:prstGeom>
          <a:noFill/>
        </p:spPr>
        <p:txBody>
          <a:bodyPr wrap="square" rtlCol="0">
            <a:spAutoFit/>
          </a:bodyPr>
          <a:lstStyle/>
          <a:p>
            <a:r>
              <a:rPr lang="en-US" sz="3600" dirty="0" smtClean="0"/>
              <a:t>1</a:t>
            </a:r>
            <a:r>
              <a:rPr lang="en-US" sz="3600" dirty="0"/>
              <a:t>. </a:t>
            </a:r>
            <a:r>
              <a:rPr lang="en-US" sz="3600" dirty="0" smtClean="0"/>
              <a:t>Find </a:t>
            </a:r>
            <a:r>
              <a:rPr lang="en-US" sz="3600" dirty="0"/>
              <a:t>output files</a:t>
            </a:r>
          </a:p>
          <a:p>
            <a:r>
              <a:rPr lang="en-US" sz="3600" dirty="0" smtClean="0"/>
              <a:t>Desktop </a:t>
            </a:r>
            <a:r>
              <a:rPr lang="en-US" sz="3600" dirty="0" smtClean="0">
                <a:sym typeface="Wingdings"/>
              </a:rPr>
              <a:t> </a:t>
            </a:r>
            <a:r>
              <a:rPr lang="en-US" sz="3600" dirty="0" err="1" smtClean="0">
                <a:sym typeface="Wingdings"/>
              </a:rPr>
              <a:t>test_data</a:t>
            </a:r>
            <a:r>
              <a:rPr lang="en-US" sz="3600" dirty="0" smtClean="0">
                <a:sym typeface="Wingdings"/>
              </a:rPr>
              <a:t>  </a:t>
            </a:r>
            <a:r>
              <a:rPr lang="en-US" sz="3600" dirty="0" err="1" smtClean="0">
                <a:sym typeface="Wingdings"/>
              </a:rPr>
              <a:t>iplant_cuffdiff_out</a:t>
            </a:r>
            <a:endParaRPr lang="en-US" sz="3600" dirty="0" smtClean="0">
              <a:sym typeface="Wingdings"/>
            </a:endParaRPr>
          </a:p>
          <a:p>
            <a:endParaRPr lang="en-US" sz="3600" dirty="0" smtClean="0">
              <a:sym typeface="Wingdings"/>
            </a:endParaRPr>
          </a:p>
        </p:txBody>
      </p:sp>
    </p:spTree>
    <p:extLst>
      <p:ext uri="{BB962C8B-B14F-4D97-AF65-F5344CB8AC3E}">
        <p14:creationId xmlns:p14="http://schemas.microsoft.com/office/powerpoint/2010/main" val="14592597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Output files of </a:t>
            </a:r>
            <a:r>
              <a:rPr lang="en-US" dirty="0" err="1" smtClean="0"/>
              <a:t>CuffLinks</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Find in Atmosphere</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7" name="TextBox 6"/>
          <p:cNvSpPr txBox="1"/>
          <p:nvPr/>
        </p:nvSpPr>
        <p:spPr>
          <a:xfrm>
            <a:off x="1152463" y="1639467"/>
            <a:ext cx="10160490" cy="5016757"/>
          </a:xfrm>
          <a:prstGeom prst="rect">
            <a:avLst/>
          </a:prstGeom>
          <a:noFill/>
        </p:spPr>
        <p:txBody>
          <a:bodyPr wrap="square" rtlCol="0">
            <a:spAutoFit/>
          </a:bodyPr>
          <a:lstStyle/>
          <a:p>
            <a:r>
              <a:rPr lang="en-US" sz="3200" dirty="0" smtClean="0"/>
              <a:t>1. Find output files</a:t>
            </a:r>
            <a:endParaRPr lang="en-US" sz="3200" dirty="0"/>
          </a:p>
          <a:p>
            <a:r>
              <a:rPr lang="en-US" sz="3200" dirty="0" smtClean="0"/>
              <a:t>Desktop </a:t>
            </a:r>
            <a:r>
              <a:rPr lang="en-US" sz="3200" dirty="0" smtClean="0">
                <a:sym typeface="Wingdings"/>
              </a:rPr>
              <a:t> </a:t>
            </a:r>
            <a:r>
              <a:rPr lang="en-US" sz="3200" dirty="0" err="1" smtClean="0">
                <a:sym typeface="Wingdings"/>
              </a:rPr>
              <a:t>test_data</a:t>
            </a:r>
            <a:r>
              <a:rPr lang="en-US" sz="3200" dirty="0" smtClean="0">
                <a:sym typeface="Wingdings"/>
              </a:rPr>
              <a:t>  </a:t>
            </a:r>
            <a:r>
              <a:rPr lang="en-US" sz="3200" dirty="0" err="1" smtClean="0">
                <a:sym typeface="Wingdings"/>
              </a:rPr>
              <a:t>iplant_cuffdiff_out</a:t>
            </a:r>
            <a:endParaRPr lang="en-US" sz="3200" dirty="0" smtClean="0">
              <a:sym typeface="Wingdings"/>
            </a:endParaRPr>
          </a:p>
          <a:p>
            <a:r>
              <a:rPr lang="en-US" sz="3200" dirty="0" smtClean="0">
                <a:solidFill>
                  <a:schemeClr val="accent4">
                    <a:lumMod val="75000"/>
                  </a:schemeClr>
                </a:solidFill>
                <a:sym typeface="Wingdings"/>
              </a:rPr>
              <a:t>2. Install </a:t>
            </a:r>
            <a:r>
              <a:rPr lang="en-US" sz="3200" dirty="0" err="1" smtClean="0">
                <a:solidFill>
                  <a:schemeClr val="accent4">
                    <a:lumMod val="75000"/>
                  </a:schemeClr>
                </a:solidFill>
                <a:sym typeface="Wingdings"/>
              </a:rPr>
              <a:t>cummeRbund</a:t>
            </a:r>
            <a:r>
              <a:rPr lang="en-US" sz="3200" dirty="0" smtClean="0">
                <a:solidFill>
                  <a:schemeClr val="accent4">
                    <a:lumMod val="75000"/>
                  </a:schemeClr>
                </a:solidFill>
                <a:sym typeface="Wingdings"/>
              </a:rPr>
              <a:t> (</a:t>
            </a:r>
            <a:r>
              <a:rPr lang="en-US" sz="3200" dirty="0" smtClean="0">
                <a:solidFill>
                  <a:schemeClr val="accent4">
                    <a:lumMod val="75000"/>
                  </a:schemeClr>
                </a:solidFill>
                <a:sym typeface="Wingdings"/>
              </a:rPr>
              <a:t>once </a:t>
            </a:r>
            <a:r>
              <a:rPr lang="en-US" sz="3200" dirty="0" smtClean="0">
                <a:solidFill>
                  <a:schemeClr val="accent4">
                    <a:lumMod val="75000"/>
                  </a:schemeClr>
                </a:solidFill>
                <a:sym typeface="Wingdings"/>
              </a:rPr>
              <a:t>but not necessary for image</a:t>
            </a:r>
            <a:r>
              <a:rPr lang="en-US" sz="3200" dirty="0" smtClean="0">
                <a:solidFill>
                  <a:schemeClr val="accent4">
                    <a:lumMod val="75000"/>
                  </a:schemeClr>
                </a:solidFill>
                <a:sym typeface="Wingdings"/>
              </a:rPr>
              <a:t>)</a:t>
            </a:r>
            <a:endParaRPr lang="en-US" sz="3200" dirty="0" smtClean="0">
              <a:solidFill>
                <a:schemeClr val="accent4">
                  <a:lumMod val="75000"/>
                </a:schemeClr>
              </a:solidFill>
              <a:sym typeface="Wingdings"/>
            </a:endParaRPr>
          </a:p>
          <a:p>
            <a:r>
              <a:rPr lang="en-US" sz="3200" b="1" dirty="0" smtClean="0">
                <a:solidFill>
                  <a:schemeClr val="accent4">
                    <a:lumMod val="75000"/>
                  </a:schemeClr>
                </a:solidFill>
              </a:rPr>
              <a:t>&gt; source</a:t>
            </a:r>
            <a:r>
              <a:rPr lang="en-US" sz="3200" b="1" dirty="0">
                <a:solidFill>
                  <a:schemeClr val="accent4">
                    <a:lumMod val="75000"/>
                  </a:schemeClr>
                </a:solidFill>
              </a:rPr>
              <a:t>("</a:t>
            </a:r>
            <a:r>
              <a:rPr lang="en-US" sz="3200" b="1" dirty="0" smtClean="0">
                <a:solidFill>
                  <a:schemeClr val="accent4">
                    <a:lumMod val="75000"/>
                  </a:schemeClr>
                </a:solidFill>
              </a:rPr>
              <a:t>http:</a:t>
            </a:r>
            <a:r>
              <a:rPr lang="en-US" sz="3200" b="1" dirty="0">
                <a:solidFill>
                  <a:schemeClr val="accent4">
                    <a:lumMod val="75000"/>
                  </a:schemeClr>
                </a:solidFill>
              </a:rPr>
              <a:t>//</a:t>
            </a:r>
            <a:r>
              <a:rPr lang="en-US" sz="3200" b="1" dirty="0" err="1">
                <a:solidFill>
                  <a:schemeClr val="accent4">
                    <a:lumMod val="75000"/>
                  </a:schemeClr>
                </a:solidFill>
              </a:rPr>
              <a:t>bioconductor.org</a:t>
            </a:r>
            <a:r>
              <a:rPr lang="en-US" sz="3200" b="1" dirty="0">
                <a:solidFill>
                  <a:schemeClr val="accent4">
                    <a:lumMod val="75000"/>
                  </a:schemeClr>
                </a:solidFill>
              </a:rPr>
              <a:t>/</a:t>
            </a:r>
            <a:r>
              <a:rPr lang="en-US" sz="3200" b="1" dirty="0" err="1">
                <a:solidFill>
                  <a:schemeClr val="accent4">
                    <a:lumMod val="75000"/>
                  </a:schemeClr>
                </a:solidFill>
              </a:rPr>
              <a:t>biocLite.R</a:t>
            </a:r>
            <a:r>
              <a:rPr lang="en-US" sz="3200" b="1" dirty="0">
                <a:solidFill>
                  <a:schemeClr val="accent4">
                    <a:lumMod val="75000"/>
                  </a:schemeClr>
                </a:solidFill>
              </a:rPr>
              <a:t>") </a:t>
            </a:r>
            <a:endParaRPr lang="en-US" sz="3200" b="1" dirty="0" smtClean="0">
              <a:solidFill>
                <a:schemeClr val="accent4">
                  <a:lumMod val="75000"/>
                </a:schemeClr>
              </a:solidFill>
            </a:endParaRPr>
          </a:p>
          <a:p>
            <a:r>
              <a:rPr lang="en-US" sz="3200" b="1" dirty="0" smtClean="0">
                <a:solidFill>
                  <a:schemeClr val="accent4">
                    <a:lumMod val="75000"/>
                  </a:schemeClr>
                </a:solidFill>
              </a:rPr>
              <a:t>&gt; </a:t>
            </a:r>
            <a:r>
              <a:rPr lang="en-US" sz="3200" b="1" dirty="0" err="1" smtClean="0">
                <a:solidFill>
                  <a:schemeClr val="accent4">
                    <a:lumMod val="75000"/>
                  </a:schemeClr>
                </a:solidFill>
              </a:rPr>
              <a:t>biocLite</a:t>
            </a:r>
            <a:r>
              <a:rPr lang="en-US" sz="3200" b="1" dirty="0">
                <a:solidFill>
                  <a:schemeClr val="accent4">
                    <a:lumMod val="75000"/>
                  </a:schemeClr>
                </a:solidFill>
              </a:rPr>
              <a:t>("</a:t>
            </a:r>
            <a:r>
              <a:rPr lang="en-US" sz="3200" b="1" dirty="0" err="1">
                <a:solidFill>
                  <a:schemeClr val="accent4">
                    <a:lumMod val="75000"/>
                  </a:schemeClr>
                </a:solidFill>
              </a:rPr>
              <a:t>cummeRbund</a:t>
            </a:r>
            <a:r>
              <a:rPr lang="en-US" sz="3200" b="1" dirty="0">
                <a:solidFill>
                  <a:schemeClr val="accent4">
                    <a:lumMod val="75000"/>
                  </a:schemeClr>
                </a:solidFill>
              </a:rPr>
              <a:t>"</a:t>
            </a:r>
            <a:r>
              <a:rPr lang="en-US" sz="3200" b="1" dirty="0" smtClean="0">
                <a:solidFill>
                  <a:schemeClr val="accent4">
                    <a:lumMod val="75000"/>
                  </a:schemeClr>
                </a:solidFill>
              </a:rPr>
              <a:t>)</a:t>
            </a:r>
          </a:p>
          <a:p>
            <a:r>
              <a:rPr lang="en-US" sz="3200" dirty="0" smtClean="0">
                <a:sym typeface="Wingdings"/>
              </a:rPr>
              <a:t>3. Load library</a:t>
            </a:r>
            <a:endParaRPr lang="en-US" sz="3200" dirty="0">
              <a:sym typeface="Wingdings"/>
            </a:endParaRPr>
          </a:p>
          <a:p>
            <a:r>
              <a:rPr lang="en-US" sz="3200" b="1" dirty="0" smtClean="0">
                <a:sym typeface="Wingdings"/>
              </a:rPr>
              <a:t>&gt;library(</a:t>
            </a:r>
            <a:r>
              <a:rPr lang="en-US" sz="3200" b="1" dirty="0" err="1" smtClean="0">
                <a:sym typeface="Wingdings"/>
              </a:rPr>
              <a:t>cummeRbund</a:t>
            </a:r>
            <a:r>
              <a:rPr lang="en-US" sz="3200" b="1" dirty="0" smtClean="0">
                <a:sym typeface="Wingdings"/>
              </a:rPr>
              <a:t>)</a:t>
            </a:r>
          </a:p>
          <a:p>
            <a:r>
              <a:rPr lang="en-US" sz="3200" dirty="0">
                <a:sym typeface="Wingdings"/>
              </a:rPr>
              <a:t>4</a:t>
            </a:r>
            <a:r>
              <a:rPr lang="en-US" sz="3200" dirty="0" smtClean="0">
                <a:sym typeface="Wingdings"/>
              </a:rPr>
              <a:t>. Set working directory to “</a:t>
            </a:r>
            <a:r>
              <a:rPr lang="en-US" sz="3200" dirty="0" err="1" smtClean="0">
                <a:sym typeface="Wingdings"/>
              </a:rPr>
              <a:t>iplant_cuffdiff_out</a:t>
            </a:r>
            <a:r>
              <a:rPr lang="en-US" sz="3200" dirty="0" smtClean="0">
                <a:sym typeface="Wingdings"/>
              </a:rPr>
              <a:t>”</a:t>
            </a:r>
          </a:p>
          <a:p>
            <a:r>
              <a:rPr lang="en-US" sz="3200" b="1" dirty="0"/>
              <a:t>&gt; </a:t>
            </a:r>
            <a:r>
              <a:rPr lang="en-US" sz="3200" b="1" dirty="0" err="1" smtClean="0"/>
              <a:t>setwd</a:t>
            </a:r>
            <a:r>
              <a:rPr lang="en-US" sz="3200" b="1" dirty="0" smtClean="0"/>
              <a:t>(“home/dnasubway11/</a:t>
            </a:r>
            <a:r>
              <a:rPr lang="en-US" sz="3200" b="1" dirty="0"/>
              <a:t>Desktop/</a:t>
            </a:r>
            <a:r>
              <a:rPr lang="en-US" sz="3200" b="1" dirty="0" err="1"/>
              <a:t>test_data</a:t>
            </a:r>
            <a:r>
              <a:rPr lang="en-US" sz="3200" b="1" dirty="0"/>
              <a:t>/</a:t>
            </a:r>
            <a:r>
              <a:rPr lang="en-US" sz="3200" b="1" dirty="0" err="1" smtClean="0"/>
              <a:t>iplant_cuffdiff_out</a:t>
            </a:r>
            <a:r>
              <a:rPr lang="en-US" sz="3200" b="1" dirty="0" smtClean="0"/>
              <a:t>”)</a:t>
            </a:r>
            <a:endParaRPr lang="en-US" sz="3200" b="1" dirty="0"/>
          </a:p>
        </p:txBody>
      </p:sp>
    </p:spTree>
    <p:extLst>
      <p:ext uri="{BB962C8B-B14F-4D97-AF65-F5344CB8AC3E}">
        <p14:creationId xmlns:p14="http://schemas.microsoft.com/office/powerpoint/2010/main" val="39144018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Load </a:t>
            </a:r>
            <a:r>
              <a:rPr lang="en-US" dirty="0" err="1" smtClean="0"/>
              <a:t>cuffdiff</a:t>
            </a:r>
            <a:r>
              <a:rPr lang="en-US" dirty="0" smtClean="0"/>
              <a:t> data into the database</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Import files into R Studio</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extBox 3"/>
          <p:cNvSpPr txBox="1"/>
          <p:nvPr/>
        </p:nvSpPr>
        <p:spPr>
          <a:xfrm>
            <a:off x="4346222" y="4430889"/>
            <a:ext cx="269333" cy="369332"/>
          </a:xfrm>
          <a:prstGeom prst="rect">
            <a:avLst/>
          </a:prstGeom>
          <a:noFill/>
        </p:spPr>
        <p:txBody>
          <a:bodyPr wrap="square" rtlCol="0">
            <a:spAutoFit/>
          </a:bodyPr>
          <a:lstStyle/>
          <a:p>
            <a:endParaRPr lang="en-US" dirty="0"/>
          </a:p>
        </p:txBody>
      </p:sp>
      <p:sp>
        <p:nvSpPr>
          <p:cNvPr id="6" name="Rectangle 5"/>
          <p:cNvSpPr/>
          <p:nvPr/>
        </p:nvSpPr>
        <p:spPr>
          <a:xfrm>
            <a:off x="908509" y="2909029"/>
            <a:ext cx="7115330" cy="1384995"/>
          </a:xfrm>
          <a:prstGeom prst="rect">
            <a:avLst/>
          </a:prstGeom>
        </p:spPr>
        <p:txBody>
          <a:bodyPr wrap="square">
            <a:spAutoFit/>
          </a:bodyPr>
          <a:lstStyle/>
          <a:p>
            <a:r>
              <a:rPr lang="en-US" sz="2800" b="1" dirty="0" smtClean="0">
                <a:latin typeface="Calibri"/>
                <a:cs typeface="Calibri"/>
              </a:rPr>
              <a:t>In R studio:</a:t>
            </a:r>
          </a:p>
          <a:p>
            <a:r>
              <a:rPr lang="en-US" sz="2800" b="1" dirty="0" smtClean="0">
                <a:latin typeface="Calibri"/>
                <a:cs typeface="Calibri"/>
              </a:rPr>
              <a:t>&gt; cuff </a:t>
            </a:r>
            <a:r>
              <a:rPr lang="en-US" sz="2800" b="1" dirty="0">
                <a:latin typeface="Calibri"/>
                <a:cs typeface="Calibri"/>
              </a:rPr>
              <a:t>&lt;- </a:t>
            </a:r>
            <a:r>
              <a:rPr lang="en-US" sz="2800" b="1" dirty="0" err="1">
                <a:latin typeface="Calibri"/>
                <a:cs typeface="Calibri"/>
              </a:rPr>
              <a:t>readCufflinks</a:t>
            </a:r>
            <a:r>
              <a:rPr lang="en-US" sz="2800" b="1" dirty="0" smtClean="0">
                <a:latin typeface="Calibri"/>
                <a:cs typeface="Calibri"/>
              </a:rPr>
              <a:t>(rebuild=TRUE)</a:t>
            </a:r>
          </a:p>
          <a:p>
            <a:r>
              <a:rPr lang="en-US" sz="2800" b="1" dirty="0" smtClean="0">
                <a:latin typeface="Calibri"/>
                <a:cs typeface="Calibri"/>
              </a:rPr>
              <a:t>&gt; </a:t>
            </a:r>
            <a:r>
              <a:rPr lang="en-US" sz="2800" b="1" dirty="0" smtClean="0">
                <a:latin typeface="Calibri"/>
                <a:cs typeface="Calibri"/>
              </a:rPr>
              <a:t>cuff</a:t>
            </a:r>
            <a:endParaRPr lang="en-US" sz="2800" b="1" dirty="0">
              <a:latin typeface="Calibri"/>
              <a:cs typeface="Calibri"/>
            </a:endParaRPr>
          </a:p>
        </p:txBody>
      </p:sp>
      <p:sp>
        <p:nvSpPr>
          <p:cNvPr id="7" name="Rectangle 6"/>
          <p:cNvSpPr/>
          <p:nvPr/>
        </p:nvSpPr>
        <p:spPr>
          <a:xfrm>
            <a:off x="346506" y="1795710"/>
            <a:ext cx="11427165" cy="830997"/>
          </a:xfrm>
          <a:prstGeom prst="rect">
            <a:avLst/>
          </a:prstGeom>
        </p:spPr>
        <p:txBody>
          <a:bodyPr wrap="square">
            <a:spAutoFit/>
          </a:bodyPr>
          <a:lstStyle/>
          <a:p>
            <a:r>
              <a:rPr lang="en-US" sz="2400" dirty="0" err="1"/>
              <a:t>CummeRbund</a:t>
            </a:r>
            <a:r>
              <a:rPr lang="en-US" sz="2400" dirty="0"/>
              <a:t> begins by re-organizing output files of a </a:t>
            </a:r>
            <a:r>
              <a:rPr lang="en-US" sz="2400" dirty="0" err="1"/>
              <a:t>cuffdiff</a:t>
            </a:r>
            <a:r>
              <a:rPr lang="en-US" sz="2400" dirty="0"/>
              <a:t> analysis, and storing these data in a local SQLite </a:t>
            </a:r>
            <a:r>
              <a:rPr lang="en-US" sz="2400" dirty="0" smtClean="0"/>
              <a:t>database. To read your </a:t>
            </a:r>
            <a:r>
              <a:rPr lang="en-US" sz="2400" dirty="0" err="1" smtClean="0"/>
              <a:t>cuffdiff</a:t>
            </a:r>
            <a:r>
              <a:rPr lang="en-US" sz="2400" dirty="0" smtClean="0"/>
              <a:t> files:</a:t>
            </a:r>
            <a:endParaRPr lang="en-US" sz="2400" dirty="0"/>
          </a:p>
        </p:txBody>
      </p:sp>
      <p:sp>
        <p:nvSpPr>
          <p:cNvPr id="8" name="Rectangle 7"/>
          <p:cNvSpPr/>
          <p:nvPr/>
        </p:nvSpPr>
        <p:spPr>
          <a:xfrm>
            <a:off x="887057" y="4539481"/>
            <a:ext cx="10543888" cy="2246769"/>
          </a:xfrm>
          <a:prstGeom prst="rect">
            <a:avLst/>
          </a:prstGeom>
        </p:spPr>
        <p:txBody>
          <a:bodyPr wrap="square">
            <a:spAutoFit/>
          </a:bodyPr>
          <a:lstStyle/>
          <a:p>
            <a:pPr marL="457200" indent="-457200">
              <a:buFont typeface="Arial"/>
              <a:buChar char="•"/>
            </a:pPr>
            <a:r>
              <a:rPr lang="en-US" sz="2800" dirty="0"/>
              <a:t>C</a:t>
            </a:r>
            <a:r>
              <a:rPr lang="en-US" sz="2800" dirty="0" smtClean="0"/>
              <a:t>an </a:t>
            </a:r>
            <a:r>
              <a:rPr lang="en-US" sz="2800" dirty="0"/>
              <a:t>store values in </a:t>
            </a:r>
            <a:r>
              <a:rPr lang="en-US" sz="2800" dirty="0" smtClean="0"/>
              <a:t>variable (cuff) using </a:t>
            </a:r>
            <a:r>
              <a:rPr lang="en-US" sz="2800" dirty="0"/>
              <a:t>the assignment operator &lt;-</a:t>
            </a:r>
            <a:endParaRPr lang="en-US" sz="2800" dirty="0" smtClean="0"/>
          </a:p>
          <a:p>
            <a:pPr marL="457200" indent="-457200">
              <a:buFont typeface="Arial"/>
              <a:buChar char="•"/>
            </a:pPr>
            <a:r>
              <a:rPr lang="en-US" sz="2800" dirty="0" err="1" smtClean="0"/>
              <a:t>readCufflinks</a:t>
            </a:r>
            <a:r>
              <a:rPr lang="en-US" sz="2800" dirty="0" smtClean="0"/>
              <a:t>(): enables you </a:t>
            </a:r>
            <a:r>
              <a:rPr lang="en-US" sz="2800" dirty="0"/>
              <a:t>to keep the entire dataset out of memory and significantly improve performance for large cufflinks datasets. </a:t>
            </a:r>
            <a:endParaRPr lang="en-US" sz="2800" dirty="0" smtClean="0"/>
          </a:p>
          <a:p>
            <a:pPr marL="457200" indent="-457200">
              <a:buFont typeface="Arial"/>
              <a:buChar char="•"/>
            </a:pPr>
            <a:r>
              <a:rPr lang="en-US" sz="2800" dirty="0" smtClean="0"/>
              <a:t>Variable (cuff) </a:t>
            </a:r>
            <a:r>
              <a:rPr lang="en-US" sz="2800" dirty="0"/>
              <a:t>now contains </a:t>
            </a:r>
            <a:r>
              <a:rPr lang="en-US" sz="2800" dirty="0" smtClean="0"/>
              <a:t>a value</a:t>
            </a:r>
            <a:endParaRPr lang="en-US" sz="2800" dirty="0"/>
          </a:p>
        </p:txBody>
      </p:sp>
    </p:spTree>
    <p:extLst>
      <p:ext uri="{BB962C8B-B14F-4D97-AF65-F5344CB8AC3E}">
        <p14:creationId xmlns:p14="http://schemas.microsoft.com/office/powerpoint/2010/main" val="15765694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 we visualize?</a:t>
            </a:r>
            <a:endParaRPr lang="en-US" dirty="0"/>
          </a:p>
        </p:txBody>
      </p:sp>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extBox 3"/>
          <p:cNvSpPr txBox="1"/>
          <p:nvPr/>
        </p:nvSpPr>
        <p:spPr>
          <a:xfrm>
            <a:off x="4346222" y="4430889"/>
            <a:ext cx="269333" cy="369332"/>
          </a:xfrm>
          <a:prstGeom prst="rect">
            <a:avLst/>
          </a:prstGeom>
          <a:noFill/>
        </p:spPr>
        <p:txBody>
          <a:bodyPr wrap="square" rtlCol="0">
            <a:spAutoFit/>
          </a:bodyPr>
          <a:lstStyle/>
          <a:p>
            <a:endParaRPr lang="en-US" dirty="0"/>
          </a:p>
        </p:txBody>
      </p:sp>
      <p:sp>
        <p:nvSpPr>
          <p:cNvPr id="5" name="TextBox 4"/>
          <p:cNvSpPr txBox="1"/>
          <p:nvPr/>
        </p:nvSpPr>
        <p:spPr>
          <a:xfrm>
            <a:off x="806416" y="1874487"/>
            <a:ext cx="10039878" cy="3539431"/>
          </a:xfrm>
          <a:prstGeom prst="rect">
            <a:avLst/>
          </a:prstGeom>
          <a:noFill/>
        </p:spPr>
        <p:txBody>
          <a:bodyPr wrap="square" rtlCol="0">
            <a:spAutoFit/>
          </a:bodyPr>
          <a:lstStyle/>
          <a:p>
            <a:pPr marL="285750" indent="-285750" defTabSz="457200">
              <a:buFont typeface="Arial"/>
              <a:buChar char="•"/>
              <a:defRPr/>
            </a:pPr>
            <a:r>
              <a:rPr lang="en-US" sz="2800" dirty="0"/>
              <a:t>Global statistics and Quality </a:t>
            </a:r>
            <a:r>
              <a:rPr lang="en-US" sz="2800" dirty="0" smtClean="0"/>
              <a:t>Control</a:t>
            </a:r>
          </a:p>
          <a:p>
            <a:pPr lvl="1" defTabSz="457200">
              <a:defRPr/>
            </a:pPr>
            <a:r>
              <a:rPr lang="en-US" sz="2800" dirty="0" smtClean="0"/>
              <a:t>How good is my data?</a:t>
            </a:r>
          </a:p>
          <a:p>
            <a:pPr lvl="1" defTabSz="457200">
              <a:defRPr/>
            </a:pPr>
            <a:r>
              <a:rPr lang="en-US" sz="2800" dirty="0" smtClean="0"/>
              <a:t>Are my biological replicates</a:t>
            </a:r>
            <a:endParaRPr lang="en-US" sz="2800" dirty="0"/>
          </a:p>
          <a:p>
            <a:pPr marL="285750" indent="-285750" defTabSz="457200">
              <a:buFont typeface="Arial"/>
              <a:buChar char="•"/>
              <a:defRPr/>
            </a:pPr>
            <a:endParaRPr lang="en-US" sz="2800" dirty="0"/>
          </a:p>
          <a:p>
            <a:pPr marL="285750" indent="-285750" defTabSz="457200">
              <a:buFont typeface="Arial"/>
              <a:buChar char="•"/>
              <a:defRPr/>
            </a:pPr>
            <a:r>
              <a:rPr lang="en-US" sz="2800" dirty="0"/>
              <a:t>Creating gene sets from significantly regulated genes</a:t>
            </a:r>
          </a:p>
          <a:p>
            <a:pPr marL="285750" indent="-285750">
              <a:buFont typeface="Arial"/>
              <a:buChar char="•"/>
            </a:pPr>
            <a:endParaRPr lang="en-US" sz="2800" dirty="0"/>
          </a:p>
          <a:p>
            <a:pPr marL="285750" indent="-285750">
              <a:buFont typeface="Arial"/>
              <a:buChar char="•"/>
            </a:pPr>
            <a:r>
              <a:rPr lang="en-US" sz="2800" dirty="0"/>
              <a:t>Exploring the relationships between conditions</a:t>
            </a:r>
          </a:p>
          <a:p>
            <a:pPr marL="285750" indent="-285750">
              <a:buFont typeface="Arial"/>
              <a:buChar char="•"/>
            </a:pPr>
            <a:endParaRPr lang="en-US" sz="2800" dirty="0"/>
          </a:p>
        </p:txBody>
      </p:sp>
    </p:spTree>
    <p:extLst>
      <p:ext uri="{BB962C8B-B14F-4D97-AF65-F5344CB8AC3E}">
        <p14:creationId xmlns:p14="http://schemas.microsoft.com/office/powerpoint/2010/main" val="26486357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Global statistics and Quality Control</a:t>
            </a:r>
          </a:p>
        </p:txBody>
      </p:sp>
      <p:sp>
        <p:nvSpPr>
          <p:cNvPr id="3" name="Content Placeholder 2"/>
          <p:cNvSpPr>
            <a:spLocks noGrp="1"/>
          </p:cNvSpPr>
          <p:nvPr>
            <p:ph sz="quarter" idx="10"/>
          </p:nvPr>
        </p:nvSpPr>
        <p:spPr>
          <a:xfrm>
            <a:off x="1189821" y="1102316"/>
            <a:ext cx="10736460" cy="471538"/>
          </a:xfrm>
        </p:spPr>
        <p:txBody>
          <a:bodyPr/>
          <a:lstStyle/>
          <a:p>
            <a:r>
              <a:rPr lang="en-US" dirty="0"/>
              <a:t>A good place to begin is to evaluate the quality of the model fitting</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extBox 3"/>
          <p:cNvSpPr txBox="1"/>
          <p:nvPr/>
        </p:nvSpPr>
        <p:spPr>
          <a:xfrm>
            <a:off x="4346222" y="4430889"/>
            <a:ext cx="269333"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7324136" y="1539491"/>
            <a:ext cx="4402120" cy="4572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43529" y="1502687"/>
            <a:ext cx="6794053" cy="4801315"/>
          </a:xfrm>
          <a:prstGeom prst="rect">
            <a:avLst/>
          </a:prstGeom>
          <a:noFill/>
        </p:spPr>
        <p:txBody>
          <a:bodyPr wrap="square" rtlCol="0">
            <a:spAutoFit/>
          </a:bodyPr>
          <a:lstStyle/>
          <a:p>
            <a:r>
              <a:rPr lang="en-US" dirty="0" err="1"/>
              <a:t>Overdispersion</a:t>
            </a:r>
            <a:r>
              <a:rPr lang="en-US" dirty="0"/>
              <a:t> is a common problem in RNA-</a:t>
            </a:r>
            <a:r>
              <a:rPr lang="en-US" dirty="0" err="1"/>
              <a:t>Seq</a:t>
            </a:r>
            <a:r>
              <a:rPr lang="en-US" dirty="0"/>
              <a:t> </a:t>
            </a:r>
            <a:r>
              <a:rPr lang="en-US" dirty="0" smtClean="0"/>
              <a:t>data</a:t>
            </a:r>
          </a:p>
          <a:p>
            <a:endParaRPr lang="en-US" dirty="0"/>
          </a:p>
          <a:p>
            <a:r>
              <a:rPr lang="en-US" dirty="0"/>
              <a:t>As of cufflinks v2.0 mean counts, variance, and dispersion are all emitted, allowing you to visualize the estimated </a:t>
            </a:r>
            <a:r>
              <a:rPr lang="en-US" dirty="0" err="1"/>
              <a:t>overdispersion</a:t>
            </a:r>
            <a:r>
              <a:rPr lang="en-US" dirty="0"/>
              <a:t> for each sample as a quality control measure. </a:t>
            </a:r>
            <a:endParaRPr lang="en-US" dirty="0" smtClean="0"/>
          </a:p>
          <a:p>
            <a:endParaRPr lang="en-US" dirty="0"/>
          </a:p>
          <a:p>
            <a:r>
              <a:rPr lang="en-US" b="1" dirty="0" smtClean="0"/>
              <a:t>&gt;</a:t>
            </a:r>
            <a:r>
              <a:rPr lang="en-US" b="1" dirty="0" err="1" smtClean="0"/>
              <a:t>disp</a:t>
            </a:r>
            <a:r>
              <a:rPr lang="en-US" b="1" dirty="0"/>
              <a:t>&lt;-</a:t>
            </a:r>
            <a:r>
              <a:rPr lang="en-US" b="1" dirty="0" err="1"/>
              <a:t>dispersionPlot</a:t>
            </a:r>
            <a:r>
              <a:rPr lang="en-US" b="1" dirty="0"/>
              <a:t>(genes(cuff)</a:t>
            </a:r>
            <a:r>
              <a:rPr lang="en-US" b="1" dirty="0" smtClean="0"/>
              <a:t>)</a:t>
            </a:r>
          </a:p>
          <a:p>
            <a:r>
              <a:rPr lang="en-US" b="1" dirty="0" smtClean="0"/>
              <a:t>&gt;</a:t>
            </a:r>
            <a:r>
              <a:rPr lang="en-US" b="1" dirty="0" err="1" smtClean="0"/>
              <a:t>disp</a:t>
            </a:r>
            <a:endParaRPr lang="en-US" b="1" dirty="0" smtClean="0"/>
          </a:p>
          <a:p>
            <a:endParaRPr lang="en-US" dirty="0"/>
          </a:p>
          <a:p>
            <a:pPr marL="285750" indent="-285750">
              <a:buFont typeface="Arial"/>
              <a:buChar char="•"/>
            </a:pPr>
            <a:r>
              <a:rPr lang="en-US" dirty="0" smtClean="0"/>
              <a:t>Counts (x-axis) vs. dispersion (y-axis)</a:t>
            </a:r>
            <a:endParaRPr lang="en-US" dirty="0"/>
          </a:p>
          <a:p>
            <a:pPr marL="285750" indent="-285750">
              <a:buFont typeface="Arial"/>
              <a:buChar char="•"/>
            </a:pPr>
            <a:r>
              <a:rPr lang="en-US" dirty="0" err="1" smtClean="0"/>
              <a:t>Overdispersion</a:t>
            </a:r>
            <a:r>
              <a:rPr lang="en-US" dirty="0"/>
              <a:t> greater variability </a:t>
            </a:r>
            <a:r>
              <a:rPr lang="en-US" dirty="0" smtClean="0"/>
              <a:t>in </a:t>
            </a:r>
            <a:r>
              <a:rPr lang="en-US" dirty="0"/>
              <a:t>a data set than would be expected based on a given </a:t>
            </a:r>
            <a:r>
              <a:rPr lang="en-US" dirty="0" smtClean="0"/>
              <a:t>model  (in our case extra-Poisson variation)</a:t>
            </a:r>
          </a:p>
          <a:p>
            <a:pPr marL="285750" indent="-285750">
              <a:buFont typeface="Arial"/>
              <a:buChar char="•"/>
            </a:pPr>
            <a:r>
              <a:rPr lang="en-US" dirty="0" smtClean="0"/>
              <a:t>If you use Poisson model, you will overestimate differential </a:t>
            </a:r>
            <a:r>
              <a:rPr lang="en-US" dirty="0" smtClean="0"/>
              <a:t>expression</a:t>
            </a:r>
          </a:p>
          <a:p>
            <a:pPr marL="285750" indent="-285750">
              <a:buFont typeface="Arial"/>
              <a:buChar char="•"/>
            </a:pPr>
            <a:r>
              <a:rPr lang="en-US" dirty="0"/>
              <a:t>“Counts” usually refers to the number of reads that align to a particular feature.</a:t>
            </a:r>
            <a:endParaRPr lang="en-US" dirty="0"/>
          </a:p>
        </p:txBody>
      </p:sp>
      <p:sp>
        <p:nvSpPr>
          <p:cNvPr id="5" name="Rectangle 4"/>
          <p:cNvSpPr/>
          <p:nvPr/>
        </p:nvSpPr>
        <p:spPr>
          <a:xfrm>
            <a:off x="8248406" y="6287855"/>
            <a:ext cx="2437762" cy="369332"/>
          </a:xfrm>
          <a:prstGeom prst="rect">
            <a:avLst/>
          </a:prstGeom>
        </p:spPr>
        <p:txBody>
          <a:bodyPr wrap="none">
            <a:spAutoFit/>
          </a:bodyPr>
          <a:lstStyle/>
          <a:p>
            <a:r>
              <a:rPr lang="en-US" dirty="0"/>
              <a:t>WT (left) and hy5 (right)</a:t>
            </a:r>
          </a:p>
        </p:txBody>
      </p:sp>
    </p:spTree>
    <p:extLst>
      <p:ext uri="{BB962C8B-B14F-4D97-AF65-F5344CB8AC3E}">
        <p14:creationId xmlns:p14="http://schemas.microsoft.com/office/powerpoint/2010/main" val="1030318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Poisson does not capture biological variability</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Use dispersion</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extBox 3"/>
          <p:cNvSpPr txBox="1"/>
          <p:nvPr/>
        </p:nvSpPr>
        <p:spPr>
          <a:xfrm>
            <a:off x="4346222" y="4430889"/>
            <a:ext cx="269333" cy="36933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4"/>
          <a:stretch>
            <a:fillRect/>
          </a:stretch>
        </p:blipFill>
        <p:spPr>
          <a:xfrm>
            <a:off x="4190480" y="1928772"/>
            <a:ext cx="6934200" cy="4079409"/>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770501" y="6457890"/>
            <a:ext cx="8994770" cy="400110"/>
          </a:xfrm>
          <a:prstGeom prst="rect">
            <a:avLst/>
          </a:prstGeom>
          <a:noFill/>
        </p:spPr>
        <p:txBody>
          <a:bodyPr wrap="none" rtlCol="0">
            <a:spAutoFit/>
          </a:bodyPr>
          <a:lstStyle/>
          <a:p>
            <a:r>
              <a:rPr lang="en-US" sz="2000" dirty="0"/>
              <a:t>http://</a:t>
            </a:r>
            <a:r>
              <a:rPr lang="en-US" sz="2000" dirty="0" err="1"/>
              <a:t>www.fgcz.ch</a:t>
            </a:r>
            <a:r>
              <a:rPr lang="en-US" sz="2000" dirty="0"/>
              <a:t>/education/</a:t>
            </a:r>
            <a:r>
              <a:rPr lang="en-US" sz="2000" dirty="0" err="1"/>
              <a:t>StatMethodsExpression</a:t>
            </a:r>
            <a:r>
              <a:rPr lang="en-US" sz="2000" dirty="0"/>
              <a:t>/03_Count_data_analysis.pdf</a:t>
            </a:r>
          </a:p>
        </p:txBody>
      </p:sp>
      <p:sp>
        <p:nvSpPr>
          <p:cNvPr id="5" name="Rectangle 4"/>
          <p:cNvSpPr/>
          <p:nvPr/>
        </p:nvSpPr>
        <p:spPr>
          <a:xfrm>
            <a:off x="306186" y="1977111"/>
            <a:ext cx="3645252" cy="923330"/>
          </a:xfrm>
          <a:prstGeom prst="rect">
            <a:avLst/>
          </a:prstGeom>
        </p:spPr>
        <p:txBody>
          <a:bodyPr wrap="square">
            <a:spAutoFit/>
          </a:bodyPr>
          <a:lstStyle/>
          <a:p>
            <a:pPr marL="285750" indent="-285750">
              <a:buFont typeface="Arial"/>
              <a:buChar char="•"/>
            </a:pPr>
            <a:r>
              <a:rPr lang="en-US" dirty="0"/>
              <a:t>If you use Poisson model, you will overestimate differential expression</a:t>
            </a:r>
          </a:p>
        </p:txBody>
      </p:sp>
    </p:spTree>
    <p:extLst>
      <p:ext uri="{BB962C8B-B14F-4D97-AF65-F5344CB8AC3E}">
        <p14:creationId xmlns:p14="http://schemas.microsoft.com/office/powerpoint/2010/main" val="10872128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4" name="Text Placeholder 3"/>
          <p:cNvSpPr>
            <a:spLocks noGrp="1"/>
          </p:cNvSpPr>
          <p:nvPr>
            <p:ph type="body" sz="quarter" idx="11"/>
          </p:nvPr>
        </p:nvSpPr>
        <p:spPr/>
        <p:txBody>
          <a:bodyPr>
            <a:normAutofit/>
          </a:bodyPr>
          <a:lstStyle/>
          <a:p>
            <a:r>
              <a:rPr lang="en-US" sz="4400" dirty="0" smtClean="0"/>
              <a:t>On a break </a:t>
            </a:r>
            <a:r>
              <a:rPr lang="en-US" sz="4400" dirty="0" err="1" smtClean="0"/>
              <a:t>unti</a:t>
            </a:r>
            <a:r>
              <a:rPr lang="en-US" sz="4400" dirty="0" smtClean="0"/>
              <a:t> 1PM</a:t>
            </a:r>
            <a:endParaRPr lang="en-US" sz="4400" dirty="0"/>
          </a:p>
        </p:txBody>
      </p:sp>
    </p:spTree>
    <p:extLst>
      <p:ext uri="{BB962C8B-B14F-4D97-AF65-F5344CB8AC3E}">
        <p14:creationId xmlns:p14="http://schemas.microsoft.com/office/powerpoint/2010/main" val="33637899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 of </a:t>
            </a:r>
            <a:r>
              <a:rPr lang="en-US" dirty="0" err="1" smtClean="0"/>
              <a:t>overdispersed</a:t>
            </a:r>
            <a:r>
              <a:rPr lang="en-US" dirty="0" smtClean="0"/>
              <a:t> </a:t>
            </a:r>
            <a:r>
              <a:rPr lang="en-US" dirty="0"/>
              <a:t>d</a:t>
            </a:r>
            <a:r>
              <a:rPr lang="en-US" dirty="0" smtClean="0"/>
              <a:t>ata</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Use dispersion</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12" name="Picture 11"/>
          <p:cNvPicPr>
            <a:picLocks noChangeAspect="1"/>
          </p:cNvPicPr>
          <p:nvPr/>
        </p:nvPicPr>
        <p:blipFill>
          <a:blip r:embed="rId4"/>
          <a:stretch>
            <a:fillRect/>
          </a:stretch>
        </p:blipFill>
        <p:spPr>
          <a:xfrm>
            <a:off x="3556373" y="1228348"/>
            <a:ext cx="5029200" cy="50292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bwMode="auto">
          <a:xfrm>
            <a:off x="6106855" y="1196882"/>
            <a:ext cx="1447800" cy="5181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187046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Squared Coefficient of Variation</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sz="1600" dirty="0"/>
              <a:t>FPKM: Fragments per </a:t>
            </a:r>
            <a:r>
              <a:rPr lang="en-US" sz="1600" dirty="0" err="1"/>
              <a:t>kilobase</a:t>
            </a:r>
            <a:r>
              <a:rPr lang="en-US" sz="1600" dirty="0"/>
              <a:t> of transcript per million mapped </a:t>
            </a:r>
            <a:r>
              <a:rPr lang="en-US" sz="1600" dirty="0" smtClean="0"/>
              <a:t>reads (For </a:t>
            </a:r>
            <a:r>
              <a:rPr lang="en-US" sz="1600" dirty="0"/>
              <a:t>paired-end sequencing </a:t>
            </a:r>
            <a:r>
              <a:rPr lang="en-US" sz="1600" dirty="0" smtClean="0"/>
              <a:t>data)</a:t>
            </a:r>
            <a:endParaRPr lang="en-US" sz="16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6" name="TextBox 5"/>
          <p:cNvSpPr txBox="1"/>
          <p:nvPr/>
        </p:nvSpPr>
        <p:spPr>
          <a:xfrm>
            <a:off x="4818335" y="1734818"/>
            <a:ext cx="7217422" cy="4524315"/>
          </a:xfrm>
          <a:prstGeom prst="rect">
            <a:avLst/>
          </a:prstGeom>
          <a:noFill/>
        </p:spPr>
        <p:txBody>
          <a:bodyPr wrap="square" rtlCol="0">
            <a:spAutoFit/>
          </a:bodyPr>
          <a:lstStyle/>
          <a:p>
            <a:r>
              <a:rPr lang="en-US" sz="2400" dirty="0"/>
              <a:t>The squared coefficient of variation is a normalized measure of cross-replicate variability that can be useful for evaluating the quality your RNA-</a:t>
            </a:r>
            <a:r>
              <a:rPr lang="en-US" sz="2400" dirty="0" err="1"/>
              <a:t>seq</a:t>
            </a:r>
            <a:r>
              <a:rPr lang="en-US" sz="2400" dirty="0"/>
              <a:t> </a:t>
            </a:r>
            <a:r>
              <a:rPr lang="en-US" sz="2400" dirty="0" smtClean="0"/>
              <a:t>data</a:t>
            </a:r>
          </a:p>
          <a:p>
            <a:endParaRPr lang="en-US" sz="2400" b="1" dirty="0" smtClean="0"/>
          </a:p>
          <a:p>
            <a:r>
              <a:rPr lang="en-US" sz="2400" b="1" dirty="0" smtClean="0"/>
              <a:t>&gt;</a:t>
            </a:r>
            <a:r>
              <a:rPr lang="en-US" sz="2400" b="1" dirty="0" err="1" smtClean="0"/>
              <a:t>genes.scv</a:t>
            </a:r>
            <a:r>
              <a:rPr lang="en-US" sz="2400" b="1" dirty="0" smtClean="0"/>
              <a:t> &lt;- </a:t>
            </a:r>
            <a:r>
              <a:rPr lang="en-US" sz="2400" b="1" dirty="0" err="1" smtClean="0"/>
              <a:t>fpkmSCVPlot</a:t>
            </a:r>
            <a:r>
              <a:rPr lang="en-US" sz="2400" b="1" dirty="0" smtClean="0"/>
              <a:t>(genes(cuff))</a:t>
            </a:r>
          </a:p>
          <a:p>
            <a:r>
              <a:rPr lang="en-US" sz="2400" b="1" dirty="0" smtClean="0"/>
              <a:t>&gt;</a:t>
            </a:r>
            <a:r>
              <a:rPr lang="en-US" sz="2400" b="1" dirty="0" err="1" smtClean="0"/>
              <a:t>genes.scv</a:t>
            </a:r>
            <a:endParaRPr lang="en-US" sz="2400" b="1" dirty="0" smtClean="0"/>
          </a:p>
          <a:p>
            <a:endParaRPr lang="en-US" sz="2400" dirty="0"/>
          </a:p>
          <a:p>
            <a:pPr marL="285750" indent="-285750">
              <a:buFont typeface="Arial"/>
              <a:buChar char="•"/>
            </a:pPr>
            <a:r>
              <a:rPr lang="en-US" sz="2400" dirty="0"/>
              <a:t>R</a:t>
            </a:r>
            <a:r>
              <a:rPr lang="en-US" sz="2400" dirty="0" smtClean="0"/>
              <a:t>epresents </a:t>
            </a:r>
            <a:r>
              <a:rPr lang="en-US" sz="2400" dirty="0"/>
              <a:t>the relationship of the standard deviation to the </a:t>
            </a:r>
            <a:r>
              <a:rPr lang="en-US" sz="2400" dirty="0" smtClean="0"/>
              <a:t>mean</a:t>
            </a:r>
            <a:endParaRPr lang="en-US" sz="2400" dirty="0"/>
          </a:p>
          <a:p>
            <a:pPr marL="285750" indent="-285750">
              <a:buFont typeface="Arial"/>
              <a:buChar char="•"/>
            </a:pPr>
            <a:r>
              <a:rPr lang="en-US" sz="2400" dirty="0" smtClean="0"/>
              <a:t>Differences </a:t>
            </a:r>
            <a:r>
              <a:rPr lang="en-US" sz="2400" dirty="0"/>
              <a:t>in </a:t>
            </a:r>
            <a:r>
              <a:rPr lang="en-US" sz="2400" dirty="0" smtClean="0"/>
              <a:t>SCV can </a:t>
            </a:r>
            <a:r>
              <a:rPr lang="en-US" sz="2400" dirty="0"/>
              <a:t>result in lower numbers of </a:t>
            </a:r>
            <a:r>
              <a:rPr lang="en-US" sz="2400" dirty="0" smtClean="0"/>
              <a:t>differentially expressed genes </a:t>
            </a:r>
            <a:r>
              <a:rPr lang="en-US" sz="2400" dirty="0"/>
              <a:t>due to a higher degree of variability between replicate </a:t>
            </a:r>
            <a:r>
              <a:rPr lang="en-US" sz="2400" dirty="0" smtClean="0"/>
              <a:t>FPKM </a:t>
            </a:r>
            <a:r>
              <a:rPr lang="en-US" sz="2400" dirty="0"/>
              <a:t>estimates</a:t>
            </a:r>
          </a:p>
        </p:txBody>
      </p:sp>
      <p:pic>
        <p:nvPicPr>
          <p:cNvPr id="7" name="Picture 6"/>
          <p:cNvPicPr>
            <a:picLocks noChangeAspect="1"/>
          </p:cNvPicPr>
          <p:nvPr/>
        </p:nvPicPr>
        <p:blipFill>
          <a:blip r:embed="rId4"/>
          <a:stretch>
            <a:fillRect/>
          </a:stretch>
        </p:blipFill>
        <p:spPr>
          <a:xfrm>
            <a:off x="579924" y="1880332"/>
            <a:ext cx="3962400"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7160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RNA-</a:t>
            </a:r>
            <a:r>
              <a:rPr lang="en-US" dirty="0" err="1" smtClean="0"/>
              <a:t>Seq</a:t>
            </a:r>
            <a:r>
              <a:rPr lang="en-US" dirty="0" smtClean="0"/>
              <a:t> Experiment Overview</a:t>
            </a:r>
            <a:endParaRPr lang="en-US" dirty="0"/>
          </a:p>
        </p:txBody>
      </p:sp>
      <p:sp>
        <p:nvSpPr>
          <p:cNvPr id="3" name="Content Placeholder 2"/>
          <p:cNvSpPr>
            <a:spLocks noGrp="1"/>
          </p:cNvSpPr>
          <p:nvPr>
            <p:ph sz="quarter" idx="10"/>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Rectangle 3"/>
          <p:cNvSpPr/>
          <p:nvPr/>
        </p:nvSpPr>
        <p:spPr>
          <a:xfrm>
            <a:off x="790035" y="1775554"/>
            <a:ext cx="6628992" cy="4524315"/>
          </a:xfrm>
          <a:prstGeom prst="rect">
            <a:avLst/>
          </a:prstGeom>
        </p:spPr>
        <p:txBody>
          <a:bodyPr wrap="square">
            <a:spAutoFit/>
          </a:bodyPr>
          <a:lstStyle/>
          <a:p>
            <a:r>
              <a:rPr lang="en-US" sz="2400" dirty="0"/>
              <a:t>In this example we will compare gene transcript abundance between wild type and mutant </a:t>
            </a:r>
            <a:r>
              <a:rPr lang="en-US" sz="2400" i="1" dirty="0" err="1"/>
              <a:t>Arabidopisis</a:t>
            </a:r>
            <a:r>
              <a:rPr lang="en-US" sz="2400" dirty="0"/>
              <a:t> strains</a:t>
            </a:r>
            <a:r>
              <a:rPr lang="en-US" sz="2400" dirty="0" smtClean="0"/>
              <a:t>.</a:t>
            </a:r>
          </a:p>
          <a:p>
            <a:endParaRPr lang="en-US" sz="2400" dirty="0" smtClean="0"/>
          </a:p>
          <a:p>
            <a:pPr marL="285750" indent="-285750">
              <a:buFont typeface="Arial"/>
              <a:buChar char="•"/>
            </a:pPr>
            <a:r>
              <a:rPr lang="en-US" sz="2400" dirty="0"/>
              <a:t>LONG HYPOCOTYL 5 (HY5) is a basic </a:t>
            </a:r>
            <a:r>
              <a:rPr lang="en-US" sz="2400" dirty="0" err="1"/>
              <a:t>leucine</a:t>
            </a:r>
            <a:r>
              <a:rPr lang="en-US" sz="2400" dirty="0"/>
              <a:t> zipper transcription factor (TF</a:t>
            </a:r>
            <a:r>
              <a:rPr lang="en-US" sz="2400" dirty="0" smtClean="0"/>
              <a:t>)</a:t>
            </a:r>
          </a:p>
          <a:p>
            <a:pPr marL="285750" indent="-285750">
              <a:buFont typeface="Arial"/>
              <a:buChar char="•"/>
            </a:pPr>
            <a:r>
              <a:rPr lang="en-US" sz="2400" dirty="0"/>
              <a:t>Mutations in the HY5 gene cause a myriad of aberrant </a:t>
            </a:r>
            <a:r>
              <a:rPr lang="en-US" sz="2400" dirty="0" smtClean="0"/>
              <a:t>phenotypes (morphology /pigmentation) </a:t>
            </a:r>
            <a:r>
              <a:rPr lang="en-US" sz="2400" dirty="0"/>
              <a:t>in </a:t>
            </a:r>
            <a:r>
              <a:rPr lang="en-US" sz="2400" i="1" dirty="0" smtClean="0"/>
              <a:t>Arabidopsis</a:t>
            </a:r>
          </a:p>
          <a:p>
            <a:endParaRPr lang="en-US" sz="2400" dirty="0"/>
          </a:p>
          <a:p>
            <a:r>
              <a:rPr lang="en-US" sz="2400" dirty="0"/>
              <a:t>We will use </a:t>
            </a:r>
            <a:r>
              <a:rPr lang="en-US" sz="2400" dirty="0" smtClean="0"/>
              <a:t>RNA-</a:t>
            </a:r>
            <a:r>
              <a:rPr lang="en-US" sz="2400" dirty="0" err="1" smtClean="0"/>
              <a:t>seq</a:t>
            </a:r>
            <a:r>
              <a:rPr lang="en-US" sz="2400" dirty="0" smtClean="0"/>
              <a:t> </a:t>
            </a:r>
            <a:r>
              <a:rPr lang="en-US" sz="2400" dirty="0"/>
              <a:t>to compare expression levels for genes between WT and </a:t>
            </a:r>
            <a:r>
              <a:rPr lang="en-US" sz="2400" i="1" dirty="0"/>
              <a:t>hy5-</a:t>
            </a:r>
            <a:r>
              <a:rPr lang="en-US" sz="2400" dirty="0"/>
              <a:t> </a:t>
            </a:r>
            <a:r>
              <a:rPr lang="en-US" sz="2400" dirty="0" smtClean="0"/>
              <a:t>samples</a:t>
            </a:r>
            <a:endParaRPr lang="en-US" sz="2400" dirty="0"/>
          </a:p>
        </p:txBody>
      </p:sp>
      <p:sp>
        <p:nvSpPr>
          <p:cNvPr id="6" name="TextBox 5"/>
          <p:cNvSpPr txBox="1"/>
          <p:nvPr/>
        </p:nvSpPr>
        <p:spPr>
          <a:xfrm>
            <a:off x="-443529" y="4192400"/>
            <a:ext cx="184666" cy="369332"/>
          </a:xfrm>
          <a:prstGeom prst="rect">
            <a:avLst/>
          </a:prstGeom>
          <a:noFill/>
        </p:spPr>
        <p:txBody>
          <a:bodyPr wrap="none" rtlCol="0">
            <a:spAutoFit/>
          </a:bodyPr>
          <a:lstStyle/>
          <a:p>
            <a:endParaRPr lang="en-US" dirty="0"/>
          </a:p>
        </p:txBody>
      </p:sp>
      <p:pic>
        <p:nvPicPr>
          <p:cNvPr id="7" name="Picture 6" descr="Screen Shot 2012-08-17 at 11.51.07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7481" y="1653221"/>
            <a:ext cx="3976672" cy="38579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4876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Distribution of FPKM scores</a:t>
            </a:r>
            <a:endParaRPr lang="en-US" dirty="0"/>
          </a:p>
        </p:txBody>
      </p:sp>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8" name="Picture 7"/>
          <p:cNvPicPr>
            <a:picLocks noChangeAspect="1"/>
          </p:cNvPicPr>
          <p:nvPr/>
        </p:nvPicPr>
        <p:blipFill>
          <a:blip r:embed="rId4"/>
          <a:stretch>
            <a:fillRect/>
          </a:stretch>
        </p:blipFill>
        <p:spPr>
          <a:xfrm>
            <a:off x="786255" y="1833934"/>
            <a:ext cx="4387524" cy="4317547"/>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534001" y="1780454"/>
            <a:ext cx="6407349" cy="4524315"/>
          </a:xfrm>
          <a:prstGeom prst="rect">
            <a:avLst/>
          </a:prstGeom>
          <a:noFill/>
        </p:spPr>
        <p:txBody>
          <a:bodyPr wrap="square" rtlCol="0">
            <a:spAutoFit/>
          </a:bodyPr>
          <a:lstStyle/>
          <a:p>
            <a:r>
              <a:rPr lang="en-US" sz="2400" dirty="0"/>
              <a:t>To assess the distributions of </a:t>
            </a:r>
            <a:r>
              <a:rPr lang="en-US" sz="2400" dirty="0" smtClean="0"/>
              <a:t>the genes in the two samples</a:t>
            </a:r>
            <a:r>
              <a:rPr lang="en-US" sz="2400" dirty="0"/>
              <a:t>, you can use the </a:t>
            </a:r>
            <a:r>
              <a:rPr lang="en-US" sz="2400" i="1" dirty="0" err="1"/>
              <a:t>csDensity</a:t>
            </a:r>
            <a:r>
              <a:rPr lang="en-US" sz="2400" dirty="0"/>
              <a:t> </a:t>
            </a:r>
            <a:r>
              <a:rPr lang="en-US" sz="2400" dirty="0" smtClean="0"/>
              <a:t>plot.</a:t>
            </a:r>
          </a:p>
          <a:p>
            <a:endParaRPr lang="en-US" sz="2400" dirty="0"/>
          </a:p>
          <a:p>
            <a:r>
              <a:rPr lang="en-US" sz="2400" dirty="0"/>
              <a:t>The density plot generated by </a:t>
            </a:r>
            <a:r>
              <a:rPr lang="en-US" sz="2400" dirty="0" err="1"/>
              <a:t>cummeRbund</a:t>
            </a:r>
            <a:r>
              <a:rPr lang="en-US" sz="2400" dirty="0"/>
              <a:t> can be thought of as a ‘smoothed’ representation of a histogram. </a:t>
            </a:r>
            <a:endParaRPr lang="en-US" sz="2400" dirty="0" smtClean="0"/>
          </a:p>
          <a:p>
            <a:endParaRPr lang="en-US" sz="2400" b="1" dirty="0"/>
          </a:p>
          <a:p>
            <a:r>
              <a:rPr lang="en-US" sz="2400" b="1" dirty="0" smtClean="0"/>
              <a:t>&gt;</a:t>
            </a:r>
            <a:r>
              <a:rPr lang="en-US" sz="2400" b="1" dirty="0" smtClean="0"/>
              <a:t>dens &lt;- </a:t>
            </a:r>
            <a:r>
              <a:rPr lang="en-US" sz="2400" b="1" dirty="0" err="1" smtClean="0"/>
              <a:t>csDensity</a:t>
            </a:r>
            <a:r>
              <a:rPr lang="en-US" sz="2400" b="1" dirty="0" smtClean="0"/>
              <a:t>(genes(cuff))</a:t>
            </a:r>
          </a:p>
          <a:p>
            <a:r>
              <a:rPr lang="en-US" sz="2400" b="1" dirty="0" smtClean="0"/>
              <a:t>&gt;dens</a:t>
            </a:r>
          </a:p>
          <a:p>
            <a:endParaRPr lang="en-US" sz="2400" b="1" dirty="0" smtClean="0"/>
          </a:p>
          <a:p>
            <a:r>
              <a:rPr lang="en-US" sz="2400" b="1" dirty="0" smtClean="0"/>
              <a:t>&gt;</a:t>
            </a:r>
            <a:r>
              <a:rPr lang="en-US" sz="2400" b="1" dirty="0" err="1" smtClean="0"/>
              <a:t>densRep</a:t>
            </a:r>
            <a:r>
              <a:rPr lang="en-US" sz="2400" b="1" dirty="0" smtClean="0"/>
              <a:t> &lt;- </a:t>
            </a:r>
            <a:r>
              <a:rPr lang="en-US" sz="2400" b="1" dirty="0" err="1" smtClean="0"/>
              <a:t>csDensity</a:t>
            </a:r>
            <a:r>
              <a:rPr lang="en-US" sz="2400" b="1" dirty="0" smtClean="0"/>
              <a:t>(genes(cuff)</a:t>
            </a:r>
            <a:r>
              <a:rPr lang="en-US" sz="2400" b="1" dirty="0" smtClean="0"/>
              <a:t>, replicates</a:t>
            </a:r>
            <a:r>
              <a:rPr lang="en-US" sz="2400" b="1" dirty="0" smtClean="0"/>
              <a:t>=T)</a:t>
            </a:r>
          </a:p>
          <a:p>
            <a:r>
              <a:rPr lang="en-US" sz="2400" b="1" dirty="0" smtClean="0"/>
              <a:t>&gt;</a:t>
            </a:r>
            <a:r>
              <a:rPr lang="en-US" sz="2400" b="1" dirty="0" err="1" smtClean="0"/>
              <a:t>densRep</a:t>
            </a:r>
            <a:endParaRPr lang="en-US" sz="2400" b="1" dirty="0" smtClean="0"/>
          </a:p>
        </p:txBody>
      </p:sp>
      <p:sp>
        <p:nvSpPr>
          <p:cNvPr id="4" name="TextBox 3"/>
          <p:cNvSpPr txBox="1"/>
          <p:nvPr/>
        </p:nvSpPr>
        <p:spPr>
          <a:xfrm>
            <a:off x="1592671" y="6367732"/>
            <a:ext cx="2595582" cy="369332"/>
          </a:xfrm>
          <a:prstGeom prst="rect">
            <a:avLst/>
          </a:prstGeom>
          <a:noFill/>
        </p:spPr>
        <p:txBody>
          <a:bodyPr wrap="none" rtlCol="0">
            <a:spAutoFit/>
          </a:bodyPr>
          <a:lstStyle/>
          <a:p>
            <a:r>
              <a:rPr lang="en-US" dirty="0" smtClean="0"/>
              <a:t>Two WT and two samples</a:t>
            </a:r>
            <a:endParaRPr lang="en-US" dirty="0"/>
          </a:p>
        </p:txBody>
      </p:sp>
    </p:spTree>
    <p:extLst>
      <p:ext uri="{BB962C8B-B14F-4D97-AF65-F5344CB8AC3E}">
        <p14:creationId xmlns:p14="http://schemas.microsoft.com/office/powerpoint/2010/main" val="23343811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Distribution of FPKM scores</a:t>
            </a:r>
            <a:endParaRPr lang="en-US" dirty="0"/>
          </a:p>
        </p:txBody>
      </p:sp>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7" name="TextBox 6"/>
          <p:cNvSpPr txBox="1"/>
          <p:nvPr/>
        </p:nvSpPr>
        <p:spPr>
          <a:xfrm>
            <a:off x="5443307" y="1645696"/>
            <a:ext cx="6370685" cy="4524315"/>
          </a:xfrm>
          <a:prstGeom prst="rect">
            <a:avLst/>
          </a:prstGeom>
          <a:noFill/>
        </p:spPr>
        <p:txBody>
          <a:bodyPr wrap="square" rtlCol="0">
            <a:spAutoFit/>
          </a:bodyPr>
          <a:lstStyle/>
          <a:p>
            <a:r>
              <a:rPr lang="en-US" sz="2400" dirty="0" smtClean="0"/>
              <a:t>Pairwise </a:t>
            </a:r>
            <a:r>
              <a:rPr lang="en-US" sz="2400" dirty="0"/>
              <a:t>comparisons between conditions can be made by using a scatterplot. The data is displayed as a collection of points, each having the value of one variable determining the position on the horizontal axis and the value of the other variable determining the position on the vertical axis. </a:t>
            </a:r>
          </a:p>
          <a:p>
            <a:endParaRPr lang="en-US" sz="2400" b="1" dirty="0"/>
          </a:p>
          <a:p>
            <a:r>
              <a:rPr lang="en-US" sz="2400" b="1" dirty="0" smtClean="0"/>
              <a:t>&gt; </a:t>
            </a:r>
            <a:r>
              <a:rPr lang="en-US" sz="2400" b="1" dirty="0" err="1" smtClean="0"/>
              <a:t>csScatter</a:t>
            </a:r>
            <a:r>
              <a:rPr lang="en-US" sz="2400" b="1" dirty="0" smtClean="0"/>
              <a:t>(genes(cuff)</a:t>
            </a:r>
            <a:r>
              <a:rPr lang="en-US" sz="2400" b="1" dirty="0" smtClean="0"/>
              <a:t>, ‘</a:t>
            </a:r>
            <a:r>
              <a:rPr lang="en-US" sz="2400" b="1" dirty="0" smtClean="0"/>
              <a:t>WT’</a:t>
            </a:r>
            <a:r>
              <a:rPr lang="en-US" sz="2400" b="1" dirty="0" smtClean="0"/>
              <a:t>, ‘</a:t>
            </a:r>
            <a:r>
              <a:rPr lang="en-US" sz="2400" b="1" dirty="0" smtClean="0"/>
              <a:t>hy5’</a:t>
            </a:r>
            <a:r>
              <a:rPr lang="en-US" sz="2400" b="1" dirty="0" smtClean="0"/>
              <a:t>, smooth</a:t>
            </a:r>
            <a:r>
              <a:rPr lang="en-US" sz="2400" b="1" dirty="0" smtClean="0"/>
              <a:t>=T)</a:t>
            </a:r>
          </a:p>
          <a:p>
            <a:endParaRPr lang="en-US" sz="2400" b="1" dirty="0" smtClean="0"/>
          </a:p>
          <a:p>
            <a:r>
              <a:rPr lang="en-US" sz="2400" dirty="0"/>
              <a:t>These plots can be useful for identifying global changes and trends in gene expression between pairs of </a:t>
            </a:r>
            <a:r>
              <a:rPr lang="en-US" sz="2400" dirty="0" smtClean="0"/>
              <a:t>conditions</a:t>
            </a:r>
            <a:r>
              <a:rPr lang="en-US" sz="2400" b="1" dirty="0"/>
              <a:t>.</a:t>
            </a:r>
            <a:endParaRPr lang="en-US" sz="2400" b="1" dirty="0" smtClean="0"/>
          </a:p>
        </p:txBody>
      </p:sp>
      <p:pic>
        <p:nvPicPr>
          <p:cNvPr id="10" name="Picture 9"/>
          <p:cNvPicPr>
            <a:picLocks noChangeAspect="1"/>
          </p:cNvPicPr>
          <p:nvPr/>
        </p:nvPicPr>
        <p:blipFill>
          <a:blip r:embed="rId4"/>
          <a:stretch>
            <a:fillRect/>
          </a:stretch>
        </p:blipFill>
        <p:spPr>
          <a:xfrm>
            <a:off x="927682" y="1803477"/>
            <a:ext cx="3949084" cy="38862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870678" y="6008266"/>
            <a:ext cx="4088780" cy="646331"/>
          </a:xfrm>
          <a:prstGeom prst="rect">
            <a:avLst/>
          </a:prstGeom>
        </p:spPr>
        <p:txBody>
          <a:bodyPr wrap="square">
            <a:spAutoFit/>
          </a:bodyPr>
          <a:lstStyle/>
          <a:p>
            <a:r>
              <a:rPr lang="en-US" dirty="0"/>
              <a:t>Scatterplot of log10(FPKM) in </a:t>
            </a:r>
            <a:r>
              <a:rPr lang="en-US" dirty="0" smtClean="0"/>
              <a:t>WT </a:t>
            </a:r>
            <a:r>
              <a:rPr lang="en-US" dirty="0"/>
              <a:t>and </a:t>
            </a:r>
            <a:r>
              <a:rPr lang="en-US" dirty="0" smtClean="0"/>
              <a:t>hy5 sample is </a:t>
            </a:r>
            <a:r>
              <a:rPr lang="en-US" dirty="0"/>
              <a:t>shown</a:t>
            </a:r>
          </a:p>
        </p:txBody>
      </p:sp>
    </p:spTree>
    <p:extLst>
      <p:ext uri="{BB962C8B-B14F-4D97-AF65-F5344CB8AC3E}">
        <p14:creationId xmlns:p14="http://schemas.microsoft.com/office/powerpoint/2010/main" val="16308099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Selecting and Filtering Gene Sets</a:t>
            </a:r>
            <a:endParaRPr lang="en-US" dirty="0"/>
          </a:p>
        </p:txBody>
      </p:sp>
      <p:sp>
        <p:nvSpPr>
          <p:cNvPr id="3" name="Content Placeholder 2"/>
          <p:cNvSpPr>
            <a:spLocks noGrp="1"/>
          </p:cNvSpPr>
          <p:nvPr>
            <p:ph sz="quarter" idx="10"/>
          </p:nvPr>
        </p:nvSpPr>
        <p:spPr>
          <a:xfrm>
            <a:off x="1189821" y="1102316"/>
            <a:ext cx="10736460" cy="471538"/>
          </a:xfrm>
        </p:spPr>
        <p:txBody>
          <a:bodyPr/>
          <a:lstStyle/>
          <a:p>
            <a:pPr defTabSz="457200">
              <a:lnSpc>
                <a:spcPct val="100000"/>
              </a:lnSpc>
              <a:spcBef>
                <a:spcPts val="0"/>
              </a:spcBef>
              <a:defRPr/>
            </a:pPr>
            <a:r>
              <a:rPr lang="en-US" b="1" dirty="0"/>
              <a:t>Creating gene sets from significantly regulated genes</a:t>
            </a: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6" name="TextBox 5"/>
          <p:cNvSpPr txBox="1"/>
          <p:nvPr/>
        </p:nvSpPr>
        <p:spPr>
          <a:xfrm>
            <a:off x="311634" y="1728144"/>
            <a:ext cx="11880365" cy="4093429"/>
          </a:xfrm>
          <a:prstGeom prst="rect">
            <a:avLst/>
          </a:prstGeom>
          <a:noFill/>
        </p:spPr>
        <p:txBody>
          <a:bodyPr wrap="square" rtlCol="0">
            <a:spAutoFit/>
          </a:bodyPr>
          <a:lstStyle/>
          <a:p>
            <a:r>
              <a:rPr lang="en-US" sz="3200" dirty="0" smtClean="0"/>
              <a:t>Determine </a:t>
            </a:r>
            <a:r>
              <a:rPr lang="en-US" sz="3200" dirty="0"/>
              <a:t>which genes are differentially regulated. </a:t>
            </a:r>
            <a:r>
              <a:rPr lang="en-US" sz="3200" dirty="0" err="1"/>
              <a:t>cummeRbund</a:t>
            </a:r>
            <a:r>
              <a:rPr lang="en-US" sz="3200" dirty="0"/>
              <a:t> makes accessing the results of these significance tests simple via </a:t>
            </a:r>
            <a:r>
              <a:rPr lang="en-US" sz="3200" b="1" dirty="0" err="1"/>
              <a:t>getSig</a:t>
            </a:r>
            <a:r>
              <a:rPr lang="en-US" sz="3200" b="1" dirty="0"/>
              <a:t>(</a:t>
            </a:r>
            <a:r>
              <a:rPr lang="en-US" sz="3200" b="1" dirty="0" smtClean="0"/>
              <a:t>): </a:t>
            </a:r>
            <a:r>
              <a:rPr lang="en-US" sz="3200" dirty="0"/>
              <a:t>Returns the identifiers of significant genes in a vector format.</a:t>
            </a:r>
            <a:endParaRPr lang="en-US" sz="3200" dirty="0">
              <a:cs typeface="Calibri"/>
            </a:endParaRPr>
          </a:p>
          <a:p>
            <a:pPr lvl="1"/>
            <a:endParaRPr lang="en-US" sz="2400" b="1" dirty="0" smtClean="0">
              <a:cs typeface="Calibri"/>
            </a:endParaRPr>
          </a:p>
          <a:p>
            <a:pPr lvl="1"/>
            <a:r>
              <a:rPr lang="en-US" sz="2800" b="1" dirty="0" smtClean="0">
                <a:cs typeface="Calibri"/>
              </a:rPr>
              <a:t>&gt;sig &lt;-</a:t>
            </a:r>
            <a:r>
              <a:rPr lang="en-US" sz="2800" b="1" dirty="0" err="1" smtClean="0">
                <a:cs typeface="Calibri"/>
              </a:rPr>
              <a:t>getSig</a:t>
            </a:r>
            <a:r>
              <a:rPr lang="en-US" sz="2800" b="1" dirty="0" smtClean="0">
                <a:cs typeface="Calibri"/>
              </a:rPr>
              <a:t>(cuff, alpha=0.05, level =‘genes’) </a:t>
            </a:r>
          </a:p>
          <a:p>
            <a:pPr lvl="1"/>
            <a:r>
              <a:rPr lang="en-US" sz="2800" dirty="0" smtClean="0">
                <a:cs typeface="Calibri"/>
              </a:rPr>
              <a:t>#</a:t>
            </a:r>
            <a:r>
              <a:rPr lang="en-US" sz="2800" dirty="0" smtClean="0"/>
              <a:t>An </a:t>
            </a:r>
            <a:r>
              <a:rPr lang="en-US" sz="2800" dirty="0"/>
              <a:t>alpha value by which to filter multiple-testing corrected q-values to determine </a:t>
            </a:r>
            <a:r>
              <a:rPr lang="en-US" sz="2800" dirty="0" smtClean="0"/>
              <a:t>significance, 0.05 is default</a:t>
            </a:r>
          </a:p>
          <a:p>
            <a:pPr lvl="1"/>
            <a:r>
              <a:rPr lang="en-US" sz="2800" b="1" dirty="0" smtClean="0">
                <a:cs typeface="Calibri"/>
              </a:rPr>
              <a:t>&gt;length(sig) </a:t>
            </a:r>
          </a:p>
          <a:p>
            <a:pPr lvl="1"/>
            <a:r>
              <a:rPr lang="en-US" sz="2800" dirty="0" smtClean="0">
                <a:cs typeface="Calibri"/>
              </a:rPr>
              <a:t>#returns the number of genes in the sig object</a:t>
            </a:r>
            <a:endParaRPr lang="en-US" sz="2800" dirty="0">
              <a:cs typeface="Calibri"/>
            </a:endParaRPr>
          </a:p>
        </p:txBody>
      </p:sp>
    </p:spTree>
    <p:extLst>
      <p:ext uri="{BB962C8B-B14F-4D97-AF65-F5344CB8AC3E}">
        <p14:creationId xmlns:p14="http://schemas.microsoft.com/office/powerpoint/2010/main" val="36627281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38373" y="474693"/>
            <a:ext cx="8672982" cy="707886"/>
          </a:xfrm>
          <a:prstGeom prst="rect">
            <a:avLst/>
          </a:prstGeom>
          <a:noFill/>
        </p:spPr>
        <p:txBody>
          <a:bodyPr wrap="square" rtlCol="0">
            <a:spAutoFit/>
          </a:bodyPr>
          <a:lstStyle/>
          <a:p>
            <a:r>
              <a:rPr lang="en-US" sz="4000" dirty="0"/>
              <a:t>Selecting and Filtering Gene Sets</a:t>
            </a:r>
            <a:endParaRPr lang="en-US" sz="1600" dirty="0">
              <a:solidFill>
                <a:prstClr val="black"/>
              </a:solidFill>
              <a:latin typeface="Effra" panose="02000506080000020004" pitchFamily="2" charset="0"/>
            </a:endParaRPr>
          </a:p>
        </p:txBody>
      </p:sp>
      <p:sp>
        <p:nvSpPr>
          <p:cNvPr id="11" name="TextBox 10"/>
          <p:cNvSpPr txBox="1"/>
          <p:nvPr/>
        </p:nvSpPr>
        <p:spPr>
          <a:xfrm>
            <a:off x="5893957" y="2264939"/>
            <a:ext cx="7124541" cy="3046988"/>
          </a:xfrm>
          <a:prstGeom prst="rect">
            <a:avLst/>
          </a:prstGeom>
          <a:noFill/>
        </p:spPr>
        <p:txBody>
          <a:bodyPr wrap="square" rtlCol="0">
            <a:spAutoFit/>
          </a:bodyPr>
          <a:lstStyle/>
          <a:p>
            <a:r>
              <a:rPr lang="en-US" sz="2400" dirty="0" smtClean="0">
                <a:latin typeface="Calibri"/>
                <a:cs typeface="Calibri"/>
              </a:rPr>
              <a:t>Using the ‘</a:t>
            </a:r>
            <a:r>
              <a:rPr lang="en-US" sz="2400" dirty="0" err="1" smtClean="0">
                <a:latin typeface="Calibri"/>
                <a:cs typeface="Calibri"/>
              </a:rPr>
              <a:t>getGenes</a:t>
            </a:r>
            <a:r>
              <a:rPr lang="en-US" sz="2400" dirty="0" smtClean="0">
                <a:latin typeface="Calibri"/>
                <a:cs typeface="Calibri"/>
              </a:rPr>
              <a:t>’ function </a:t>
            </a:r>
          </a:p>
          <a:p>
            <a:r>
              <a:rPr lang="en-US" sz="2400" dirty="0">
                <a:latin typeface="Calibri"/>
                <a:cs typeface="Calibri"/>
              </a:rPr>
              <a:t> </a:t>
            </a:r>
            <a:r>
              <a:rPr lang="en-US" sz="2400" dirty="0" smtClean="0">
                <a:latin typeface="Calibri"/>
                <a:cs typeface="Calibri"/>
              </a:rPr>
              <a:t>                # Get the gene information</a:t>
            </a:r>
          </a:p>
          <a:p>
            <a:endParaRPr lang="en-US" sz="2400" dirty="0">
              <a:latin typeface="Calibri"/>
              <a:cs typeface="Calibri"/>
            </a:endParaRPr>
          </a:p>
          <a:p>
            <a:pPr algn="ctr"/>
            <a:r>
              <a:rPr lang="en-US" sz="2400" i="1" dirty="0" smtClean="0">
                <a:latin typeface="Calibri"/>
                <a:cs typeface="Calibri"/>
              </a:rPr>
              <a:t>&gt;</a:t>
            </a:r>
            <a:r>
              <a:rPr lang="en-US" sz="2400" i="1" dirty="0" err="1" smtClean="0">
                <a:latin typeface="Calibri"/>
                <a:cs typeface="Calibri"/>
              </a:rPr>
              <a:t>sigGenes</a:t>
            </a:r>
            <a:r>
              <a:rPr lang="en-US" sz="2400" i="1" dirty="0" smtClean="0">
                <a:latin typeface="Calibri"/>
                <a:cs typeface="Calibri"/>
              </a:rPr>
              <a:t> &lt;- </a:t>
            </a:r>
            <a:r>
              <a:rPr lang="en-US" sz="2400" i="1" dirty="0" err="1" smtClean="0">
                <a:latin typeface="Calibri"/>
                <a:cs typeface="Calibri"/>
              </a:rPr>
              <a:t>getGenes</a:t>
            </a:r>
            <a:r>
              <a:rPr lang="en-US" sz="2400" i="1" dirty="0" smtClean="0">
                <a:latin typeface="Calibri"/>
                <a:cs typeface="Calibri"/>
              </a:rPr>
              <a:t>(</a:t>
            </a:r>
            <a:r>
              <a:rPr lang="en-US" sz="2400" i="1" dirty="0" err="1" smtClean="0">
                <a:latin typeface="Calibri"/>
                <a:cs typeface="Calibri"/>
              </a:rPr>
              <a:t>cuff,sig</a:t>
            </a:r>
            <a:r>
              <a:rPr lang="en-US" sz="2400" i="1" dirty="0" smtClean="0">
                <a:latin typeface="Calibri"/>
                <a:cs typeface="Calibri"/>
              </a:rPr>
              <a:t>)</a:t>
            </a:r>
          </a:p>
          <a:p>
            <a:pPr algn="ctr"/>
            <a:endParaRPr lang="en-US" sz="2400" i="1" dirty="0">
              <a:latin typeface="Calibri"/>
              <a:cs typeface="Calibri"/>
            </a:endParaRPr>
          </a:p>
          <a:p>
            <a:r>
              <a:rPr lang="en-US" sz="2400" dirty="0" smtClean="0">
                <a:latin typeface="Calibri"/>
                <a:cs typeface="Calibri"/>
              </a:rPr>
              <a:t>Plot this in another scatter plot</a:t>
            </a:r>
          </a:p>
          <a:p>
            <a:endParaRPr lang="en-US" sz="2400" dirty="0">
              <a:latin typeface="Calibri"/>
              <a:cs typeface="Calibri"/>
            </a:endParaRPr>
          </a:p>
          <a:p>
            <a:pPr algn="ctr"/>
            <a:r>
              <a:rPr lang="en-US" sz="2400" i="1" dirty="0" smtClean="0">
                <a:latin typeface="Calibri"/>
                <a:cs typeface="Calibri"/>
              </a:rPr>
              <a:t>&gt;</a:t>
            </a:r>
            <a:r>
              <a:rPr lang="en-US" sz="2400" i="1" dirty="0" err="1" smtClean="0">
                <a:latin typeface="Calibri"/>
                <a:cs typeface="Calibri"/>
              </a:rPr>
              <a:t>csScatter</a:t>
            </a:r>
            <a:r>
              <a:rPr lang="en-US" sz="2400" i="1" dirty="0" smtClean="0">
                <a:latin typeface="Calibri"/>
                <a:cs typeface="Calibri"/>
              </a:rPr>
              <a:t>(</a:t>
            </a:r>
            <a:r>
              <a:rPr lang="en-US" sz="2400" i="1" dirty="0" err="1" smtClean="0">
                <a:latin typeface="Calibri"/>
                <a:cs typeface="Calibri"/>
              </a:rPr>
              <a:t>sigGenes</a:t>
            </a:r>
            <a:r>
              <a:rPr lang="en-US" sz="2400" i="1" dirty="0" smtClean="0">
                <a:latin typeface="Calibri"/>
                <a:cs typeface="Calibri"/>
              </a:rPr>
              <a:t>, ‘WT’, ‘hy5’)</a:t>
            </a:r>
            <a:endParaRPr lang="en-US" sz="2400" i="1" dirty="0">
              <a:latin typeface="Calibri"/>
              <a:cs typeface="Calibri"/>
            </a:endParaRPr>
          </a:p>
        </p:txBody>
      </p:sp>
      <p:pic>
        <p:nvPicPr>
          <p:cNvPr id="13" name="Picture 12"/>
          <p:cNvPicPr>
            <a:picLocks noChangeAspect="1"/>
          </p:cNvPicPr>
          <p:nvPr/>
        </p:nvPicPr>
        <p:blipFill>
          <a:blip r:embed="rId3"/>
          <a:stretch>
            <a:fillRect/>
          </a:stretch>
        </p:blipFill>
        <p:spPr>
          <a:xfrm>
            <a:off x="917977" y="1747724"/>
            <a:ext cx="4405227" cy="4321868"/>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Tree>
    <p:extLst>
      <p:ext uri="{BB962C8B-B14F-4D97-AF65-F5344CB8AC3E}">
        <p14:creationId xmlns:p14="http://schemas.microsoft.com/office/powerpoint/2010/main" val="1076984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Heatmap</a:t>
            </a:r>
            <a:r>
              <a:rPr lang="en-US" dirty="0" smtClean="0"/>
              <a:t>: Similar Expression Values</a:t>
            </a:r>
            <a:endParaRPr lang="en-US" dirty="0"/>
          </a:p>
        </p:txBody>
      </p:sp>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9" name="Picture 8"/>
          <p:cNvPicPr>
            <a:picLocks noChangeAspect="1"/>
          </p:cNvPicPr>
          <p:nvPr/>
        </p:nvPicPr>
        <p:blipFill>
          <a:blip r:embed="rId4"/>
          <a:stretch>
            <a:fillRect/>
          </a:stretch>
        </p:blipFill>
        <p:spPr>
          <a:xfrm>
            <a:off x="397227" y="1776668"/>
            <a:ext cx="4664484" cy="440534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328952" y="1689616"/>
            <a:ext cx="6626163" cy="3477875"/>
          </a:xfrm>
          <a:prstGeom prst="rect">
            <a:avLst/>
          </a:prstGeom>
          <a:noFill/>
        </p:spPr>
        <p:txBody>
          <a:bodyPr wrap="square" rtlCol="0">
            <a:spAutoFit/>
          </a:bodyPr>
          <a:lstStyle/>
          <a:p>
            <a:r>
              <a:rPr lang="en-US" sz="2000" dirty="0"/>
              <a:t>There are several plotting functions available for gene-set-level visualization: </a:t>
            </a:r>
          </a:p>
          <a:p>
            <a:r>
              <a:rPr lang="en-US" sz="2000" dirty="0"/>
              <a:t>The </a:t>
            </a:r>
            <a:r>
              <a:rPr lang="en-US" sz="2000" i="1" dirty="0" err="1"/>
              <a:t>csHeatmap</a:t>
            </a:r>
            <a:r>
              <a:rPr lang="en-US" sz="2000" i="1" dirty="0"/>
              <a:t>()</a:t>
            </a:r>
            <a:r>
              <a:rPr lang="en-US" sz="2000" dirty="0"/>
              <a:t> function is a plotting wrapper that takes as input either a </a:t>
            </a:r>
            <a:r>
              <a:rPr lang="en-US" sz="2000" dirty="0" err="1"/>
              <a:t>CuffGeneSet</a:t>
            </a:r>
            <a:r>
              <a:rPr lang="en-US" sz="2000" dirty="0"/>
              <a:t> </a:t>
            </a:r>
            <a:r>
              <a:rPr lang="en-US" sz="2000" dirty="0" smtClean="0"/>
              <a:t>object </a:t>
            </a:r>
            <a:r>
              <a:rPr lang="en-US" sz="2000" dirty="0"/>
              <a:t>(essentially a collection of genes and/or features) and produces a </a:t>
            </a:r>
            <a:r>
              <a:rPr lang="en-US" sz="2000" dirty="0" err="1"/>
              <a:t>heatmap</a:t>
            </a:r>
            <a:r>
              <a:rPr lang="en-US" sz="2000" dirty="0"/>
              <a:t> of FPKM expression values</a:t>
            </a:r>
            <a:r>
              <a:rPr lang="en-US" sz="2000" dirty="0" smtClean="0"/>
              <a:t>.</a:t>
            </a:r>
          </a:p>
          <a:p>
            <a:endParaRPr lang="en-US" sz="2000" b="1" dirty="0">
              <a:latin typeface="Calibri"/>
              <a:cs typeface="Calibri"/>
            </a:endParaRPr>
          </a:p>
          <a:p>
            <a:r>
              <a:rPr lang="en-US" sz="2000" b="1" dirty="0" smtClean="0">
                <a:latin typeface="Calibri"/>
                <a:cs typeface="Calibri"/>
              </a:rPr>
              <a:t>&gt;</a:t>
            </a:r>
            <a:r>
              <a:rPr lang="en-US" sz="2000" b="1" dirty="0" err="1" smtClean="0">
                <a:latin typeface="Calibri"/>
                <a:cs typeface="Calibri"/>
              </a:rPr>
              <a:t>sigGenes</a:t>
            </a:r>
            <a:r>
              <a:rPr lang="en-US" sz="2000" b="1" dirty="0" smtClean="0">
                <a:latin typeface="Calibri"/>
                <a:cs typeface="Calibri"/>
              </a:rPr>
              <a:t> &lt;-</a:t>
            </a:r>
            <a:r>
              <a:rPr lang="en-US" sz="2000" b="1" dirty="0" err="1" smtClean="0">
                <a:latin typeface="Calibri"/>
                <a:cs typeface="Calibri"/>
              </a:rPr>
              <a:t>getGenes</a:t>
            </a:r>
            <a:r>
              <a:rPr lang="en-US" sz="2000" b="1" dirty="0" smtClean="0">
                <a:latin typeface="Calibri"/>
                <a:cs typeface="Calibri"/>
              </a:rPr>
              <a:t>(</a:t>
            </a:r>
            <a:r>
              <a:rPr lang="en-US" sz="2000" b="1" dirty="0" err="1" smtClean="0">
                <a:latin typeface="Calibri"/>
                <a:cs typeface="Calibri"/>
              </a:rPr>
              <a:t>cuff,tail</a:t>
            </a:r>
            <a:r>
              <a:rPr lang="en-US" sz="2000" b="1" dirty="0" smtClean="0">
                <a:latin typeface="Calibri"/>
                <a:cs typeface="Calibri"/>
              </a:rPr>
              <a:t>(sig,50))</a:t>
            </a:r>
            <a:endParaRPr lang="en-US" sz="2000" b="1" dirty="0">
              <a:latin typeface="Calibri"/>
              <a:cs typeface="Calibri"/>
            </a:endParaRPr>
          </a:p>
          <a:p>
            <a:r>
              <a:rPr lang="en-US" sz="2000" dirty="0" smtClean="0">
                <a:latin typeface="Calibri"/>
                <a:cs typeface="Calibri"/>
              </a:rPr>
              <a:t>#last 50 genes in the list we created</a:t>
            </a:r>
          </a:p>
          <a:p>
            <a:endParaRPr lang="en-US" sz="2000" b="1" dirty="0">
              <a:latin typeface="Calibri"/>
              <a:cs typeface="Calibri"/>
            </a:endParaRPr>
          </a:p>
          <a:p>
            <a:r>
              <a:rPr lang="en-US" sz="2000" b="1" dirty="0" smtClean="0">
                <a:latin typeface="Calibri"/>
                <a:cs typeface="Calibri"/>
              </a:rPr>
              <a:t>&gt;</a:t>
            </a:r>
            <a:r>
              <a:rPr lang="en-US" sz="2000" b="1" dirty="0" err="1" smtClean="0">
                <a:latin typeface="Calibri"/>
                <a:cs typeface="Calibri"/>
              </a:rPr>
              <a:t>csHeatmap</a:t>
            </a:r>
            <a:r>
              <a:rPr lang="en-US" sz="2000" b="1" dirty="0" smtClean="0">
                <a:latin typeface="Calibri"/>
                <a:cs typeface="Calibri"/>
              </a:rPr>
              <a:t>(</a:t>
            </a:r>
            <a:r>
              <a:rPr lang="en-US" sz="2000" b="1" dirty="0" err="1" smtClean="0">
                <a:latin typeface="Calibri"/>
                <a:cs typeface="Calibri"/>
              </a:rPr>
              <a:t>sigGenes,cluster</a:t>
            </a:r>
            <a:r>
              <a:rPr lang="en-US" sz="2000" b="1" dirty="0" smtClean="0">
                <a:latin typeface="Calibri"/>
                <a:cs typeface="Calibri"/>
              </a:rPr>
              <a:t>=‘both’)</a:t>
            </a:r>
            <a:endParaRPr lang="en-US" sz="2000" b="1" dirty="0">
              <a:latin typeface="Calibri"/>
              <a:cs typeface="Calibri"/>
            </a:endParaRPr>
          </a:p>
        </p:txBody>
      </p:sp>
    </p:spTree>
    <p:extLst>
      <p:ext uri="{BB962C8B-B14F-4D97-AF65-F5344CB8AC3E}">
        <p14:creationId xmlns:p14="http://schemas.microsoft.com/office/powerpoint/2010/main" val="14182804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Heatmap</a:t>
            </a:r>
            <a:r>
              <a:rPr lang="en-US" dirty="0" smtClean="0"/>
              <a:t>: Similar Expression Values</a:t>
            </a:r>
            <a:endParaRPr lang="en-US" dirty="0"/>
          </a:p>
        </p:txBody>
      </p:sp>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7" name="Picture 6"/>
          <p:cNvPicPr>
            <a:picLocks noChangeAspect="1"/>
          </p:cNvPicPr>
          <p:nvPr/>
        </p:nvPicPr>
        <p:blipFill>
          <a:blip r:embed="rId4"/>
          <a:stretch>
            <a:fillRect/>
          </a:stretch>
        </p:blipFill>
        <p:spPr>
          <a:xfrm>
            <a:off x="463008" y="1674272"/>
            <a:ext cx="4729449" cy="469754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661216" y="2862506"/>
            <a:ext cx="8077200" cy="830997"/>
          </a:xfrm>
          <a:prstGeom prst="rect">
            <a:avLst/>
          </a:prstGeom>
          <a:noFill/>
        </p:spPr>
        <p:txBody>
          <a:bodyPr wrap="square" rtlCol="0">
            <a:spAutoFit/>
          </a:bodyPr>
          <a:lstStyle/>
          <a:p>
            <a:endParaRPr lang="en-US" sz="2400" dirty="0">
              <a:latin typeface="Calibri"/>
              <a:cs typeface="Calibri"/>
            </a:endParaRPr>
          </a:p>
          <a:p>
            <a:pPr algn="ctr"/>
            <a:r>
              <a:rPr lang="en-US" sz="2400" b="1" dirty="0" smtClean="0">
                <a:latin typeface="Calibri"/>
                <a:cs typeface="Calibri"/>
              </a:rPr>
              <a:t>&gt;</a:t>
            </a:r>
            <a:r>
              <a:rPr lang="en-US" sz="2400" b="1" dirty="0" err="1" smtClean="0">
                <a:latin typeface="Calibri"/>
                <a:cs typeface="Calibri"/>
              </a:rPr>
              <a:t>csHeatmap</a:t>
            </a:r>
            <a:r>
              <a:rPr lang="en-US" sz="2400" b="1" dirty="0" smtClean="0">
                <a:latin typeface="Calibri"/>
                <a:cs typeface="Calibri"/>
              </a:rPr>
              <a:t>(</a:t>
            </a:r>
            <a:r>
              <a:rPr lang="en-US" sz="2400" b="1" dirty="0" err="1" smtClean="0">
                <a:latin typeface="Calibri"/>
                <a:cs typeface="Calibri"/>
              </a:rPr>
              <a:t>sigGenes,cluster</a:t>
            </a:r>
            <a:r>
              <a:rPr lang="en-US" sz="2400" b="1" dirty="0" smtClean="0">
                <a:latin typeface="Calibri"/>
                <a:cs typeface="Calibri"/>
              </a:rPr>
              <a:t>=‘</a:t>
            </a:r>
            <a:r>
              <a:rPr lang="en-US" sz="2400" b="1" dirty="0" err="1" smtClean="0">
                <a:latin typeface="Calibri"/>
                <a:cs typeface="Calibri"/>
              </a:rPr>
              <a:t>both’,replicates</a:t>
            </a:r>
            <a:r>
              <a:rPr lang="en-US" sz="2400" b="1" dirty="0" smtClean="0">
                <a:latin typeface="Calibri"/>
                <a:cs typeface="Calibri"/>
              </a:rPr>
              <a:t>=‘T’)</a:t>
            </a:r>
            <a:endParaRPr lang="en-US" sz="2400" b="1" dirty="0">
              <a:latin typeface="Calibri"/>
              <a:cs typeface="Calibri"/>
            </a:endParaRPr>
          </a:p>
        </p:txBody>
      </p:sp>
    </p:spTree>
    <p:extLst>
      <p:ext uri="{BB962C8B-B14F-4D97-AF65-F5344CB8AC3E}">
        <p14:creationId xmlns:p14="http://schemas.microsoft.com/office/powerpoint/2010/main" val="19728623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itle 3"/>
          <p:cNvSpPr>
            <a:spLocks noGrp="1"/>
          </p:cNvSpPr>
          <p:nvPr>
            <p:ph type="ctrTitle"/>
          </p:nvPr>
        </p:nvSpPr>
        <p:spPr/>
        <p:txBody>
          <a:bodyPr/>
          <a:lstStyle/>
          <a:p>
            <a:r>
              <a:rPr lang="en-US" dirty="0" smtClean="0"/>
              <a:t>Expression Plots by Genes</a:t>
            </a:r>
            <a:endParaRPr lang="en-US" dirty="0"/>
          </a:p>
        </p:txBody>
      </p:sp>
      <p:pic>
        <p:nvPicPr>
          <p:cNvPr id="9" name="Picture 8"/>
          <p:cNvPicPr>
            <a:picLocks noChangeAspect="1"/>
          </p:cNvPicPr>
          <p:nvPr/>
        </p:nvPicPr>
        <p:blipFill>
          <a:blip r:embed="rId4"/>
          <a:stretch>
            <a:fillRect/>
          </a:stretch>
        </p:blipFill>
        <p:spPr>
          <a:xfrm>
            <a:off x="567632" y="2006772"/>
            <a:ext cx="6357320" cy="3632754"/>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7116620" y="1962995"/>
            <a:ext cx="4821769" cy="1938992"/>
          </a:xfrm>
          <a:prstGeom prst="rect">
            <a:avLst/>
          </a:prstGeom>
        </p:spPr>
        <p:txBody>
          <a:bodyPr wrap="square">
            <a:spAutoFit/>
          </a:bodyPr>
          <a:lstStyle/>
          <a:p>
            <a:r>
              <a:rPr lang="en-US" sz="2400" b="1" dirty="0"/>
              <a:t>&gt; </a:t>
            </a:r>
            <a:r>
              <a:rPr lang="en-US" sz="2400" b="1" dirty="0" err="1"/>
              <a:t>myGeneId</a:t>
            </a:r>
            <a:r>
              <a:rPr lang="en-US" sz="2400" b="1" dirty="0"/>
              <a:t>&lt;</a:t>
            </a:r>
            <a:r>
              <a:rPr lang="en-US" sz="2400" b="1" dirty="0" smtClean="0"/>
              <a:t>-”AT5G41471"</a:t>
            </a:r>
            <a:endParaRPr lang="en-US" sz="2400" b="1" dirty="0"/>
          </a:p>
          <a:p>
            <a:endParaRPr lang="en-US" sz="2400" b="1" dirty="0"/>
          </a:p>
          <a:p>
            <a:r>
              <a:rPr lang="en-US" sz="2400" b="1" dirty="0"/>
              <a:t>&gt; </a:t>
            </a:r>
            <a:r>
              <a:rPr lang="en-US" sz="2400" b="1" dirty="0" err="1"/>
              <a:t>myGene</a:t>
            </a:r>
            <a:r>
              <a:rPr lang="en-US" sz="2400" b="1" dirty="0"/>
              <a:t>&lt;-</a:t>
            </a:r>
            <a:r>
              <a:rPr lang="en-US" sz="2400" b="1" dirty="0" err="1"/>
              <a:t>getGene</a:t>
            </a:r>
            <a:r>
              <a:rPr lang="en-US" sz="2400" b="1" dirty="0"/>
              <a:t>(</a:t>
            </a:r>
            <a:r>
              <a:rPr lang="en-US" sz="2400" b="1" dirty="0" err="1"/>
              <a:t>cuff,myGeneId</a:t>
            </a:r>
            <a:r>
              <a:rPr lang="en-US" sz="2400" b="1" dirty="0"/>
              <a:t>)</a:t>
            </a:r>
          </a:p>
          <a:p>
            <a:endParaRPr lang="en-US" sz="2400" b="1" dirty="0"/>
          </a:p>
          <a:p>
            <a:r>
              <a:rPr lang="en-US" sz="2400" b="1" dirty="0"/>
              <a:t>&gt; </a:t>
            </a:r>
            <a:r>
              <a:rPr lang="en-US" sz="2400" b="1" dirty="0" err="1"/>
              <a:t>myGene</a:t>
            </a:r>
            <a:endParaRPr lang="en-US" sz="2400" b="1" dirty="0"/>
          </a:p>
        </p:txBody>
      </p:sp>
    </p:spTree>
    <p:extLst>
      <p:ext uri="{BB962C8B-B14F-4D97-AF65-F5344CB8AC3E}">
        <p14:creationId xmlns:p14="http://schemas.microsoft.com/office/powerpoint/2010/main" val="1113217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89821" y="1102316"/>
            <a:ext cx="10736460" cy="471538"/>
          </a:xfrm>
        </p:spPr>
        <p:txBody>
          <a:bodyPr/>
          <a:lstStyle/>
          <a:p>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itle 3"/>
          <p:cNvSpPr>
            <a:spLocks noGrp="1"/>
          </p:cNvSpPr>
          <p:nvPr>
            <p:ph type="ctrTitle"/>
          </p:nvPr>
        </p:nvSpPr>
        <p:spPr/>
        <p:txBody>
          <a:bodyPr/>
          <a:lstStyle/>
          <a:p>
            <a:r>
              <a:rPr lang="en-US" dirty="0" smtClean="0"/>
              <a:t>Expression Plots by Genes</a:t>
            </a:r>
            <a:endParaRPr lang="en-US" dirty="0"/>
          </a:p>
        </p:txBody>
      </p:sp>
      <p:pic>
        <p:nvPicPr>
          <p:cNvPr id="7" name="Picture 6"/>
          <p:cNvPicPr>
            <a:picLocks noChangeAspect="1"/>
          </p:cNvPicPr>
          <p:nvPr/>
        </p:nvPicPr>
        <p:blipFill>
          <a:blip r:embed="rId4"/>
          <a:stretch>
            <a:fillRect/>
          </a:stretch>
        </p:blipFill>
        <p:spPr>
          <a:xfrm>
            <a:off x="533254" y="1798973"/>
            <a:ext cx="4149573" cy="41910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349175" y="3461576"/>
            <a:ext cx="6212445" cy="830997"/>
          </a:xfrm>
          <a:prstGeom prst="rect">
            <a:avLst/>
          </a:prstGeom>
        </p:spPr>
        <p:txBody>
          <a:bodyPr wrap="square">
            <a:spAutoFit/>
          </a:bodyPr>
          <a:lstStyle/>
          <a:p>
            <a:r>
              <a:rPr lang="en-US" sz="2400" i="1" dirty="0" smtClean="0"/>
              <a:t>&gt; </a:t>
            </a:r>
            <a:r>
              <a:rPr lang="en-US" sz="2400" i="1" dirty="0" err="1" smtClean="0"/>
              <a:t>expressionPlot</a:t>
            </a:r>
            <a:r>
              <a:rPr lang="en-US" sz="2400" i="1" dirty="0" smtClean="0"/>
              <a:t>(</a:t>
            </a:r>
            <a:r>
              <a:rPr lang="en-US" sz="2400" i="1" dirty="0" err="1" smtClean="0"/>
              <a:t>myGene,replicates</a:t>
            </a:r>
            <a:r>
              <a:rPr lang="en-US" sz="2400" i="1" dirty="0" smtClean="0"/>
              <a:t>=‘T’)</a:t>
            </a:r>
            <a:endParaRPr lang="en-US" sz="2400" i="1" dirty="0"/>
          </a:p>
          <a:p>
            <a:endParaRPr lang="en-US" sz="2400" dirty="0"/>
          </a:p>
        </p:txBody>
      </p:sp>
    </p:spTree>
    <p:extLst>
      <p:ext uri="{BB962C8B-B14F-4D97-AF65-F5344CB8AC3E}">
        <p14:creationId xmlns:p14="http://schemas.microsoft.com/office/powerpoint/2010/main" val="37877911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Transfer data from Instance to DS via </a:t>
            </a:r>
            <a:r>
              <a:rPr lang="en-US" dirty="0" err="1" smtClean="0"/>
              <a:t>iCommands</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a:cs typeface="Calibri"/>
              </a:rPr>
              <a:t>Detailed instructions with videos, manuals, documentation in </a:t>
            </a:r>
            <a:r>
              <a:rPr lang="en-US" dirty="0" err="1" smtClean="0">
                <a:cs typeface="Calibri"/>
              </a:rPr>
              <a:t>CyVerse</a:t>
            </a:r>
            <a:r>
              <a:rPr lang="en-US" dirty="0" smtClean="0">
                <a:cs typeface="Calibri"/>
              </a:rPr>
              <a:t> Wiki</a:t>
            </a:r>
            <a:endParaRPr lang="en-US" dirty="0">
              <a:cs typeface="Calibri"/>
            </a:endParaRPr>
          </a:p>
        </p:txBody>
      </p:sp>
      <p:sp>
        <p:nvSpPr>
          <p:cNvPr id="4" name="TextBox 3"/>
          <p:cNvSpPr txBox="1"/>
          <p:nvPr/>
        </p:nvSpPr>
        <p:spPr>
          <a:xfrm>
            <a:off x="9741903" y="5564945"/>
            <a:ext cx="1442184" cy="369332"/>
          </a:xfrm>
          <a:prstGeom prst="rect">
            <a:avLst/>
          </a:prstGeom>
          <a:noFill/>
        </p:spPr>
        <p:txBody>
          <a:bodyPr wrap="none" rtlCol="0">
            <a:spAutoFit/>
          </a:bodyPr>
          <a:lstStyle/>
          <a:p>
            <a:r>
              <a:rPr lang="en-US" dirty="0" smtClean="0">
                <a:solidFill>
                  <a:srgbClr val="F19E1F"/>
                </a:solidFill>
              </a:rPr>
              <a:t>Search by tag</a:t>
            </a:r>
            <a:endParaRPr lang="en-US" dirty="0">
              <a:solidFill>
                <a:srgbClr val="F19E1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7" name="TextBox 6"/>
          <p:cNvSpPr txBox="1"/>
          <p:nvPr/>
        </p:nvSpPr>
        <p:spPr>
          <a:xfrm>
            <a:off x="508000" y="1947336"/>
            <a:ext cx="11486444" cy="4401205"/>
          </a:xfrm>
          <a:prstGeom prst="rect">
            <a:avLst/>
          </a:prstGeom>
          <a:noFill/>
        </p:spPr>
        <p:txBody>
          <a:bodyPr wrap="square" rtlCol="0">
            <a:spAutoFit/>
          </a:bodyPr>
          <a:lstStyle/>
          <a:p>
            <a:r>
              <a:rPr lang="en-US" sz="2800" dirty="0"/>
              <a:t>dnasubway11@vm65-173:~/Desktop/</a:t>
            </a:r>
            <a:r>
              <a:rPr lang="en-US" sz="2800" dirty="0" err="1"/>
              <a:t>test_data</a:t>
            </a:r>
            <a:r>
              <a:rPr lang="en-US" sz="2800" dirty="0"/>
              <a:t>/test1/</a:t>
            </a:r>
            <a:r>
              <a:rPr lang="en-US" sz="2800" dirty="0" err="1"/>
              <a:t>back_to_datastore</a:t>
            </a:r>
            <a:r>
              <a:rPr lang="en-US" sz="2800" dirty="0"/>
              <a:t>$ </a:t>
            </a:r>
            <a:r>
              <a:rPr lang="en-US" sz="2800" dirty="0" err="1"/>
              <a:t>iput</a:t>
            </a:r>
            <a:r>
              <a:rPr lang="en-US" sz="2800" dirty="0"/>
              <a:t> "</a:t>
            </a:r>
            <a:r>
              <a:rPr lang="en-US" sz="2800" dirty="0" err="1"/>
              <a:t>bias_params.info</a:t>
            </a:r>
            <a:r>
              <a:rPr lang="en-US" sz="2800" dirty="0"/>
              <a:t>" </a:t>
            </a:r>
            <a:endParaRPr lang="en-US" sz="2800" dirty="0" smtClean="0"/>
          </a:p>
          <a:p>
            <a:r>
              <a:rPr lang="en-US" sz="2800" dirty="0"/>
              <a:t>dnasubway11@vm65-173:~/Desktop/</a:t>
            </a:r>
            <a:r>
              <a:rPr lang="en-US" sz="2800" dirty="0" err="1"/>
              <a:t>test_data</a:t>
            </a:r>
            <a:r>
              <a:rPr lang="en-US" sz="2800" dirty="0"/>
              <a:t>/test1/</a:t>
            </a:r>
            <a:r>
              <a:rPr lang="en-US" sz="2800" dirty="0" err="1"/>
              <a:t>back_to_datastore</a:t>
            </a:r>
            <a:r>
              <a:rPr lang="en-US" sz="2800" dirty="0"/>
              <a:t>$ </a:t>
            </a:r>
            <a:r>
              <a:rPr lang="en-US" sz="2800" dirty="0" err="1"/>
              <a:t>iput</a:t>
            </a:r>
            <a:r>
              <a:rPr lang="en-US" sz="2800" dirty="0"/>
              <a:t> -r “</a:t>
            </a:r>
            <a:r>
              <a:rPr lang="en-US" sz="2800" dirty="0" err="1"/>
              <a:t>back_to_datastore</a:t>
            </a:r>
            <a:r>
              <a:rPr lang="en-US" sz="2800" dirty="0"/>
              <a:t>” </a:t>
            </a:r>
          </a:p>
          <a:p>
            <a:r>
              <a:rPr lang="en-US" sz="2800" dirty="0"/>
              <a:t> -r  recursive - store the whole subdirectory</a:t>
            </a:r>
          </a:p>
          <a:p>
            <a:r>
              <a:rPr lang="en-US" sz="2800" dirty="0"/>
              <a:t> -P  output the progress of the upload.</a:t>
            </a:r>
          </a:p>
          <a:p>
            <a:r>
              <a:rPr lang="en-US" sz="2800" dirty="0"/>
              <a:t> -b  bulk upload to reduce overhead</a:t>
            </a:r>
          </a:p>
          <a:p>
            <a:r>
              <a:rPr lang="en-US" sz="2800" dirty="0"/>
              <a:t> -T  renew socket connection after 10 </a:t>
            </a:r>
            <a:r>
              <a:rPr lang="en-US" sz="2800" dirty="0" smtClean="0"/>
              <a:t>minutes</a:t>
            </a:r>
            <a:endParaRPr lang="en-US" sz="2800" b="1" dirty="0" smtClean="0"/>
          </a:p>
          <a:p>
            <a:endParaRPr lang="en-US" sz="2800" dirty="0" smtClean="0"/>
          </a:p>
          <a:p>
            <a:r>
              <a:rPr lang="en-US" sz="2800" dirty="0"/>
              <a:t>dnasubway11@vm65-173:~/Desktop/</a:t>
            </a:r>
            <a:r>
              <a:rPr lang="en-US" sz="2800" dirty="0" err="1"/>
              <a:t>test_data</a:t>
            </a:r>
            <a:r>
              <a:rPr lang="en-US" sz="2800" dirty="0"/>
              <a:t>/test1$  </a:t>
            </a:r>
            <a:r>
              <a:rPr lang="en-US" sz="2800" dirty="0" err="1"/>
              <a:t>iget</a:t>
            </a:r>
            <a:r>
              <a:rPr lang="en-US" sz="2800" dirty="0"/>
              <a:t> "</a:t>
            </a:r>
            <a:r>
              <a:rPr lang="en-US" sz="2800" dirty="0" err="1"/>
              <a:t>results.txt</a:t>
            </a:r>
            <a:r>
              <a:rPr lang="en-US" sz="2800" dirty="0"/>
              <a:t>"</a:t>
            </a:r>
          </a:p>
        </p:txBody>
      </p:sp>
    </p:spTree>
    <p:extLst>
      <p:ext uri="{BB962C8B-B14F-4D97-AF65-F5344CB8AC3E}">
        <p14:creationId xmlns:p14="http://schemas.microsoft.com/office/powerpoint/2010/main" val="4291927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Help: </a:t>
            </a:r>
            <a:r>
              <a:rPr lang="en-US" dirty="0" err="1" smtClean="0"/>
              <a:t>ask.iplantcollaborative.org</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a:cs typeface="Calibri"/>
              </a:rPr>
              <a:t>Detailed instructions with videos, manuals, documentation in </a:t>
            </a:r>
            <a:r>
              <a:rPr lang="en-US" dirty="0" err="1" smtClean="0">
                <a:cs typeface="Calibri"/>
              </a:rPr>
              <a:t>CyVerse</a:t>
            </a:r>
            <a:r>
              <a:rPr lang="en-US" dirty="0" smtClean="0">
                <a:cs typeface="Calibri"/>
              </a:rPr>
              <a:t> Wiki</a:t>
            </a:r>
            <a:endParaRPr lang="en-US" dirty="0">
              <a:cs typeface="Calibri"/>
            </a:endParaRPr>
          </a:p>
        </p:txBody>
      </p:sp>
      <p:pic>
        <p:nvPicPr>
          <p:cNvPr id="10" name="Picture 9" descr="ask_iPla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571" y="1729342"/>
            <a:ext cx="7515512" cy="4572000"/>
          </a:xfrm>
          <a:prstGeom prst="rect">
            <a:avLst/>
          </a:prstGeom>
        </p:spPr>
      </p:pic>
      <p:sp>
        <p:nvSpPr>
          <p:cNvPr id="4" name="TextBox 3"/>
          <p:cNvSpPr txBox="1"/>
          <p:nvPr/>
        </p:nvSpPr>
        <p:spPr>
          <a:xfrm>
            <a:off x="9741903" y="5564945"/>
            <a:ext cx="1442184" cy="369332"/>
          </a:xfrm>
          <a:prstGeom prst="rect">
            <a:avLst/>
          </a:prstGeom>
          <a:noFill/>
        </p:spPr>
        <p:txBody>
          <a:bodyPr wrap="none" rtlCol="0">
            <a:spAutoFit/>
          </a:bodyPr>
          <a:lstStyle/>
          <a:p>
            <a:r>
              <a:rPr lang="en-US" dirty="0" smtClean="0">
                <a:solidFill>
                  <a:srgbClr val="F19E1F"/>
                </a:solidFill>
              </a:rPr>
              <a:t>Search by tag</a:t>
            </a:r>
            <a:endParaRPr lang="en-US" dirty="0">
              <a:solidFill>
                <a:srgbClr val="F19E1F"/>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Tree>
    <p:extLst>
      <p:ext uri="{BB962C8B-B14F-4D97-AF65-F5344CB8AC3E}">
        <p14:creationId xmlns:p14="http://schemas.microsoft.com/office/powerpoint/2010/main" val="11573674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Useful resources for Tuxedo workflow</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cs typeface="Calibri"/>
              </a:rPr>
              <a:t>Papers with some </a:t>
            </a:r>
            <a:r>
              <a:rPr lang="en-US" dirty="0" err="1" smtClean="0">
                <a:cs typeface="Calibri"/>
              </a:rPr>
              <a:t>CuffDiff</a:t>
            </a:r>
            <a:r>
              <a:rPr lang="en-US" dirty="0">
                <a:cs typeface="Calibri"/>
              </a:rPr>
              <a:t> </a:t>
            </a:r>
            <a:r>
              <a:rPr lang="en-US" dirty="0" smtClean="0">
                <a:cs typeface="Calibri"/>
              </a:rPr>
              <a:t>results</a:t>
            </a:r>
            <a:endParaRPr lang="en-US" dirty="0">
              <a:cs typeface="Calibri"/>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8" name="Picture 7"/>
          <p:cNvPicPr>
            <a:picLocks noChangeAspect="1"/>
          </p:cNvPicPr>
          <p:nvPr/>
        </p:nvPicPr>
        <p:blipFill>
          <a:blip r:embed="rId4"/>
          <a:stretch>
            <a:fillRect/>
          </a:stretch>
        </p:blipFill>
        <p:spPr>
          <a:xfrm>
            <a:off x="5812490" y="1525614"/>
            <a:ext cx="6143230" cy="237744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5"/>
          <a:stretch>
            <a:fillRect/>
          </a:stretch>
        </p:blipFill>
        <p:spPr>
          <a:xfrm>
            <a:off x="2152821" y="4020872"/>
            <a:ext cx="5705856" cy="2194560"/>
          </a:xfrm>
          <a:prstGeom prst="rect">
            <a:avLst/>
          </a:prstGeom>
          <a:effectLst>
            <a:outerShdw blurRad="50800" dist="38100" dir="2700000" algn="tl" rotWithShape="0">
              <a:prstClr val="black">
                <a:alpha val="40000"/>
              </a:prstClr>
            </a:outerShdw>
          </a:effectLst>
        </p:spPr>
      </p:pic>
      <p:pic>
        <p:nvPicPr>
          <p:cNvPr id="14" name="Picture 13" descr="Screenshot at May 08 06-28-1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440" y="1525614"/>
            <a:ext cx="5573737" cy="2270787"/>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4343400" y="6400800"/>
            <a:ext cx="2904761" cy="276999"/>
          </a:xfrm>
          <a:prstGeom prst="rect">
            <a:avLst/>
          </a:prstGeom>
          <a:noFill/>
        </p:spPr>
        <p:txBody>
          <a:bodyPr wrap="none" rtlCol="0">
            <a:spAutoFit/>
          </a:bodyPr>
          <a:lstStyle/>
          <a:p>
            <a:r>
              <a:rPr lang="en-US" sz="1200" dirty="0" smtClean="0"/>
              <a:t>*Graphics taken from these publications</a:t>
            </a:r>
            <a:endParaRPr lang="en-US" sz="1200" dirty="0"/>
          </a:p>
        </p:txBody>
      </p:sp>
    </p:spTree>
    <p:extLst>
      <p:ext uri="{BB962C8B-B14F-4D97-AF65-F5344CB8AC3E}">
        <p14:creationId xmlns:p14="http://schemas.microsoft.com/office/powerpoint/2010/main" val="10458635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694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Compare expression analysis using </a:t>
            </a:r>
            <a:r>
              <a:rPr lang="en-US" dirty="0" err="1" smtClean="0"/>
              <a:t>CuffDiff</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a:t>O</a:t>
            </a:r>
            <a:r>
              <a:rPr lang="en-US" dirty="0" smtClean="0"/>
              <a:t>ne option using Tuxedo Package</a:t>
            </a:r>
            <a:endParaRPr lang="en-US" dirty="0"/>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Rectangle 3"/>
          <p:cNvSpPr/>
          <p:nvPr/>
        </p:nvSpPr>
        <p:spPr>
          <a:xfrm>
            <a:off x="406987" y="1941983"/>
            <a:ext cx="11366685" cy="4154983"/>
          </a:xfrm>
          <a:prstGeom prst="rect">
            <a:avLst/>
          </a:prstGeom>
        </p:spPr>
        <p:txBody>
          <a:bodyPr wrap="square">
            <a:spAutoFit/>
          </a:bodyPr>
          <a:lstStyle/>
          <a:p>
            <a:r>
              <a:rPr lang="en-US" sz="2400" dirty="0" smtClean="0"/>
              <a:t>Other programs: </a:t>
            </a:r>
          </a:p>
          <a:p>
            <a:endParaRPr lang="en-US" sz="2400" dirty="0" smtClean="0"/>
          </a:p>
          <a:p>
            <a:r>
              <a:rPr lang="en-US" sz="2400" dirty="0" err="1" smtClean="0"/>
              <a:t>Cuffdiff</a:t>
            </a:r>
            <a:r>
              <a:rPr lang="en-US" sz="2400" dirty="0" smtClean="0"/>
              <a:t> </a:t>
            </a:r>
            <a:r>
              <a:rPr lang="en-US" sz="2400" dirty="0"/>
              <a:t>is a program that uses the Cufflinks transcript quantification engine to calculate gene and transcript expression levels in more than one condition and test them for significant differences</a:t>
            </a:r>
            <a:r>
              <a:rPr lang="en-US" sz="2400" dirty="0" smtClean="0"/>
              <a:t>.</a:t>
            </a:r>
          </a:p>
          <a:p>
            <a:endParaRPr lang="en-US" sz="2400" dirty="0" smtClean="0"/>
          </a:p>
          <a:p>
            <a:r>
              <a:rPr lang="en-US" sz="2400" dirty="0" smtClean="0"/>
              <a:t>The </a:t>
            </a:r>
            <a:r>
              <a:rPr lang="en-US" sz="2400" dirty="0"/>
              <a:t>folder </a:t>
            </a:r>
            <a:r>
              <a:rPr lang="en-US" sz="2400" dirty="0" err="1"/>
              <a:t>cuffdiff_out</a:t>
            </a:r>
            <a:r>
              <a:rPr lang="en-US" sz="2400" dirty="0"/>
              <a:t> contains the output files from </a:t>
            </a:r>
            <a:r>
              <a:rPr lang="en-US" sz="2400" dirty="0" err="1" smtClean="0"/>
              <a:t>cuffdiff</a:t>
            </a:r>
            <a:r>
              <a:rPr lang="en-US" sz="2400" dirty="0" smtClean="0"/>
              <a:t>. </a:t>
            </a:r>
            <a:r>
              <a:rPr lang="en-US" sz="2400" dirty="0"/>
              <a:t>F</a:t>
            </a:r>
            <a:r>
              <a:rPr lang="en-US" sz="2400" dirty="0" smtClean="0"/>
              <a:t>iles </a:t>
            </a:r>
            <a:r>
              <a:rPr lang="en-US" sz="2400" dirty="0"/>
              <a:t>related to differential gene expression at the gene and transcript levels</a:t>
            </a:r>
            <a:r>
              <a:rPr lang="en-US" sz="2400" dirty="0" smtClean="0"/>
              <a:t>:</a:t>
            </a:r>
          </a:p>
          <a:p>
            <a:r>
              <a:rPr lang="en-US" sz="2400" b="1" dirty="0" err="1"/>
              <a:t>gene_exp.diff</a:t>
            </a:r>
            <a:r>
              <a:rPr lang="en-US" sz="2400" dirty="0"/>
              <a:t> Results (gene fragments per Kb of exon per </a:t>
            </a:r>
            <a:r>
              <a:rPr lang="en-US" sz="2400" dirty="0" smtClean="0"/>
              <a:t>million [FPKM] </a:t>
            </a:r>
            <a:r>
              <a:rPr lang="en-US" sz="2400" dirty="0"/>
              <a:t>values) of differential expression testing between the two samples, WT and hy5, at the gene </a:t>
            </a:r>
            <a:r>
              <a:rPr lang="en-US" sz="2400" dirty="0" smtClean="0"/>
              <a:t>level.</a:t>
            </a:r>
            <a:endParaRPr lang="en-US" sz="2400" dirty="0"/>
          </a:p>
          <a:p>
            <a:endParaRPr lang="en-US" sz="2400" dirty="0" smtClean="0"/>
          </a:p>
        </p:txBody>
      </p:sp>
    </p:spTree>
    <p:extLst>
      <p:ext uri="{BB962C8B-B14F-4D97-AF65-F5344CB8AC3E}">
        <p14:creationId xmlns:p14="http://schemas.microsoft.com/office/powerpoint/2010/main" val="17677457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Workflow of RNA-</a:t>
            </a:r>
            <a:r>
              <a:rPr lang="en-US" dirty="0" err="1" smtClean="0"/>
              <a:t>Seq</a:t>
            </a:r>
            <a:r>
              <a:rPr lang="en-US" dirty="0" smtClean="0"/>
              <a:t> in </a:t>
            </a:r>
            <a:r>
              <a:rPr lang="en-US" dirty="0" err="1" smtClean="0"/>
              <a:t>CyVerse</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Using a GUI</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64" name="TextBox 5"/>
          <p:cNvSpPr txBox="1">
            <a:spLocks noChangeArrowheads="1"/>
          </p:cNvSpPr>
          <p:nvPr/>
        </p:nvSpPr>
        <p:spPr bwMode="auto">
          <a:xfrm>
            <a:off x="7586366" y="1481150"/>
            <a:ext cx="173810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dirty="0" err="1"/>
              <a:t>Tophat</a:t>
            </a:r>
            <a:r>
              <a:rPr lang="en-US" dirty="0"/>
              <a:t> (bowtie)</a:t>
            </a:r>
          </a:p>
          <a:p>
            <a:pPr algn="ctr" eaLnBrk="1" hangingPunct="1"/>
            <a:endParaRPr lang="en-US" dirty="0"/>
          </a:p>
          <a:p>
            <a:pPr algn="ctr" eaLnBrk="1" hangingPunct="1"/>
            <a:endParaRPr lang="en-US" dirty="0"/>
          </a:p>
          <a:p>
            <a:pPr algn="ctr" eaLnBrk="1" hangingPunct="1"/>
            <a:r>
              <a:rPr lang="en-US" dirty="0"/>
              <a:t>Cufflinks</a:t>
            </a:r>
          </a:p>
          <a:p>
            <a:pPr algn="ctr" eaLnBrk="1" hangingPunct="1"/>
            <a:endParaRPr lang="en-US" dirty="0"/>
          </a:p>
          <a:p>
            <a:pPr algn="ctr" eaLnBrk="1" hangingPunct="1"/>
            <a:endParaRPr lang="en-US" dirty="0"/>
          </a:p>
          <a:p>
            <a:pPr algn="ctr" eaLnBrk="1" hangingPunct="1"/>
            <a:r>
              <a:rPr lang="en-US" dirty="0" err="1"/>
              <a:t>Cuffmerge</a:t>
            </a:r>
            <a:endParaRPr lang="en-US" dirty="0"/>
          </a:p>
          <a:p>
            <a:pPr algn="ctr" eaLnBrk="1" hangingPunct="1"/>
            <a:endParaRPr lang="en-US" dirty="0"/>
          </a:p>
          <a:p>
            <a:pPr algn="ctr" eaLnBrk="1" hangingPunct="1"/>
            <a:endParaRPr lang="en-US" dirty="0"/>
          </a:p>
          <a:p>
            <a:pPr algn="ctr" eaLnBrk="1" hangingPunct="1"/>
            <a:r>
              <a:rPr lang="en-US" dirty="0"/>
              <a:t>Cuffdiff</a:t>
            </a:r>
          </a:p>
          <a:p>
            <a:pPr algn="ctr" eaLnBrk="1" hangingPunct="1"/>
            <a:endParaRPr lang="en-US" dirty="0"/>
          </a:p>
          <a:p>
            <a:pPr algn="ctr" eaLnBrk="1" hangingPunct="1"/>
            <a:endParaRPr lang="en-US" dirty="0"/>
          </a:p>
          <a:p>
            <a:pPr algn="ctr" eaLnBrk="1" hangingPunct="1"/>
            <a:endParaRPr lang="en-US" dirty="0" smtClean="0"/>
          </a:p>
          <a:p>
            <a:pPr algn="ctr" eaLnBrk="1" hangingPunct="1"/>
            <a:endParaRPr lang="en-US" dirty="0"/>
          </a:p>
          <a:p>
            <a:pPr algn="ctr" eaLnBrk="1" hangingPunct="1"/>
            <a:r>
              <a:rPr lang="en-US" dirty="0" err="1"/>
              <a:t>CummeRbund</a:t>
            </a:r>
            <a:endParaRPr lang="en-US" dirty="0"/>
          </a:p>
        </p:txBody>
      </p:sp>
      <p:sp>
        <p:nvSpPr>
          <p:cNvPr id="65" name="Down Arrow 64"/>
          <p:cNvSpPr>
            <a:spLocks noChangeArrowheads="1"/>
          </p:cNvSpPr>
          <p:nvPr/>
        </p:nvSpPr>
        <p:spPr bwMode="auto">
          <a:xfrm>
            <a:off x="8320853" y="2706738"/>
            <a:ext cx="269875" cy="456666"/>
          </a:xfrm>
          <a:prstGeom prst="downArrow">
            <a:avLst>
              <a:gd name="adj1" fmla="val 50000"/>
              <a:gd name="adj2" fmla="val 5003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66" name="TextBox 10"/>
          <p:cNvSpPr txBox="1">
            <a:spLocks noChangeArrowheads="1"/>
          </p:cNvSpPr>
          <p:nvPr/>
        </p:nvSpPr>
        <p:spPr bwMode="auto">
          <a:xfrm>
            <a:off x="2406709" y="3452779"/>
            <a:ext cx="198894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dirty="0"/>
              <a:t>Your </a:t>
            </a:r>
            <a:r>
              <a:rPr lang="en-US" dirty="0" smtClean="0"/>
              <a:t>Data</a:t>
            </a:r>
          </a:p>
          <a:p>
            <a:pPr algn="ctr" eaLnBrk="1" hangingPunct="1"/>
            <a:endParaRPr lang="en-US" dirty="0"/>
          </a:p>
          <a:p>
            <a:pPr algn="ctr" eaLnBrk="1" hangingPunct="1"/>
            <a:endParaRPr lang="en-US" dirty="0" smtClean="0"/>
          </a:p>
          <a:p>
            <a:pPr algn="ctr" eaLnBrk="1" hangingPunct="1"/>
            <a:endParaRPr lang="en-US" dirty="0"/>
          </a:p>
          <a:p>
            <a:pPr algn="ctr" eaLnBrk="1" hangingPunct="1"/>
            <a:endParaRPr lang="en-US" dirty="0"/>
          </a:p>
          <a:p>
            <a:pPr algn="ctr" eaLnBrk="1" hangingPunct="1"/>
            <a:endParaRPr lang="en-US" dirty="0"/>
          </a:p>
          <a:p>
            <a:pPr algn="ctr" eaLnBrk="1" hangingPunct="1"/>
            <a:r>
              <a:rPr lang="en-US" dirty="0" err="1" smtClean="0"/>
              <a:t>CyVerse</a:t>
            </a:r>
            <a:r>
              <a:rPr lang="en-US" dirty="0" smtClean="0"/>
              <a:t> </a:t>
            </a:r>
            <a:r>
              <a:rPr lang="en-US" dirty="0"/>
              <a:t>Data Store</a:t>
            </a:r>
          </a:p>
        </p:txBody>
      </p:sp>
      <p:sp>
        <p:nvSpPr>
          <p:cNvPr id="67" name="Down Arrow 66"/>
          <p:cNvSpPr>
            <a:spLocks noChangeArrowheads="1"/>
          </p:cNvSpPr>
          <p:nvPr/>
        </p:nvSpPr>
        <p:spPr bwMode="auto">
          <a:xfrm rot="10800000">
            <a:off x="3229025" y="3920365"/>
            <a:ext cx="406400" cy="687387"/>
          </a:xfrm>
          <a:prstGeom prst="downArrow">
            <a:avLst>
              <a:gd name="adj1" fmla="val 50000"/>
              <a:gd name="adj2" fmla="val 49920"/>
            </a:avLst>
          </a:prstGeom>
          <a:solidFill>
            <a:schemeClr val="accent2"/>
          </a:solidFill>
          <a:ln>
            <a:solidFill>
              <a:srgbClr val="03A4B8"/>
            </a:solid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68" name="Magnetic Disk 12"/>
          <p:cNvSpPr/>
          <p:nvPr/>
        </p:nvSpPr>
        <p:spPr bwMode="auto">
          <a:xfrm>
            <a:off x="1630801" y="2375101"/>
            <a:ext cx="3395662" cy="1122363"/>
          </a:xfrm>
          <a:prstGeom prst="flowChartMagneticDisk">
            <a:avLst/>
          </a:prstGeom>
          <a:solidFill>
            <a:schemeClr val="accent2">
              <a:lumMod val="75000"/>
              <a:alpha val="17000"/>
            </a:schemeClr>
          </a:solidFill>
          <a:ln w="9525" cap="flat" cmpd="sng" algn="ctr">
            <a:solidFill>
              <a:schemeClr val="tx1"/>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69" name="TextBox 13"/>
          <p:cNvSpPr txBox="1">
            <a:spLocks noChangeArrowheads="1"/>
          </p:cNvSpPr>
          <p:nvPr/>
        </p:nvSpPr>
        <p:spPr bwMode="auto">
          <a:xfrm>
            <a:off x="3773757" y="4307281"/>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800" dirty="0"/>
              <a:t>FASTQ</a:t>
            </a:r>
          </a:p>
        </p:txBody>
      </p:sp>
      <p:cxnSp>
        <p:nvCxnSpPr>
          <p:cNvPr id="70" name="Straight Arrow Connector 69"/>
          <p:cNvCxnSpPr>
            <a:cxnSpLocks noChangeShapeType="1"/>
          </p:cNvCxnSpPr>
          <p:nvPr/>
        </p:nvCxnSpPr>
        <p:spPr bwMode="auto">
          <a:xfrm flipH="1">
            <a:off x="8455418" y="4254042"/>
            <a:ext cx="20640" cy="894686"/>
          </a:xfrm>
          <a:prstGeom prst="straightConnector1">
            <a:avLst/>
          </a:prstGeom>
          <a:noFill/>
          <a:ln w="76200">
            <a:solidFill>
              <a:schemeClr val="accent2"/>
            </a:solidFill>
            <a:prstDash val="sysDot"/>
            <a:round/>
            <a:headEnd/>
            <a:tailEnd type="triangle" w="med" len="sm"/>
          </a:ln>
          <a:extLst>
            <a:ext uri="{909E8E84-426E-40dd-AFC4-6F175D3DCCD1}">
              <a14:hiddenFill xmlns:a14="http://schemas.microsoft.com/office/drawing/2010/main">
                <a:noFill/>
              </a14:hiddenFill>
            </a:ext>
          </a:extLst>
        </p:spPr>
      </p:cxnSp>
      <p:sp>
        <p:nvSpPr>
          <p:cNvPr id="72" name="TextBox 18"/>
          <p:cNvSpPr txBox="1">
            <a:spLocks noChangeArrowheads="1"/>
          </p:cNvSpPr>
          <p:nvPr/>
        </p:nvSpPr>
        <p:spPr bwMode="auto">
          <a:xfrm rot="5400000">
            <a:off x="7523928" y="3908815"/>
            <a:ext cx="547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2000" dirty="0"/>
              <a:t>Discovery Environment                  Atmosphere</a:t>
            </a:r>
          </a:p>
        </p:txBody>
      </p:sp>
      <p:sp>
        <p:nvSpPr>
          <p:cNvPr id="73" name="Cloud Callout 72"/>
          <p:cNvSpPr>
            <a:spLocks noChangeArrowheads="1"/>
          </p:cNvSpPr>
          <p:nvPr/>
        </p:nvSpPr>
        <p:spPr bwMode="auto">
          <a:xfrm>
            <a:off x="7126840" y="4613663"/>
            <a:ext cx="2819400" cy="1676400"/>
          </a:xfrm>
          <a:prstGeom prst="cloudCallout">
            <a:avLst>
              <a:gd name="adj1" fmla="val -25611"/>
              <a:gd name="adj2" fmla="val 115306"/>
            </a:avLst>
          </a:prstGeom>
          <a:noFill/>
          <a:ln w="25400">
            <a:solidFill>
              <a:srgbClr val="0971AB"/>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eaLnBrk="1" hangingPunct="1"/>
            <a:endParaRPr lang="en-US" sz="5800">
              <a:solidFill>
                <a:srgbClr val="000000"/>
              </a:solidFill>
              <a:latin typeface="Gill Sans" pitchFamily="-84" charset="0"/>
              <a:ea typeface="ヒラギノ角ゴ ProN W3" pitchFamily="-84" charset="-128"/>
              <a:sym typeface="Gill Sans" pitchFamily="-84" charset="0"/>
            </a:endParaRPr>
          </a:p>
        </p:txBody>
      </p:sp>
      <p:sp>
        <p:nvSpPr>
          <p:cNvPr id="74" name="Down Arrow 73"/>
          <p:cNvSpPr>
            <a:spLocks noChangeArrowheads="1"/>
          </p:cNvSpPr>
          <p:nvPr/>
        </p:nvSpPr>
        <p:spPr bwMode="auto">
          <a:xfrm>
            <a:off x="8320852" y="1902032"/>
            <a:ext cx="269875" cy="456666"/>
          </a:xfrm>
          <a:prstGeom prst="downArrow">
            <a:avLst>
              <a:gd name="adj1" fmla="val 50000"/>
              <a:gd name="adj2" fmla="val 5003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75" name="Down Arrow 74"/>
          <p:cNvSpPr>
            <a:spLocks noChangeArrowheads="1"/>
          </p:cNvSpPr>
          <p:nvPr/>
        </p:nvSpPr>
        <p:spPr bwMode="auto">
          <a:xfrm>
            <a:off x="8320852" y="3525379"/>
            <a:ext cx="269875" cy="456666"/>
          </a:xfrm>
          <a:prstGeom prst="downArrow">
            <a:avLst>
              <a:gd name="adj1" fmla="val 50000"/>
              <a:gd name="adj2" fmla="val 5003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76" name="Rectangle 75"/>
          <p:cNvSpPr/>
          <p:nvPr/>
        </p:nvSpPr>
        <p:spPr>
          <a:xfrm>
            <a:off x="7336093" y="1471043"/>
            <a:ext cx="2279929" cy="2973919"/>
          </a:xfrm>
          <a:prstGeom prst="rect">
            <a:avLst/>
          </a:prstGeom>
          <a:noFill/>
          <a:ln w="38100">
            <a:solidFill>
              <a:srgbClr val="0971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a:spLocks noChangeArrowheads="1"/>
          </p:cNvSpPr>
          <p:nvPr/>
        </p:nvSpPr>
        <p:spPr bwMode="auto">
          <a:xfrm rot="16200000">
            <a:off x="6008493" y="2070998"/>
            <a:ext cx="406400" cy="1828800"/>
          </a:xfrm>
          <a:prstGeom prst="downArrow">
            <a:avLst>
              <a:gd name="adj1" fmla="val 50000"/>
              <a:gd name="adj2" fmla="val 49920"/>
            </a:avLst>
          </a:prstGeom>
          <a:solidFill>
            <a:schemeClr val="accent2"/>
          </a:solidFill>
          <a:ln>
            <a:solidFill>
              <a:srgbClr val="03A4B8"/>
            </a:solid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
        <p:nvSpPr>
          <p:cNvPr id="21" name="Down Arrow 20"/>
          <p:cNvSpPr>
            <a:spLocks noChangeArrowheads="1"/>
          </p:cNvSpPr>
          <p:nvPr/>
        </p:nvSpPr>
        <p:spPr bwMode="auto">
          <a:xfrm rot="5400000">
            <a:off x="5564613" y="4232159"/>
            <a:ext cx="423270" cy="2278714"/>
          </a:xfrm>
          <a:prstGeom prst="downArrow">
            <a:avLst>
              <a:gd name="adj1" fmla="val 50000"/>
              <a:gd name="adj2" fmla="val 49920"/>
            </a:avLst>
          </a:prstGeom>
          <a:solidFill>
            <a:schemeClr val="accent2"/>
          </a:solidFill>
          <a:ln>
            <a:solidFill>
              <a:srgbClr val="03A4B8"/>
            </a:solid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en-US"/>
          </a:p>
        </p:txBody>
      </p:sp>
    </p:spTree>
    <p:extLst>
      <p:ext uri="{BB962C8B-B14F-4D97-AF65-F5344CB8AC3E}">
        <p14:creationId xmlns:p14="http://schemas.microsoft.com/office/powerpoint/2010/main" val="19536329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Workflow of RNA-</a:t>
            </a:r>
            <a:r>
              <a:rPr lang="en-US" dirty="0" err="1" smtClean="0"/>
              <a:t>Seq</a:t>
            </a:r>
            <a:r>
              <a:rPr lang="en-US" dirty="0" smtClean="0"/>
              <a:t> in Atmosphere</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err="1" smtClean="0"/>
              <a:t>CummeRbund</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18" name="Picture 17"/>
          <p:cNvPicPr>
            <a:picLocks noChangeAspect="1"/>
          </p:cNvPicPr>
          <p:nvPr/>
        </p:nvPicPr>
        <p:blipFill>
          <a:blip r:embed="rId4"/>
          <a:stretch>
            <a:fillRect/>
          </a:stretch>
        </p:blipFill>
        <p:spPr>
          <a:xfrm>
            <a:off x="199283" y="2240008"/>
            <a:ext cx="7073900" cy="939800"/>
          </a:xfrm>
          <a:prstGeom prst="rect">
            <a:avLst/>
          </a:prstGeom>
        </p:spPr>
      </p:pic>
      <p:sp>
        <p:nvSpPr>
          <p:cNvPr id="19" name="TextBox 18"/>
          <p:cNvSpPr txBox="1"/>
          <p:nvPr/>
        </p:nvSpPr>
        <p:spPr>
          <a:xfrm>
            <a:off x="242812" y="3333149"/>
            <a:ext cx="6985536" cy="1200329"/>
          </a:xfrm>
          <a:prstGeom prst="rect">
            <a:avLst/>
          </a:prstGeom>
          <a:noFill/>
        </p:spPr>
        <p:txBody>
          <a:bodyPr wrap="square" rtlCol="0">
            <a:spAutoFit/>
          </a:bodyPr>
          <a:lstStyle/>
          <a:p>
            <a:pPr algn="just"/>
            <a:r>
              <a:rPr lang="en-US" dirty="0" smtClean="0"/>
              <a:t>Description:</a:t>
            </a:r>
            <a:endParaRPr lang="en-US" dirty="0"/>
          </a:p>
          <a:p>
            <a:pPr algn="just"/>
            <a:r>
              <a:rPr lang="en-US" dirty="0" smtClean="0"/>
              <a:t>Allows </a:t>
            </a:r>
            <a:r>
              <a:rPr lang="en-US" dirty="0"/>
              <a:t>for persistent storage, access, exploration, and manipulation of Cufflinks high-throughput sequencing data. </a:t>
            </a:r>
            <a:r>
              <a:rPr lang="en-US" dirty="0" smtClean="0"/>
              <a:t>In </a:t>
            </a:r>
            <a:r>
              <a:rPr lang="en-US" dirty="0"/>
              <a:t>addition, provides numerous plotting functions for commonly used visualizations</a:t>
            </a:r>
            <a:r>
              <a:rPr lang="en-US" dirty="0" smtClean="0"/>
              <a:t>.</a:t>
            </a:r>
            <a:endParaRPr lang="en-US" dirty="0"/>
          </a:p>
        </p:txBody>
      </p:sp>
      <p:sp>
        <p:nvSpPr>
          <p:cNvPr id="20" name="TextBox 19"/>
          <p:cNvSpPr txBox="1"/>
          <p:nvPr/>
        </p:nvSpPr>
        <p:spPr>
          <a:xfrm>
            <a:off x="7545872" y="3015329"/>
            <a:ext cx="4646128" cy="1200329"/>
          </a:xfrm>
          <a:prstGeom prst="rect">
            <a:avLst/>
          </a:prstGeom>
          <a:noFill/>
        </p:spPr>
        <p:txBody>
          <a:bodyPr wrap="square" rtlCol="0">
            <a:spAutoFit/>
          </a:bodyPr>
          <a:lstStyle/>
          <a:p>
            <a:endParaRPr lang="en-US" dirty="0"/>
          </a:p>
          <a:p>
            <a:r>
              <a:rPr lang="en-US" dirty="0" smtClean="0"/>
              <a:t>Any image w/R can work, and you could also search for an image with </a:t>
            </a:r>
            <a:r>
              <a:rPr lang="en-US" dirty="0" err="1" smtClean="0"/>
              <a:t>cummeRbund</a:t>
            </a:r>
            <a:r>
              <a:rPr lang="en-US" dirty="0" smtClean="0"/>
              <a:t> installed</a:t>
            </a:r>
          </a:p>
        </p:txBody>
      </p:sp>
      <p:pic>
        <p:nvPicPr>
          <p:cNvPr id="21" name="Picture 20"/>
          <p:cNvPicPr>
            <a:picLocks noChangeAspect="1"/>
          </p:cNvPicPr>
          <p:nvPr/>
        </p:nvPicPr>
        <p:blipFill>
          <a:blip r:embed="rId5"/>
          <a:stretch>
            <a:fillRect/>
          </a:stretch>
        </p:blipFill>
        <p:spPr>
          <a:xfrm>
            <a:off x="7602308" y="2229563"/>
            <a:ext cx="4424049" cy="1010216"/>
          </a:xfrm>
          <a:prstGeom prst="rect">
            <a:avLst/>
          </a:prstGeom>
        </p:spPr>
      </p:pic>
      <p:cxnSp>
        <p:nvCxnSpPr>
          <p:cNvPr id="23" name="Straight Connector 22"/>
          <p:cNvCxnSpPr/>
          <p:nvPr/>
        </p:nvCxnSpPr>
        <p:spPr>
          <a:xfrm>
            <a:off x="7433805" y="1671169"/>
            <a:ext cx="0" cy="3436002"/>
          </a:xfrm>
          <a:prstGeom prst="line">
            <a:avLst/>
          </a:prstGeom>
          <a:ln w="57150" cmpd="sng">
            <a:solidFill>
              <a:srgbClr val="D9672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4579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820" y="551051"/>
            <a:ext cx="11002179" cy="629642"/>
          </a:xfrm>
        </p:spPr>
        <p:txBody>
          <a:bodyPr/>
          <a:lstStyle/>
          <a:p>
            <a:r>
              <a:rPr lang="en-US" dirty="0" err="1"/>
              <a:t>cummeRbund</a:t>
            </a:r>
            <a:r>
              <a:rPr lang="en-US" dirty="0"/>
              <a:t> is a visualization </a:t>
            </a:r>
            <a:r>
              <a:rPr lang="en-US" dirty="0" smtClean="0"/>
              <a:t>package </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Available via </a:t>
            </a:r>
            <a:r>
              <a:rPr lang="en-US" dirty="0" err="1" smtClean="0"/>
              <a:t>Bioconductor</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sp>
        <p:nvSpPr>
          <p:cNvPr id="4" name="TextBox 3"/>
          <p:cNvSpPr txBox="1"/>
          <p:nvPr/>
        </p:nvSpPr>
        <p:spPr>
          <a:xfrm>
            <a:off x="544330" y="1841243"/>
            <a:ext cx="11148699" cy="4401205"/>
          </a:xfrm>
          <a:prstGeom prst="rect">
            <a:avLst/>
          </a:prstGeom>
          <a:noFill/>
        </p:spPr>
        <p:txBody>
          <a:bodyPr wrap="square" rtlCol="0">
            <a:spAutoFit/>
          </a:bodyPr>
          <a:lstStyle/>
          <a:p>
            <a:pPr marL="457200" indent="-457200">
              <a:buFont typeface="Arial"/>
              <a:buChar char="•"/>
            </a:pPr>
            <a:r>
              <a:rPr lang="en-US" sz="2800" dirty="0"/>
              <a:t>All of the output files are related to each other through their various </a:t>
            </a:r>
            <a:r>
              <a:rPr lang="en-US" sz="2800" dirty="0" err="1"/>
              <a:t>tracking_ids</a:t>
            </a:r>
            <a:r>
              <a:rPr lang="en-US" sz="2800" dirty="0"/>
              <a:t>, but parsing through individual files to query for important result information requires both a good deal of patience and a strong grasp of command-line text manipulation. Enter </a:t>
            </a:r>
            <a:r>
              <a:rPr lang="en-US" sz="2800" dirty="0" err="1"/>
              <a:t>cummeRbund</a:t>
            </a:r>
            <a:r>
              <a:rPr lang="en-US" sz="2800" dirty="0"/>
              <a:t>, an R solution to aggregate, organize, and help visualize this multi-layered </a:t>
            </a:r>
            <a:r>
              <a:rPr lang="en-US" sz="2800" dirty="0" smtClean="0"/>
              <a:t>dataset</a:t>
            </a:r>
            <a:endParaRPr lang="en-US" sz="2800" dirty="0"/>
          </a:p>
          <a:p>
            <a:pPr marL="457200" indent="-457200">
              <a:buFont typeface="Arial"/>
              <a:buChar char="•"/>
            </a:pPr>
            <a:r>
              <a:rPr lang="en-US" sz="2800" dirty="0" smtClean="0"/>
              <a:t>promote </a:t>
            </a:r>
            <a:r>
              <a:rPr lang="en-US" sz="2800" dirty="0"/>
              <a:t>rapid analysis of RNA-</a:t>
            </a:r>
            <a:r>
              <a:rPr lang="en-US" sz="2800" dirty="0" err="1"/>
              <a:t>Seq</a:t>
            </a:r>
            <a:r>
              <a:rPr lang="en-US" sz="2800" dirty="0"/>
              <a:t> data by aggregating, indexing, and allowing you easily </a:t>
            </a:r>
            <a:r>
              <a:rPr lang="en-US" sz="2800" dirty="0" smtClean="0"/>
              <a:t>visualize</a:t>
            </a:r>
          </a:p>
          <a:p>
            <a:pPr marL="457200" indent="-457200">
              <a:buFont typeface="Arial"/>
              <a:buChar char="•"/>
            </a:pPr>
            <a:r>
              <a:rPr lang="en-US" sz="2800" dirty="0" smtClean="0"/>
              <a:t>create </a:t>
            </a:r>
            <a:r>
              <a:rPr lang="en-US" sz="2800" dirty="0"/>
              <a:t>publication-ready figures of your RNA-</a:t>
            </a:r>
            <a:r>
              <a:rPr lang="en-US" sz="2800" dirty="0" err="1"/>
              <a:t>Seq</a:t>
            </a:r>
            <a:r>
              <a:rPr lang="en-US" sz="2800" dirty="0"/>
              <a:t> data while maintaining appropriate relationships between connected data </a:t>
            </a:r>
            <a:r>
              <a:rPr lang="en-US" sz="2800" dirty="0" smtClean="0"/>
              <a:t>points</a:t>
            </a:r>
            <a:endParaRPr lang="en-US" sz="2800" dirty="0"/>
          </a:p>
        </p:txBody>
      </p:sp>
    </p:spTree>
    <p:extLst>
      <p:ext uri="{BB962C8B-B14F-4D97-AF65-F5344CB8AC3E}">
        <p14:creationId xmlns:p14="http://schemas.microsoft.com/office/powerpoint/2010/main" val="1628535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Bringing data into Atmosphere</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Use </a:t>
            </a:r>
            <a:r>
              <a:rPr lang="en-US" dirty="0" err="1" smtClean="0"/>
              <a:t>iCommands</a:t>
            </a:r>
            <a:r>
              <a:rPr lang="en-US" dirty="0" smtClean="0"/>
              <a:t> or </a:t>
            </a:r>
            <a:r>
              <a:rPr lang="en-US" dirty="0" err="1" smtClean="0"/>
              <a:t>Cyberduck</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10" name="Picture 9"/>
          <p:cNvPicPr>
            <a:picLocks noChangeAspect="1"/>
          </p:cNvPicPr>
          <p:nvPr/>
        </p:nvPicPr>
        <p:blipFill>
          <a:blip r:embed="rId4"/>
          <a:stretch>
            <a:fillRect/>
          </a:stretch>
        </p:blipFill>
        <p:spPr>
          <a:xfrm>
            <a:off x="6018019" y="2094527"/>
            <a:ext cx="5541871" cy="2854064"/>
          </a:xfrm>
          <a:prstGeom prst="rect">
            <a:avLst/>
          </a:prstGeom>
          <a:ln>
            <a:noFill/>
          </a:ln>
          <a:effectLst>
            <a:outerShdw blurRad="50800" dist="38100" dir="2700000" algn="tl" rotWithShape="0">
              <a:prstClr val="black">
                <a:alpha val="40000"/>
              </a:prstClr>
            </a:outerShdw>
          </a:effectLst>
        </p:spPr>
      </p:pic>
      <p:pic>
        <p:nvPicPr>
          <p:cNvPr id="11" name="Picture 2" descr="https://pods.iplantcollaborative.org/wiki/download/attachments/18188197/CyberduckFolderNavigation.jpg?version=3&amp;modificationDate=1436394047000&amp;api=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170" y="1923301"/>
            <a:ext cx="3869873" cy="3196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82135" y="5300966"/>
            <a:ext cx="1943361" cy="584776"/>
          </a:xfrm>
          <a:prstGeom prst="rect">
            <a:avLst/>
          </a:prstGeom>
          <a:noFill/>
        </p:spPr>
        <p:txBody>
          <a:bodyPr wrap="none" rtlCol="0">
            <a:spAutoFit/>
          </a:bodyPr>
          <a:lstStyle/>
          <a:p>
            <a:r>
              <a:rPr lang="en-US" sz="3200" dirty="0" err="1" smtClean="0"/>
              <a:t>Cyberduck</a:t>
            </a:r>
            <a:endParaRPr lang="en-US" sz="3200" dirty="0"/>
          </a:p>
        </p:txBody>
      </p:sp>
      <p:sp>
        <p:nvSpPr>
          <p:cNvPr id="5" name="Rectangle 4"/>
          <p:cNvSpPr/>
          <p:nvPr/>
        </p:nvSpPr>
        <p:spPr>
          <a:xfrm>
            <a:off x="7948442" y="5300966"/>
            <a:ext cx="2157963" cy="861774"/>
          </a:xfrm>
          <a:prstGeom prst="rect">
            <a:avLst/>
          </a:prstGeom>
        </p:spPr>
        <p:txBody>
          <a:bodyPr wrap="none">
            <a:spAutoFit/>
          </a:bodyPr>
          <a:lstStyle/>
          <a:p>
            <a:r>
              <a:rPr lang="en-US" sz="3200" dirty="0" err="1" smtClean="0"/>
              <a:t>iCommands</a:t>
            </a:r>
            <a:endParaRPr lang="en-US" dirty="0" smtClean="0"/>
          </a:p>
          <a:p>
            <a:endParaRPr lang="en-US" dirty="0"/>
          </a:p>
        </p:txBody>
      </p:sp>
    </p:spTree>
    <p:extLst>
      <p:ext uri="{BB962C8B-B14F-4D97-AF65-F5344CB8AC3E}">
        <p14:creationId xmlns:p14="http://schemas.microsoft.com/office/powerpoint/2010/main" val="371140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Installing </a:t>
            </a:r>
            <a:r>
              <a:rPr lang="en-US" dirty="0" err="1" smtClean="0"/>
              <a:t>CummerBund</a:t>
            </a:r>
            <a:endParaRPr lang="en-US" dirty="0"/>
          </a:p>
        </p:txBody>
      </p:sp>
      <p:sp>
        <p:nvSpPr>
          <p:cNvPr id="3" name="Content Placeholder 2"/>
          <p:cNvSpPr>
            <a:spLocks noGrp="1"/>
          </p:cNvSpPr>
          <p:nvPr>
            <p:ph sz="quarter" idx="10"/>
          </p:nvPr>
        </p:nvSpPr>
        <p:spPr>
          <a:xfrm>
            <a:off x="1189821" y="1102316"/>
            <a:ext cx="10736460" cy="471538"/>
          </a:xfrm>
        </p:spPr>
        <p:txBody>
          <a:bodyPr/>
          <a:lstStyle/>
          <a:p>
            <a:r>
              <a:rPr lang="en-US" dirty="0" smtClean="0"/>
              <a:t>Available via </a:t>
            </a:r>
            <a:r>
              <a:rPr lang="en-US" dirty="0" err="1" smtClean="0"/>
              <a:t>Bioconductor</a:t>
            </a:r>
            <a:endParaRPr lang="en-US" sz="1000"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3" y="611938"/>
            <a:ext cx="809136" cy="928127"/>
          </a:xfrm>
          <a:prstGeom prst="rect">
            <a:avLst/>
          </a:prstGeom>
        </p:spPr>
      </p:pic>
      <p:pic>
        <p:nvPicPr>
          <p:cNvPr id="5" name="Picture 4" descr="bioconductor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6298" y="673539"/>
            <a:ext cx="4852681" cy="2003400"/>
          </a:xfrm>
          <a:prstGeom prst="rect">
            <a:avLst/>
          </a:prstGeom>
        </p:spPr>
      </p:pic>
      <p:pic>
        <p:nvPicPr>
          <p:cNvPr id="6" name="Picture 5" descr="bioconducto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3" y="3777431"/>
            <a:ext cx="7258466" cy="3080569"/>
          </a:xfrm>
          <a:prstGeom prst="rect">
            <a:avLst/>
          </a:prstGeom>
        </p:spPr>
      </p:pic>
      <p:sp>
        <p:nvSpPr>
          <p:cNvPr id="7" name="Rectangle 6"/>
          <p:cNvSpPr/>
          <p:nvPr/>
        </p:nvSpPr>
        <p:spPr>
          <a:xfrm>
            <a:off x="467468" y="2100637"/>
            <a:ext cx="11245721" cy="1554272"/>
          </a:xfrm>
          <a:prstGeom prst="rect">
            <a:avLst/>
          </a:prstGeom>
        </p:spPr>
        <p:txBody>
          <a:bodyPr wrap="square">
            <a:spAutoFit/>
          </a:bodyPr>
          <a:lstStyle/>
          <a:p>
            <a:pPr>
              <a:spcBef>
                <a:spcPts val="1800"/>
              </a:spcBef>
            </a:pPr>
            <a:r>
              <a:rPr lang="en-US" sz="2000" dirty="0" err="1"/>
              <a:t>Bioconductor</a:t>
            </a:r>
            <a:r>
              <a:rPr lang="en-US" sz="2000" dirty="0"/>
              <a:t> is an open source, open development software project to provide tools for the analysis and comprehension of high-throughput genomic data</a:t>
            </a:r>
            <a:r>
              <a:rPr lang="en-US" sz="2000" dirty="0" smtClean="0"/>
              <a:t>.</a:t>
            </a:r>
          </a:p>
          <a:p>
            <a:pPr>
              <a:spcBef>
                <a:spcPts val="1800"/>
              </a:spcBef>
            </a:pPr>
            <a:r>
              <a:rPr lang="en-US" sz="2000" dirty="0" err="1" smtClean="0"/>
              <a:t>CummeRbund</a:t>
            </a:r>
            <a:r>
              <a:rPr lang="en-US" sz="2000" dirty="0" smtClean="0"/>
              <a:t> </a:t>
            </a:r>
            <a:r>
              <a:rPr lang="en-US" sz="2000" dirty="0"/>
              <a:t>is now included as part of the R/Bioconductor project. The links above point to the R packages directly, and every effort should be made to use the version provided by </a:t>
            </a:r>
            <a:r>
              <a:rPr lang="en-US" sz="2000" dirty="0" err="1"/>
              <a:t>Bioconductor</a:t>
            </a:r>
            <a:endParaRPr lang="en-US" sz="2000" dirty="0"/>
          </a:p>
        </p:txBody>
      </p:sp>
    </p:spTree>
    <p:extLst>
      <p:ext uri="{BB962C8B-B14F-4D97-AF65-F5344CB8AC3E}">
        <p14:creationId xmlns:p14="http://schemas.microsoft.com/office/powerpoint/2010/main" val="361120748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874b6422e71294979d2e4ecdfa995844aca235a"/>
</p:tagLst>
</file>

<file path=ppt/theme/theme1.xml><?xml version="1.0" encoding="utf-8"?>
<a:theme xmlns:a="http://schemas.openxmlformats.org/drawingml/2006/main" name="Generic New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yVerse PPT Theme-template" id="{F542F1E0-408B-4E0D-B65A-071A189FF1E9}" vid="{AC48C072-E801-4DE1-8C9B-ED2920775E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CyVerse PPT Theme-template</Template>
  <TotalTime>1869</TotalTime>
  <Words>1700</Words>
  <Application>Microsoft Macintosh PowerPoint</Application>
  <PresentationFormat>Custom</PresentationFormat>
  <Paragraphs>237</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Generic New Slide</vt:lpstr>
      <vt:lpstr>RNA-Seq visualization with CummeRbund</vt:lpstr>
      <vt:lpstr>RNA-Seq Experiment Overview</vt:lpstr>
      <vt:lpstr>Useful resources for Tuxedo workflow</vt:lpstr>
      <vt:lpstr>Compare expression analysis using CuffDiff</vt:lpstr>
      <vt:lpstr>Workflow of RNA-Seq in CyVerse</vt:lpstr>
      <vt:lpstr>Workflow of RNA-Seq in Atmosphere</vt:lpstr>
      <vt:lpstr>cummeRbund is a visualization package </vt:lpstr>
      <vt:lpstr>Bringing data into Atmosphere</vt:lpstr>
      <vt:lpstr>Installing CummerBund</vt:lpstr>
      <vt:lpstr>Connect with VNC Viewer</vt:lpstr>
      <vt:lpstr>Output files of CuffLinks</vt:lpstr>
      <vt:lpstr>Output files of CuffLinks</vt:lpstr>
      <vt:lpstr>Load cuffdiff data into the database</vt:lpstr>
      <vt:lpstr>What do we visualize?</vt:lpstr>
      <vt:lpstr>Global statistics and Quality Control</vt:lpstr>
      <vt:lpstr>Poisson does not capture biological variability</vt:lpstr>
      <vt:lpstr>PowerPoint Presentation</vt:lpstr>
      <vt:lpstr>Example of overdispersed data</vt:lpstr>
      <vt:lpstr>Squared Coefficient of Variation</vt:lpstr>
      <vt:lpstr>Distribution of FPKM scores</vt:lpstr>
      <vt:lpstr>Distribution of FPKM scores</vt:lpstr>
      <vt:lpstr>Selecting and Filtering Gene Sets</vt:lpstr>
      <vt:lpstr>PowerPoint Presentation</vt:lpstr>
      <vt:lpstr>Heatmap: Similar Expression Values</vt:lpstr>
      <vt:lpstr>Heatmap: Similar Expression Values</vt:lpstr>
      <vt:lpstr>Expression Plots by Genes</vt:lpstr>
      <vt:lpstr>Expression Plots by Genes</vt:lpstr>
      <vt:lpstr>Transfer data from Instance to DS via iCommands</vt:lpstr>
      <vt:lpstr>Help: ask.iplantcollaborative.org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dc:creator>
  <cp:lastModifiedBy>Joslynn Lee</cp:lastModifiedBy>
  <cp:revision>93</cp:revision>
  <dcterms:created xsi:type="dcterms:W3CDTF">2016-02-11T16:59:42Z</dcterms:created>
  <dcterms:modified xsi:type="dcterms:W3CDTF">2016-03-18T18:07:27Z</dcterms:modified>
</cp:coreProperties>
</file>