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259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6013" autoAdjust="0"/>
  </p:normalViewPr>
  <p:slideViewPr>
    <p:cSldViewPr snapToGrid="0">
      <p:cViewPr>
        <p:scale>
          <a:sx n="59" d="100"/>
          <a:sy n="59" d="100"/>
        </p:scale>
        <p:origin x="-280" y="-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4F2B-1F34-564B-9496-9F3F6D90F5D9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3C535-4E8F-804E-8AFE-56690134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3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7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7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9" y="5423187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3068102" y="3048082"/>
            <a:ext cx="7183134" cy="1167823"/>
            <a:chOff x="1246003" y="2367008"/>
            <a:chExt cx="7183134" cy="116782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46003" y="2367008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38744" y="2370424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745809" y="4312563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709794" y="4291887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986227" y="4314891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793" y="6408413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  <p:pic>
        <p:nvPicPr>
          <p:cNvPr id="21" name="Picture 20" descr="cyvers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9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lee@cshl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goo.gl/w7sIW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hyperlink" Target="http://www.ijis.net/ijis7_1/ijis7_1_editorial.html" TargetMode="Externa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9.jpeg"/><Relationship Id="rId5" Type="http://schemas.microsoft.com/office/2007/relationships/hdphoto" Target="../media/hdphoto1.wdp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microsoft.com/office/2007/relationships/hdphoto" Target="../media/hdphoto2.wdp"/><Relationship Id="rId6" Type="http://schemas.openxmlformats.org/officeDocument/2006/relationships/image" Target="../media/image23.png"/><Relationship Id="rId7" Type="http://schemas.microsoft.com/office/2007/relationships/hdphoto" Target="../media/hdphoto3.wdp"/><Relationship Id="rId8" Type="http://schemas.openxmlformats.org/officeDocument/2006/relationships/image" Target="../media/image24.png"/><Relationship Id="rId9" Type="http://schemas.microsoft.com/office/2007/relationships/hdphoto" Target="../media/hdphoto4.wdp"/><Relationship Id="rId10" Type="http://schemas.openxmlformats.org/officeDocument/2006/relationships/image" Target="../media/image25.png"/><Relationship Id="rId11" Type="http://schemas.microsoft.com/office/2007/relationships/hdphoto" Target="../media/hdphoto5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13" y="2630753"/>
            <a:ext cx="9969746" cy="1056061"/>
          </a:xfrm>
        </p:spPr>
        <p:txBody>
          <a:bodyPr/>
          <a:lstStyle/>
          <a:p>
            <a:r>
              <a:rPr lang="en-US" dirty="0" smtClean="0"/>
              <a:t>Tools and Services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Store – Managing your ‘Big’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0" y="4502111"/>
            <a:ext cx="9144000" cy="11795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rgbClr val="142248"/>
                </a:solidFill>
              </a:rPr>
              <a:t>Joslynn Lee, Ph.D. – Data Science Educator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142248"/>
                </a:solidFill>
              </a:rPr>
              <a:t>Cold Spring Harbor Laboratory, DNA Learning Center</a:t>
            </a:r>
            <a:endParaRPr lang="en-US" sz="2400" dirty="0">
              <a:solidFill>
                <a:srgbClr val="142248"/>
              </a:solidFill>
            </a:endParaRPr>
          </a:p>
          <a:p>
            <a:pPr lvl="0">
              <a:defRPr/>
            </a:pPr>
            <a:r>
              <a:rPr lang="en-US" sz="2400" dirty="0" smtClean="0">
                <a:solidFill>
                  <a:srgbClr val="142248"/>
                </a:solidFill>
                <a:hlinkClick r:id="rId2"/>
              </a:rPr>
              <a:t>jolee@cshl.edu</a:t>
            </a:r>
            <a:endParaRPr lang="en-US" sz="2400" dirty="0">
              <a:solidFill>
                <a:srgbClr val="142248"/>
              </a:solidFill>
            </a:endParaRPr>
          </a:p>
          <a:p>
            <a:pPr lvl="0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98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Multiple ways to access for varied skill levels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5004636"/>
            <a:ext cx="4387812" cy="5819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Discovery Environment (DE)</a:t>
            </a:r>
            <a:endParaRPr lang="en-US" dirty="0">
              <a:solidFill>
                <a:srgbClr val="0971AB"/>
              </a:solidFill>
              <a:latin typeface="Calibri"/>
              <a:cs typeface="Calibri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94979" y="5024770"/>
            <a:ext cx="3024500" cy="561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Calibri"/>
                <a:cs typeface="Calibri"/>
              </a:rPr>
              <a:t>Cyberduck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7740102" y="5024770"/>
            <a:ext cx="4383179" cy="561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Calibri"/>
                <a:cs typeface="Calibri"/>
              </a:rPr>
              <a:t>iCommands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150390" y="1828040"/>
            <a:ext cx="7352379" cy="456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Point-and-click</a:t>
            </a:r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7740102" y="1828040"/>
            <a:ext cx="4383180" cy="673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Command line</a:t>
            </a:r>
            <a:endParaRPr lang="en-US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4" name="Picture 23" descr="Cyberdu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3" y="2486950"/>
            <a:ext cx="3034764" cy="2286000"/>
          </a:xfrm>
          <a:prstGeom prst="rect">
            <a:avLst/>
          </a:prstGeom>
        </p:spPr>
      </p:pic>
      <p:pic>
        <p:nvPicPr>
          <p:cNvPr id="25" name="Picture 24" descr="iComman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02" y="2486950"/>
            <a:ext cx="4385144" cy="1828800"/>
          </a:xfrm>
          <a:prstGeom prst="rect">
            <a:avLst/>
          </a:prstGeom>
        </p:spPr>
      </p:pic>
      <p:pic>
        <p:nvPicPr>
          <p:cNvPr id="5" name="Picture 4" descr="D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0" y="2462605"/>
            <a:ext cx="4247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6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Some important things we will not “see” in the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695681"/>
            <a:ext cx="4387812" cy="546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Data Backups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273429" y="4517414"/>
            <a:ext cx="1472688" cy="5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Arizona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3186453" y="4517414"/>
            <a:ext cx="1452240" cy="5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Texas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474682" y="5412863"/>
            <a:ext cx="4387812" cy="126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Key component of your data management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Worry-free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137382" y="1695681"/>
            <a:ext cx="4387812" cy="54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Data Transfer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1658"/>
              </p:ext>
            </p:extLst>
          </p:nvPr>
        </p:nvGraphicFramePr>
        <p:xfrm>
          <a:off x="5397118" y="2399198"/>
          <a:ext cx="6543553" cy="278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840"/>
                <a:gridCol w="1611412"/>
                <a:gridCol w="1487902"/>
                <a:gridCol w="1781399"/>
              </a:tblGrid>
              <a:tr h="4817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Destination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Copy</a:t>
                      </a:r>
                      <a:r>
                        <a:rPr lang="en-US" b="1" baseline="0" dirty="0" smtClean="0"/>
                        <a:t> Method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(seconds)</a:t>
                      </a:r>
                      <a:endParaRPr lang="en-US" b="1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Berkeley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USB 2.0 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Store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iget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1828800" y="3792849"/>
            <a:ext cx="129305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0" y="2744925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91" y="2744925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3"/>
          <p:cNvSpPr txBox="1">
            <a:spLocks/>
          </p:cNvSpPr>
          <p:nvPr/>
        </p:nvSpPr>
        <p:spPr>
          <a:xfrm>
            <a:off x="6412219" y="5412863"/>
            <a:ext cx="4387812" cy="126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Closer to optimum conditions: transfers between University of Arizona and UC Berkeley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100 GB:  26m15s, 1 GB 17.5s</a:t>
            </a:r>
          </a:p>
        </p:txBody>
      </p:sp>
    </p:spTree>
    <p:extLst>
      <p:ext uri="{BB962C8B-B14F-4D97-AF65-F5344CB8AC3E}">
        <p14:creationId xmlns:p14="http://schemas.microsoft.com/office/powerpoint/2010/main" val="315927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Some important things we will not “see” in the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3844749" y="4806422"/>
            <a:ext cx="4359452" cy="476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http://</a:t>
            </a:r>
            <a:r>
              <a:rPr lang="en-US" dirty="0" err="1" smtClean="0">
                <a:latin typeface="Calibri"/>
                <a:cs typeface="Calibri"/>
              </a:rPr>
              <a:t>www.speedtest.net</a:t>
            </a:r>
            <a:r>
              <a:rPr lang="en-US" dirty="0" smtClean="0">
                <a:latin typeface="Calibri"/>
                <a:cs typeface="Calibri"/>
              </a:rPr>
              <a:t>/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82" y="2026804"/>
            <a:ext cx="4237684" cy="260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3725" y="5307111"/>
            <a:ext cx="11788275" cy="711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Local connections and institutional policies limit data transfer</a:t>
            </a:r>
            <a:endParaRPr lang="en-US" dirty="0">
              <a:solidFill>
                <a:srgbClr val="0971A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96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Hands-on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1017"/>
            <a:ext cx="10515600" cy="8385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Workshop packet: Data storage that supports the Life Cycle of Data</a:t>
            </a:r>
          </a:p>
          <a:p>
            <a:pPr marL="0" indent="0" algn="ctr">
              <a:buNone/>
            </a:pPr>
            <a:r>
              <a:rPr lang="en-US" dirty="0" smtClean="0"/>
              <a:t>Page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12" y="227878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Hands-on demo: </a:t>
            </a:r>
            <a:r>
              <a:rPr lang="en-US" dirty="0">
                <a:solidFill>
                  <a:srgbClr val="F19E1F"/>
                </a:solidFill>
                <a:cs typeface="Calibri"/>
              </a:rPr>
              <a:t>Data Storage that supports the Life Cycle of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896425" y="1860719"/>
            <a:ext cx="10259084" cy="463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Transferring data with </a:t>
            </a:r>
            <a:r>
              <a:rPr lang="en-US" dirty="0" err="1" smtClean="0">
                <a:latin typeface="Calibri"/>
                <a:cs typeface="Calibri"/>
              </a:rPr>
              <a:t>Cyberduck</a:t>
            </a:r>
            <a:r>
              <a:rPr lang="en-US" dirty="0" smtClean="0">
                <a:latin typeface="Calibri"/>
                <a:cs typeface="Calibri"/>
              </a:rPr>
              <a:t>– page 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Easiest way to share data with </a:t>
            </a:r>
            <a:r>
              <a:rPr lang="en-US" dirty="0" err="1" smtClean="0">
                <a:latin typeface="Calibri"/>
                <a:cs typeface="Calibri"/>
              </a:rPr>
              <a:t>CyVerse</a:t>
            </a:r>
            <a:r>
              <a:rPr lang="en-US" dirty="0" smtClean="0">
                <a:latin typeface="Calibri"/>
                <a:cs typeface="Calibri"/>
              </a:rPr>
              <a:t> – page 11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More Data Store exercises – page 29-30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latin typeface="Calibri"/>
                <a:cs typeface="Calibri"/>
              </a:rPr>
              <a:t>By the end of this demo, you should be able to:</a:t>
            </a:r>
          </a:p>
          <a:p>
            <a:r>
              <a:rPr lang="en-US" dirty="0" smtClean="0">
                <a:latin typeface="Calibri"/>
                <a:cs typeface="Calibri"/>
              </a:rPr>
              <a:t>Import files from a URL (i.e. </a:t>
            </a:r>
            <a:r>
              <a:rPr lang="en-US" dirty="0" smtClean="0">
                <a:latin typeface="Calibri"/>
                <a:cs typeface="Calibri"/>
                <a:hlinkClick r:id="rId4"/>
              </a:rPr>
              <a:t>http://goo.gl/w7sIWL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r>
              <a:rPr lang="en-US" dirty="0" smtClean="0">
                <a:latin typeface="Calibri"/>
                <a:cs typeface="Calibri"/>
              </a:rPr>
              <a:t>Upload / Download ‘large’ files (see </a:t>
            </a:r>
            <a:r>
              <a:rPr lang="en-US" i="1" dirty="0" smtClean="0">
                <a:latin typeface="Calibri"/>
                <a:cs typeface="Calibri"/>
              </a:rPr>
              <a:t>Community Folder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r>
              <a:rPr lang="en-US" dirty="0" smtClean="0">
                <a:latin typeface="Calibri"/>
                <a:cs typeface="Calibri"/>
              </a:rPr>
              <a:t>Share data via a public link and via the Discovery Environment (</a:t>
            </a:r>
            <a:r>
              <a:rPr lang="en-US" i="1" dirty="0" smtClean="0">
                <a:latin typeface="Calibri"/>
                <a:cs typeface="Calibri"/>
              </a:rPr>
              <a:t>use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neighbor’s </a:t>
            </a:r>
            <a:r>
              <a:rPr lang="en-US" i="1" dirty="0" err="1" smtClean="0">
                <a:latin typeface="Calibri"/>
                <a:cs typeface="Calibri"/>
              </a:rPr>
              <a:t>CyVerse</a:t>
            </a:r>
            <a:r>
              <a:rPr lang="en-US" i="1" dirty="0" smtClean="0">
                <a:latin typeface="Calibri"/>
                <a:cs typeface="Calibri"/>
              </a:rPr>
              <a:t> username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r>
              <a:rPr lang="en-US" dirty="0" smtClean="0">
                <a:latin typeface="Calibri"/>
                <a:cs typeface="Calibri"/>
              </a:rPr>
              <a:t>View and manage file metadata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47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User perspectives and potential applications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667904" y="6434114"/>
            <a:ext cx="3404404" cy="524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i="1" dirty="0" smtClean="0">
                <a:solidFill>
                  <a:srgbClr val="142248"/>
                </a:solidFill>
                <a:latin typeface="Calibri"/>
                <a:cs typeface="Calibri"/>
              </a:rPr>
              <a:t>Welch et al. </a:t>
            </a:r>
            <a:r>
              <a:rPr lang="en-US" sz="2400" dirty="0" smtClean="0">
                <a:solidFill>
                  <a:srgbClr val="142248"/>
                </a:solidFill>
                <a:latin typeface="Calibri"/>
                <a:cs typeface="Calibri"/>
              </a:rPr>
              <a:t>2013</a:t>
            </a:r>
            <a:endParaRPr lang="en-US" sz="2400" dirty="0">
              <a:solidFill>
                <a:srgbClr val="142248"/>
              </a:solidFill>
              <a:latin typeface="Calibri"/>
              <a:cs typeface="Calibri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34739" y="1774901"/>
            <a:ext cx="9805166" cy="1294654"/>
          </a:xfrm>
        </p:spPr>
        <p:txBody>
          <a:bodyPr>
            <a:noAutofit/>
          </a:bodyPr>
          <a:lstStyle/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Uploads all of his .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fastq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files along with 50GB of root growth videos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Shares all his analyses results with his thesis advisor</a:t>
            </a:r>
          </a:p>
          <a:p>
            <a:pPr indent="0">
              <a:lnSpc>
                <a:spcPct val="80000"/>
              </a:lnSpc>
              <a:buNone/>
            </a:pP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334739" y="3363970"/>
            <a:ext cx="9810726" cy="158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Created a metadata template for assembled genomes her students and collaborators will place in a shared folder</a:t>
            </a:r>
          </a:p>
          <a:p>
            <a:pPr marL="685800" indent="-457200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Uses public links in the supplemental materials of her publications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2334739" y="5096869"/>
            <a:ext cx="9705024" cy="144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Developed a script to automate transfer of data to core users</a:t>
            </a:r>
          </a:p>
          <a:p>
            <a:pPr marL="685800" indent="-45720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Uses a shared folder to make large datasets accessible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3" y="2004366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27" y="3598097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92" y="5275838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0" y="3171732"/>
            <a:ext cx="3077000" cy="787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F19E1F"/>
                </a:solidFill>
                <a:latin typeface="Calibri"/>
                <a:cs typeface="Calibri"/>
              </a:rPr>
              <a:t>Bioinformatician</a:t>
            </a:r>
            <a:endParaRPr lang="en-US" dirty="0" smtClean="0">
              <a:solidFill>
                <a:srgbClr val="F19E1F"/>
              </a:solidFill>
              <a:latin typeface="Calibri"/>
              <a:cs typeface="Calibri"/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0" y="4899218"/>
            <a:ext cx="3077000" cy="570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Core Facilities</a:t>
            </a: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0" y="1544964"/>
            <a:ext cx="3077000" cy="58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Bench Scientist</a:t>
            </a:r>
          </a:p>
        </p:txBody>
      </p:sp>
    </p:spTree>
    <p:extLst>
      <p:ext uri="{BB962C8B-B14F-4D97-AF65-F5344CB8AC3E}">
        <p14:creationId xmlns:p14="http://schemas.microsoft.com/office/powerpoint/2010/main" val="371235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1017"/>
            <a:ext cx="10515600" cy="838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Time for Summaries and Tips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12" y="227878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upload and download in the 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860719"/>
            <a:ext cx="6760360" cy="19496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‘Simple’, for small files (~5 files, &lt; 1.8GB)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‘Bulk’, for larger files and folders (&lt; 10GB)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/>
                <a:cs typeface="Calibri"/>
              </a:rPr>
              <a:t>Import from URL (no size limit)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03725" y="4415807"/>
            <a:ext cx="5896149" cy="194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Advantage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Covers most upload/download sharing needs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Point and Click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034277" y="4415807"/>
            <a:ext cx="5896149" cy="194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Disadvantage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Some size / speed limitations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42" y="1660451"/>
            <a:ext cx="5096528" cy="2743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searching in the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endParaRPr lang="en-US" dirty="0">
              <a:solidFill>
                <a:srgbClr val="F19E1F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860719"/>
            <a:ext cx="4046194" cy="42065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Basic search bar searches all files and folders where you have permission</a:t>
            </a:r>
          </a:p>
          <a:p>
            <a:r>
              <a:rPr lang="en-US" dirty="0" smtClean="0">
                <a:latin typeface="Calibri"/>
                <a:cs typeface="Calibri"/>
              </a:rPr>
              <a:t>Advanced search allows searching based on metadata, permissions, and share status</a:t>
            </a:r>
          </a:p>
          <a:p>
            <a:r>
              <a:rPr lang="en-US" dirty="0" smtClean="0">
                <a:latin typeface="Calibri"/>
                <a:cs typeface="Calibri"/>
              </a:rPr>
              <a:t>Create auto-updated ‘smart’ folders based on searches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2" name="Picture 11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0" y="1925159"/>
            <a:ext cx="756081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file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Spaces / Special Characters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44763"/>
              </p:ext>
            </p:extLst>
          </p:nvPr>
        </p:nvGraphicFramePr>
        <p:xfrm>
          <a:off x="803403" y="3815853"/>
          <a:ext cx="10515600" cy="1645920"/>
        </p:xfrm>
        <a:graphic>
          <a:graphicData uri="http://schemas.openxmlformats.org/drawingml/2006/table">
            <a:tbl>
              <a:tblPr/>
              <a:tblGrid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~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`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! </a:t>
                      </a:r>
                      <a:br>
                        <a:rPr lang="en-US" sz="3200" b="1">
                          <a:latin typeface="+mn-lt"/>
                        </a:rPr>
                      </a:br>
                      <a:endParaRPr lang="en-US" sz="32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@ </a:t>
                      </a:r>
                      <a:br>
                        <a:rPr lang="en-US" sz="3200" b="1" dirty="0">
                          <a:latin typeface="+mn-lt"/>
                        </a:rPr>
                      </a:br>
                      <a:endParaRPr lang="en-US" sz="32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# </a:t>
                      </a:r>
                      <a:br>
                        <a:rPr lang="en-US" sz="3200" b="1">
                          <a:latin typeface="+mn-lt"/>
                        </a:rPr>
                      </a:br>
                      <a:endParaRPr lang="en-US" sz="32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$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% </a:t>
                      </a:r>
                      <a:br>
                        <a:rPr lang="en-US" sz="3200" b="1" dirty="0">
                          <a:latin typeface="+mn-lt"/>
                        </a:rPr>
                      </a:br>
                      <a:endParaRPr lang="en-US" sz="32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^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&amp;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* </a:t>
                      </a:r>
                      <a:br>
                        <a:rPr lang="en-US" sz="3200" b="1" dirty="0">
                          <a:latin typeface="+mn-lt"/>
                        </a:rPr>
                      </a:br>
                      <a:endParaRPr lang="en-US" sz="32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( </a:t>
                      </a:r>
                      <a:br>
                        <a:rPr lang="en-US" sz="3200" b="1" dirty="0">
                          <a:latin typeface="+mn-lt"/>
                        </a:rPr>
                      </a:br>
                      <a:endParaRPr lang="en-US" sz="32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) </a:t>
                      </a:r>
                      <a:br>
                        <a:rPr lang="en-US" sz="3200" b="1" dirty="0">
                          <a:latin typeface="+mn-lt"/>
                        </a:rPr>
                      </a:br>
                      <a:endParaRPr lang="en-US" sz="32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+ </a:t>
                      </a:r>
                      <a:br>
                        <a:rPr lang="en-US" sz="3200" b="1" dirty="0">
                          <a:latin typeface="+mn-lt"/>
                        </a:rPr>
                      </a:br>
                      <a:endParaRPr lang="en-US" sz="32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=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{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[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|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\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"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'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&lt;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&gt;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</a:rPr>
                        <a:t>,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?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8" y="1860719"/>
            <a:ext cx="11788275" cy="4206594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Many software packages are sensitive to spaces in files names and/or the special characters below</a:t>
            </a:r>
          </a:p>
          <a:p>
            <a:r>
              <a:rPr lang="en-US" dirty="0" smtClean="0">
                <a:latin typeface="Calibri"/>
                <a:cs typeface="Calibri"/>
              </a:rPr>
              <a:t>Rename uploaded files before using them in an analysis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52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1017"/>
            <a:ext cx="10515600" cy="8385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Manage and share your data across all </a:t>
            </a:r>
            <a:r>
              <a:rPr lang="en-US" dirty="0" err="1" smtClean="0"/>
              <a:t>CyVerse</a:t>
            </a:r>
            <a:r>
              <a:rPr lang="en-US" dirty="0" smtClean="0"/>
              <a:t> platforms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12" y="227878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Faster transfer with </a:t>
            </a:r>
            <a:r>
              <a:rPr lang="en-US" dirty="0" err="1" smtClean="0"/>
              <a:t>Cyberduck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16438" y="1860719"/>
            <a:ext cx="5907835" cy="4206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Free cross-platform open source file transfer program</a:t>
            </a:r>
          </a:p>
          <a:p>
            <a:r>
              <a:rPr lang="en-US" dirty="0" smtClean="0">
                <a:latin typeface="Calibri"/>
                <a:cs typeface="Calibri"/>
              </a:rPr>
              <a:t>Drag and drop files and folders</a:t>
            </a:r>
          </a:p>
          <a:p>
            <a:r>
              <a:rPr lang="en-US" dirty="0" smtClean="0">
                <a:latin typeface="Calibri"/>
                <a:cs typeface="Calibri"/>
              </a:rPr>
              <a:t>has been extensively tested with large data transfers (60-70 GB) from desktop to Data Store</a:t>
            </a:r>
          </a:p>
          <a:p>
            <a:r>
              <a:rPr lang="en-US" dirty="0" smtClean="0">
                <a:latin typeface="Calibri"/>
                <a:cs typeface="Calibri"/>
              </a:rPr>
              <a:t>access public and private data with your </a:t>
            </a:r>
            <a:r>
              <a:rPr lang="en-US" dirty="0" err="1" smtClean="0">
                <a:latin typeface="Calibri"/>
                <a:cs typeface="Calibri"/>
              </a:rPr>
              <a:t>CyVerse</a:t>
            </a:r>
            <a:r>
              <a:rPr lang="en-US" dirty="0" smtClean="0">
                <a:latin typeface="Calibri"/>
                <a:cs typeface="Calibri"/>
              </a:rPr>
              <a:t> account login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can access data anonymously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data that has been shared with anyone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without the need of an account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2" name="Picture 11" descr="Screen Shot 2016-02-01 at 11.10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946" r="1141" b="4313"/>
          <a:stretch/>
        </p:blipFill>
        <p:spPr>
          <a:xfrm>
            <a:off x="6385250" y="1617738"/>
            <a:ext cx="55297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Sharing files in the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Two easy ways to share data from the </a:t>
            </a:r>
            <a:r>
              <a:rPr lang="en-US" dirty="0" smtClean="0">
                <a:cs typeface="Calibri"/>
              </a:rPr>
              <a:t>DE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326" y="4123691"/>
            <a:ext cx="5942632" cy="21049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1) Discovery Environment Sharing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Share files / folders instantly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Control access permissions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Manage sharing between collaborators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283287" y="4123691"/>
            <a:ext cx="5908713" cy="2104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2) Sharing via Public Link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No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CyVerse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account required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Limited to individual files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URLs are public (less secure, can revoke)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64" y="1495694"/>
            <a:ext cx="458687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2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</a:t>
            </a:r>
            <a:r>
              <a:rPr lang="en-US" dirty="0"/>
              <a:t>s</a:t>
            </a:r>
            <a:r>
              <a:rPr lang="en-US" dirty="0" smtClean="0"/>
              <a:t>haring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When sharing, use this chart to decide appropriate </a:t>
            </a:r>
            <a:r>
              <a:rPr lang="en-US" dirty="0" smtClean="0">
                <a:cs typeface="Calibri"/>
              </a:rPr>
              <a:t>permissions for </a:t>
            </a:r>
            <a:r>
              <a:rPr lang="en-US" dirty="0" err="1" smtClean="0">
                <a:cs typeface="Calibri"/>
              </a:rPr>
              <a:t>CyVerse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87255"/>
              </p:ext>
            </p:extLst>
          </p:nvPr>
        </p:nvGraphicFramePr>
        <p:xfrm>
          <a:off x="1537338" y="2073011"/>
          <a:ext cx="9641623" cy="159924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4701"/>
                <a:gridCol w="1214082"/>
                <a:gridCol w="1419391"/>
                <a:gridCol w="1419391"/>
                <a:gridCol w="1419391"/>
                <a:gridCol w="914437"/>
                <a:gridCol w="1630230"/>
              </a:tblGrid>
              <a:tr h="3998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Permission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Read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Download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Metadata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Rename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Move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Delete</a:t>
                      </a:r>
                      <a:endParaRPr lang="en-US" sz="1800" b="0" dirty="0"/>
                    </a:p>
                  </a:txBody>
                  <a:tcPr/>
                </a:tc>
              </a:tr>
              <a:tr h="3998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998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998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Own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9399" y="4319720"/>
            <a:ext cx="3347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1:</a:t>
            </a:r>
          </a:p>
          <a:p>
            <a:endParaRPr lang="en-US" dirty="0"/>
          </a:p>
          <a:p>
            <a:r>
              <a:rPr lang="en-US" dirty="0" smtClean="0"/>
              <a:t>Lab PI with no computational biology experience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3830" y="4321454"/>
            <a:ext cx="2757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2:</a:t>
            </a:r>
          </a:p>
          <a:p>
            <a:endParaRPr lang="en-US" dirty="0"/>
          </a:p>
          <a:p>
            <a:r>
              <a:rPr lang="en-US" dirty="0" smtClean="0"/>
              <a:t>Individual who collected data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6556" y="4323188"/>
            <a:ext cx="2757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3:</a:t>
            </a:r>
          </a:p>
          <a:p>
            <a:endParaRPr lang="en-US" dirty="0"/>
          </a:p>
          <a:p>
            <a:r>
              <a:rPr lang="en-US" dirty="0" smtClean="0"/>
              <a:t>You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viewing and editing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User metadata stored in Attribute Value Unit (AVU)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490" y="5214005"/>
            <a:ext cx="49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Metadata  Edit Metadata</a:t>
            </a:r>
            <a:endParaRPr lang="en-US" dirty="0"/>
          </a:p>
        </p:txBody>
      </p:sp>
      <p:pic>
        <p:nvPicPr>
          <p:cNvPr id="8" name="Picture 7" descr="metadat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9" y="1792793"/>
            <a:ext cx="5004262" cy="3200400"/>
          </a:xfrm>
          <a:prstGeom prst="rect">
            <a:avLst/>
          </a:prstGeom>
        </p:spPr>
      </p:pic>
      <p:pic>
        <p:nvPicPr>
          <p:cNvPr id="13" name="Picture 12" descr="metadat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1" y="1792793"/>
            <a:ext cx="6350499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0365" y="5214005"/>
            <a:ext cx="606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Choose your template -&gt; Use term guide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 your own attributes and values / customize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59156" y="6044300"/>
            <a:ext cx="60348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cs typeface="Calibri"/>
              </a:rPr>
              <a:t>Metadata not just </a:t>
            </a:r>
            <a:r>
              <a:rPr lang="en-US" dirty="0">
                <a:solidFill>
                  <a:srgbClr val="0971AB"/>
                </a:solidFill>
                <a:cs typeface="Calibri"/>
              </a:rPr>
              <a:t>for data management, think reproducibility!</a:t>
            </a:r>
          </a:p>
        </p:txBody>
      </p:sp>
    </p:spTree>
    <p:extLst>
      <p:ext uri="{BB962C8B-B14F-4D97-AF65-F5344CB8AC3E}">
        <p14:creationId xmlns:p14="http://schemas.microsoft.com/office/powerpoint/2010/main" val="5502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Help: </a:t>
            </a:r>
            <a:r>
              <a:rPr lang="en-US" dirty="0" err="1" smtClean="0"/>
              <a:t>ask.iplantcollaborative.org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Detailed instructions with videos, manuals, documentation in </a:t>
            </a:r>
            <a:r>
              <a:rPr lang="en-US" dirty="0" err="1" smtClean="0">
                <a:cs typeface="Calibri"/>
              </a:rPr>
              <a:t>CyVerse</a:t>
            </a:r>
            <a:r>
              <a:rPr lang="en-US" dirty="0" smtClean="0">
                <a:cs typeface="Calibri"/>
              </a:rPr>
              <a:t> Wiki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pic>
        <p:nvPicPr>
          <p:cNvPr id="10" name="Picture 9" descr="ask_iPla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71" y="1729342"/>
            <a:ext cx="751551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1903" y="5564945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E1F"/>
                </a:solidFill>
              </a:rPr>
              <a:t>Search by tag</a:t>
            </a:r>
            <a:endParaRPr lang="en-US" dirty="0">
              <a:solidFill>
                <a:srgbClr val="F1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69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‘Big’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/>
              <a:t>Challenges: the scope and scale of life sciences data continue to </a:t>
            </a:r>
            <a:r>
              <a:rPr lang="en-US" dirty="0" smtClean="0"/>
              <a:t>grow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75453" y="1822358"/>
            <a:ext cx="6636930" cy="4130768"/>
          </a:xfrm>
        </p:spPr>
        <p:txBody>
          <a:bodyPr/>
          <a:lstStyle/>
          <a:p>
            <a:r>
              <a:rPr lang="en-US" dirty="0">
                <a:solidFill>
                  <a:srgbClr val="0971AB"/>
                </a:solidFill>
              </a:rPr>
              <a:t>Big data a term applied to data sets whose size is beyond the ability of commonly used software tools to capture, manage, and process the data within a </a:t>
            </a:r>
            <a:r>
              <a:rPr lang="en-US" dirty="0">
                <a:solidFill>
                  <a:srgbClr val="F19E1F"/>
                </a:solidFill>
              </a:rPr>
              <a:t>tolerable elapsed time</a:t>
            </a:r>
          </a:p>
          <a:p>
            <a:r>
              <a:rPr lang="en-US" dirty="0">
                <a:solidFill>
                  <a:srgbClr val="0971AB"/>
                </a:solidFill>
              </a:rPr>
              <a:t>Big data sizes are a constantly moving target currently ranging from </a:t>
            </a:r>
            <a:r>
              <a:rPr lang="en-US" dirty="0">
                <a:solidFill>
                  <a:srgbClr val="F19E1F"/>
                </a:solidFill>
              </a:rPr>
              <a:t>a few dozen terabytes </a:t>
            </a:r>
            <a:r>
              <a:rPr lang="en-US" dirty="0">
                <a:solidFill>
                  <a:srgbClr val="0971AB"/>
                </a:solidFill>
              </a:rPr>
              <a:t>(TB) to many petabytes of data in a single data </a:t>
            </a:r>
            <a:r>
              <a:rPr lang="en-US" dirty="0" smtClean="0">
                <a:solidFill>
                  <a:srgbClr val="0971AB"/>
                </a:solidFill>
              </a:rPr>
              <a:t>set</a:t>
            </a:r>
            <a:endParaRPr lang="en-US" dirty="0">
              <a:solidFill>
                <a:srgbClr val="0971AB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DataDelu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8" y="1814727"/>
            <a:ext cx="1800801" cy="2371055"/>
          </a:xfrm>
          <a:prstGeom prst="rect">
            <a:avLst/>
          </a:prstGeom>
        </p:spPr>
      </p:pic>
      <p:pic>
        <p:nvPicPr>
          <p:cNvPr id="6" name="Picture 5" descr="cover_nature_bigda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9" y="3710974"/>
            <a:ext cx="1905000" cy="2540000"/>
          </a:xfrm>
          <a:prstGeom prst="rect">
            <a:avLst/>
          </a:prstGeom>
        </p:spPr>
      </p:pic>
      <p:pic>
        <p:nvPicPr>
          <p:cNvPr id="7" name="Picture 6" descr="20110211_Data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1" y="2010603"/>
            <a:ext cx="1828800" cy="2331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944" y="6319944"/>
            <a:ext cx="1012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  <a:hlinkClick r:id="rId6"/>
              </a:rPr>
              <a:t>“‘Big Data': Big gaps of knowledge in the field of Internet". </a:t>
            </a:r>
            <a:r>
              <a:rPr lang="en-US" i="1" dirty="0">
                <a:latin typeface="Calibri"/>
                <a:cs typeface="Calibri"/>
                <a:hlinkClick r:id="rId6"/>
              </a:rPr>
              <a:t>International Journal of Internet Science</a:t>
            </a:r>
            <a:r>
              <a:rPr lang="en-US" dirty="0">
                <a:latin typeface="Calibri"/>
                <a:cs typeface="Calibri"/>
                <a:hlinkClick r:id="rId6"/>
              </a:rPr>
              <a:t> </a:t>
            </a:r>
            <a:r>
              <a:rPr lang="en-US" b="1" dirty="0">
                <a:latin typeface="Calibri"/>
                <a:cs typeface="Calibri"/>
                <a:hlinkClick r:id="rId6"/>
              </a:rPr>
              <a:t>7</a:t>
            </a:r>
            <a:r>
              <a:rPr lang="en-US" dirty="0">
                <a:latin typeface="Calibri"/>
                <a:cs typeface="Calibri"/>
                <a:hlinkClick r:id="rId6"/>
              </a:rPr>
              <a:t>: 1–5</a:t>
            </a:r>
            <a:r>
              <a:rPr lang="en-US" dirty="0" smtClean="0">
                <a:latin typeface="Calibri"/>
                <a:cs typeface="Calibri"/>
                <a:hlinkClick r:id="rId6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‘Big’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Challenges: (sequencing example): data generation is cheaper and faster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pic>
        <p:nvPicPr>
          <p:cNvPr id="11" name="Picture 10" descr="costpergenome2015_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96" y="1976134"/>
            <a:ext cx="5486400" cy="4114800"/>
          </a:xfrm>
          <a:prstGeom prst="rect">
            <a:avLst/>
          </a:prstGeom>
        </p:spPr>
      </p:pic>
      <p:pic>
        <p:nvPicPr>
          <p:cNvPr id="12" name="Picture 11" descr="ABI-3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" y="4034833"/>
            <a:ext cx="3280655" cy="2286000"/>
          </a:xfrm>
          <a:prstGeom prst="rect">
            <a:avLst/>
          </a:prstGeom>
        </p:spPr>
      </p:pic>
      <p:pic>
        <p:nvPicPr>
          <p:cNvPr id="13" name="Picture 12" descr="MiSeq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95" y="1716698"/>
            <a:ext cx="3048000" cy="2286000"/>
          </a:xfrm>
          <a:prstGeom prst="rect">
            <a:avLst/>
          </a:prstGeom>
        </p:spPr>
      </p:pic>
      <p:pic>
        <p:nvPicPr>
          <p:cNvPr id="14" name="Picture 13" descr="MinION_117-300x25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44" y="4021156"/>
            <a:ext cx="2689411" cy="2286000"/>
          </a:xfrm>
          <a:prstGeom prst="rect">
            <a:avLst/>
          </a:prstGeom>
        </p:spPr>
      </p:pic>
      <p:pic>
        <p:nvPicPr>
          <p:cNvPr id="15" name="Picture 14" descr="abi3730fu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08" y="1465177"/>
            <a:ext cx="40672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4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‘Big’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Challenge: biology encompasses more than sequence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3" y="1961604"/>
            <a:ext cx="3181316" cy="23859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4" descr="http://www.auracle.ca/images/websce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37" y="1903049"/>
            <a:ext cx="4091498" cy="28523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biomedcentral.com/content/supplementary/1752-0509-5-168-s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48" y="2028456"/>
            <a:ext cx="3276922" cy="2471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964" y="4853219"/>
            <a:ext cx="11369749" cy="1617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Advanced Imaging			</a:t>
            </a:r>
            <a:r>
              <a:rPr lang="en-US" dirty="0">
                <a:solidFill>
                  <a:srgbClr val="0971AB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  Geospatial</a:t>
            </a:r>
            <a:r>
              <a:rPr lang="en-US" dirty="0">
                <a:solidFill>
                  <a:srgbClr val="0971AB"/>
                </a:solidFill>
                <a:latin typeface="Calibri"/>
                <a:cs typeface="Calibri"/>
              </a:rPr>
              <a:t>		</a:t>
            </a: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		Network</a:t>
            </a:r>
          </a:p>
          <a:p>
            <a:pPr marL="0" indent="0">
              <a:buNone/>
            </a:pPr>
            <a:endParaRPr lang="en-US" dirty="0" smtClean="0">
              <a:solidFill>
                <a:srgbClr val="0971AB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Biologists work with and require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access</a:t>
            </a: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 to diverse data types</a:t>
            </a:r>
            <a:endParaRPr lang="en-US" dirty="0">
              <a:solidFill>
                <a:srgbClr val="0971A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63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‘Big’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Challenges: changes in data require changes in tools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78500" y="1860719"/>
            <a:ext cx="6226213" cy="42065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Difficult / slow transfers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Expense for storage / backup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Difficult to share and publish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Analysis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Metadata (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What Is metadata?</a:t>
            </a: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216438" y="5651496"/>
            <a:ext cx="11788275" cy="775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7000" dirty="0" smtClean="0">
                <a:latin typeface="Calibri"/>
                <a:cs typeface="Calibri"/>
              </a:rPr>
              <a:t>Changes in scale introduce quantitative and qualitative complications</a:t>
            </a:r>
            <a:endParaRPr lang="en-US" sz="7000" dirty="0">
              <a:latin typeface="Calibri"/>
              <a:cs typeface="Calibri"/>
            </a:endParaRPr>
          </a:p>
        </p:txBody>
      </p:sp>
      <p:pic>
        <p:nvPicPr>
          <p:cNvPr id="13" name="Picture 2" descr="http://kingofgreen.co.uk/media/pip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41" y="2070497"/>
            <a:ext cx="1018956" cy="131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eppendorf.com/script/binres.php?RID=771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" b="98933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1" y="1650507"/>
            <a:ext cx="1444224" cy="21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1" y="4320057"/>
            <a:ext cx="1514356" cy="113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19" y="4269786"/>
            <a:ext cx="1411357" cy="12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2483389" y="23839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83389" y="47842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The Data Store services all </a:t>
            </a:r>
            <a:r>
              <a:rPr lang="en-US" dirty="0" err="1">
                <a:cs typeface="Calibri"/>
              </a:rPr>
              <a:t>CyVerse</a:t>
            </a:r>
            <a:r>
              <a:rPr lang="en-US" dirty="0">
                <a:cs typeface="Calibri"/>
              </a:rPr>
              <a:t> platforms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50246" y="1848929"/>
            <a:ext cx="4854427" cy="4336041"/>
          </a:xfrm>
        </p:spPr>
        <p:txBody>
          <a:bodyPr/>
          <a:lstStyle/>
          <a:p>
            <a:r>
              <a:rPr lang="en-US" dirty="0">
                <a:solidFill>
                  <a:srgbClr val="0971AB"/>
                </a:solidFill>
              </a:rPr>
              <a:t>Access your data from multiple </a:t>
            </a:r>
            <a:r>
              <a:rPr lang="en-US" dirty="0" err="1">
                <a:solidFill>
                  <a:srgbClr val="0971AB"/>
                </a:solidFill>
              </a:rPr>
              <a:t>CyVerse</a:t>
            </a:r>
            <a:r>
              <a:rPr lang="en-US" dirty="0">
                <a:solidFill>
                  <a:srgbClr val="0971AB"/>
                </a:solidFill>
              </a:rPr>
              <a:t> services</a:t>
            </a:r>
          </a:p>
          <a:p>
            <a:r>
              <a:rPr lang="en-US" dirty="0">
                <a:solidFill>
                  <a:srgbClr val="0971AB"/>
                </a:solidFill>
              </a:rPr>
              <a:t>Automatic backup (redundant between University of Arizona and University of Texas</a:t>
            </a:r>
          </a:p>
          <a:p>
            <a:r>
              <a:rPr lang="en-US" dirty="0">
                <a:solidFill>
                  <a:srgbClr val="0971AB"/>
                </a:solidFill>
              </a:rPr>
              <a:t>Default 100 GB allocation,         &gt; 1 TB allocations available with justification</a:t>
            </a:r>
          </a:p>
          <a:p>
            <a:endParaRPr lang="en-US" dirty="0"/>
          </a:p>
        </p:txBody>
      </p:sp>
      <p:pic>
        <p:nvPicPr>
          <p:cNvPr id="16" name="Picture 15" descr="CyVerse_apps_connection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" b="2794"/>
          <a:stretch/>
        </p:blipFill>
        <p:spPr>
          <a:xfrm>
            <a:off x="203200" y="1701117"/>
            <a:ext cx="6899817" cy="49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9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Avoid reinventing the wheel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23147" y="1848929"/>
            <a:ext cx="6581527" cy="43360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cs typeface="Calibri"/>
              </a:rPr>
              <a:t>iRODS</a:t>
            </a:r>
            <a:r>
              <a:rPr lang="en-US" dirty="0">
                <a:cs typeface="Calibri"/>
              </a:rPr>
              <a:t> (integrated Rule-Oriented Data System) is an established, scalable, open-source data management </a:t>
            </a:r>
            <a:r>
              <a:rPr lang="en-US" dirty="0" err="1">
                <a:cs typeface="Calibri"/>
              </a:rPr>
              <a:t>sytem</a:t>
            </a:r>
            <a:endParaRPr lang="en-US" dirty="0"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cs typeface="Calibri"/>
              </a:rPr>
              <a:t>iRODS</a:t>
            </a:r>
            <a:r>
              <a:rPr lang="en-US" dirty="0">
                <a:cs typeface="Calibri"/>
              </a:rPr>
              <a:t> supports many data intensive projects</a:t>
            </a:r>
          </a:p>
          <a:p>
            <a:pPr>
              <a:lnSpc>
                <a:spcPct val="140000"/>
              </a:lnSpc>
            </a:pPr>
            <a:r>
              <a:rPr lang="en-US" dirty="0" err="1">
                <a:cs typeface="Calibri"/>
              </a:rPr>
              <a:t>iRODS</a:t>
            </a:r>
            <a:r>
              <a:rPr lang="en-US" dirty="0">
                <a:cs typeface="Calibri"/>
              </a:rPr>
              <a:t> abstracts data services from data storage to facilitate executing services across heterogeneous, distributed storage systems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Critical for effective data management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Works under the hood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cs typeface="Calibri"/>
              </a:rPr>
              <a:t>Folder = Collection </a:t>
            </a:r>
          </a:p>
        </p:txBody>
      </p:sp>
      <p:pic>
        <p:nvPicPr>
          <p:cNvPr id="7" name="Picture 6" descr="Mouse-Hous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" y="205007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Benefits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9" y="2397755"/>
            <a:ext cx="621846" cy="71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0" y="3724600"/>
            <a:ext cx="798645" cy="823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1" y="5356947"/>
            <a:ext cx="944962" cy="993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153" y="1840030"/>
            <a:ext cx="18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dirty="0" smtClean="0">
                <a:latin typeface="Calibri"/>
                <a:cs typeface="Calibri"/>
              </a:rPr>
              <a:t>Get Science Done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385" y="3287873"/>
            <a:ext cx="160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dirty="0" smtClean="0">
                <a:latin typeface="Calibri"/>
                <a:cs typeface="Calibri"/>
              </a:rPr>
              <a:t>Reproducibility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163" y="4745649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dirty="0" smtClean="0">
                <a:latin typeface="Calibri"/>
                <a:cs typeface="Calibri"/>
              </a:rPr>
              <a:t>Productivity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2519886" y="1998917"/>
            <a:ext cx="8836267" cy="1255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Calibri"/>
                <a:cs typeface="Calibri"/>
              </a:rPr>
              <a:t>Store </a:t>
            </a:r>
            <a:r>
              <a:rPr lang="en-US" sz="2600" dirty="0" smtClean="0">
                <a:solidFill>
                  <a:srgbClr val="F19E1F"/>
                </a:solidFill>
                <a:latin typeface="Calibri"/>
                <a:cs typeface="Calibri"/>
              </a:rPr>
              <a:t>any type </a:t>
            </a:r>
            <a:r>
              <a:rPr lang="en-US" sz="2600" dirty="0" smtClean="0">
                <a:latin typeface="Calibri"/>
                <a:cs typeface="Calibri"/>
              </a:rPr>
              <a:t>of files related to your research</a:t>
            </a:r>
          </a:p>
          <a:p>
            <a:r>
              <a:rPr lang="en-US" sz="2600" dirty="0">
                <a:cs typeface="Calibri"/>
              </a:rPr>
              <a:t>allocations greater than 1 TB, please include in your </a:t>
            </a:r>
            <a:r>
              <a:rPr lang="en-US" sz="2600" dirty="0" smtClean="0">
                <a:cs typeface="Calibri"/>
              </a:rPr>
              <a:t>request</a:t>
            </a:r>
            <a:endParaRPr lang="en-US" sz="2600" dirty="0">
              <a:cs typeface="Calibri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9886" y="3391595"/>
            <a:ext cx="8712905" cy="13994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Metadata captures information needed for reproducibility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971AB"/>
                </a:solidFill>
                <a:latin typeface="Calibri"/>
                <a:cs typeface="Calibri"/>
              </a:rPr>
              <a:t>Automatic backup and accessibility support your project’s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data management plan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519886" y="4907817"/>
            <a:ext cx="8816585" cy="130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 smtClean="0">
                <a:latin typeface="Calibri"/>
                <a:cs typeface="Calibri"/>
              </a:rPr>
              <a:t>iRODS</a:t>
            </a:r>
            <a:r>
              <a:rPr lang="en-US" sz="2600" dirty="0" smtClean="0">
                <a:latin typeface="Calibri"/>
                <a:cs typeface="Calibri"/>
              </a:rPr>
              <a:t> makes high-speed transfers possible (100 GB in ~30 min) </a:t>
            </a:r>
          </a:p>
          <a:p>
            <a:r>
              <a:rPr lang="en-US" sz="2600" dirty="0" smtClean="0">
                <a:latin typeface="Calibri"/>
                <a:cs typeface="Calibri"/>
              </a:rPr>
              <a:t>Share data</a:t>
            </a:r>
            <a:r>
              <a:rPr lang="en-US" sz="2600" dirty="0" smtClean="0">
                <a:solidFill>
                  <a:srgbClr val="F19E1F"/>
                </a:solidFill>
                <a:latin typeface="Calibri"/>
                <a:cs typeface="Calibri"/>
              </a:rPr>
              <a:t> instantly </a:t>
            </a:r>
            <a:r>
              <a:rPr lang="en-US" sz="2600" dirty="0" smtClean="0">
                <a:latin typeface="Calibri"/>
                <a:cs typeface="Calibri"/>
              </a:rPr>
              <a:t>with collaborators within </a:t>
            </a:r>
            <a:r>
              <a:rPr lang="en-US" sz="2600" dirty="0" err="1" smtClean="0">
                <a:latin typeface="Calibri"/>
                <a:cs typeface="Calibri"/>
              </a:rPr>
              <a:t>CyVerse</a:t>
            </a:r>
            <a:endParaRPr 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58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567</TotalTime>
  <Words>1222</Words>
  <Application>Microsoft Macintosh PowerPoint</Application>
  <PresentationFormat>Custom</PresentationFormat>
  <Paragraphs>257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Generic New Slide</vt:lpstr>
      <vt:lpstr>Tools and Services Workshop</vt:lpstr>
      <vt:lpstr>Welcome to the Data Store</vt:lpstr>
      <vt:lpstr>Working with ‘Big’ Data</vt:lpstr>
      <vt:lpstr>Working with ‘Big’ Data</vt:lpstr>
      <vt:lpstr>Working with ‘Big’ Data</vt:lpstr>
      <vt:lpstr>Working with ‘Big’ Data</vt:lpstr>
      <vt:lpstr>Data Store Overview</vt:lpstr>
      <vt:lpstr>Data Store Overview</vt:lpstr>
      <vt:lpstr>Data Store Overview</vt:lpstr>
      <vt:lpstr>Data Store Overview</vt:lpstr>
      <vt:lpstr>Data Store Overview</vt:lpstr>
      <vt:lpstr>Data Store Overview</vt:lpstr>
      <vt:lpstr>Hands-on Demo</vt:lpstr>
      <vt:lpstr>Data Store Overview</vt:lpstr>
      <vt:lpstr>Data Store Overview</vt:lpstr>
      <vt:lpstr>Data Store Overview</vt:lpstr>
      <vt:lpstr>Summary: Tips for upload and download in the DE</vt:lpstr>
      <vt:lpstr>Summary: Tips for searching in the DE</vt:lpstr>
      <vt:lpstr>Summary: Tips for file names</vt:lpstr>
      <vt:lpstr>Summary: Faster transfer with Cyberduck</vt:lpstr>
      <vt:lpstr>Summary: Sharing files in the Data Store</vt:lpstr>
      <vt:lpstr>Summary: Tips for sharing files</vt:lpstr>
      <vt:lpstr>Summary: Tips for viewing and editing metadata</vt:lpstr>
      <vt:lpstr>Help: ask.iplantcollaborative.org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Joslynn Lee</cp:lastModifiedBy>
  <cp:revision>45</cp:revision>
  <dcterms:created xsi:type="dcterms:W3CDTF">2016-02-11T16:59:42Z</dcterms:created>
  <dcterms:modified xsi:type="dcterms:W3CDTF">2016-03-17T02:43:43Z</dcterms:modified>
</cp:coreProperties>
</file>