
<file path=[Content_Types].xml><?xml version="1.0" encoding="utf-8"?>
<Types xmlns="http://schemas.openxmlformats.org/package/2006/content-types">
  <Override PartName="/ppt/slides/slide14.xml" ContentType="application/vnd.openxmlformats-officedocument.presentationml.slide+xml"/>
  <Override PartName="/ppt/slideMasters/slideMaster2.xml" ContentType="application/vnd.openxmlformats-officedocument.presentationml.slideMaster+xml"/>
  <Default Extension="xml" ContentType="application/xml"/>
  <Override PartName="/ppt/tableStyles.xml" ContentType="application/vnd.openxmlformats-officedocument.presentationml.tableStyles+xml"/>
  <Override PartName="/ppt/slideLayouts/slideLayout33.xml" ContentType="application/vnd.openxmlformats-officedocument.presentationml.slideLayout+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notesSlides/notesSlide7.xml" ContentType="application/vnd.openxmlformats-officedocument.presentationml.notesSlide+xml"/>
  <Override PartName="/ppt/slideLayouts/slideLayout32.xml" ContentType="application/vnd.openxmlformats-officedocument.presentationml.slideLayout+xml"/>
  <Override PartName="/ppt/slideLayouts/slideLayout15.xml" ContentType="application/vnd.openxmlformats-officedocument.presentationml.slideLayout+xml"/>
  <Override PartName="/ppt/slideLayouts/slideLayout24.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slideLayouts/slideLayout4.xml" ContentType="application/vnd.openxmlformats-officedocument.presentationml.slideLayout+xml"/>
  <Default Extension="png" ContentType="image/png"/>
  <Override PartName="/ppt/slides/slide12.xml" ContentType="application/vnd.openxmlformats-officedocument.presentationml.slide+xml"/>
  <Override PartName="/ppt/notesSlides/notesSlide6.xml" ContentType="application/vnd.openxmlformats-officedocument.presentationml.notesSlide+xml"/>
  <Override PartName="/ppt/presProps.xml" ContentType="application/vnd.openxmlformats-officedocument.presentationml.presProps+xml"/>
  <Override PartName="/ppt/slideLayouts/slideLayout3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5.xml" ContentType="application/vnd.openxmlformats-officedocument.presentationml.notesSlide+xml"/>
  <Override PartName="/ppt/slideLayouts/slideLayout30.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29.xml" ContentType="application/vnd.openxmlformats-officedocument.presentationml.slideLayout+xml"/>
  <Override PartName="/ppt/slides/slide9.xml" ContentType="application/vnd.openxmlformats-officedocument.presentationml.slide+xml"/>
  <Override PartName="/ppt/slideLayouts/slideLayout9.xml" ContentType="application/vnd.openxmlformats-officedocument.presentationml.slideLayout+xml"/>
  <Override PartName="/ppt/slideLayouts/slideLayout22.xml" ContentType="application/vnd.openxmlformats-officedocument.presentationml.slideLayout+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slideLayouts/slideLayout36.xml" ContentType="application/vnd.openxmlformats-officedocument.presentationml.slideLayout+xml"/>
  <Override PartName="/ppt/notesSlides/notesSlide4.xml" ContentType="application/vnd.openxmlformats-officedocument.presentationml.notesSlide+xml"/>
  <Override PartName="/ppt/slideLayouts/slideLayout19.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28.xml" ContentType="application/vnd.openxmlformats-officedocument.presentationml.slideLayout+xml"/>
  <Override PartName="/ppt/notesSlides/notesSlide10.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Layouts/slideLayout21.xml" ContentType="application/vnd.openxmlformats-officedocument.presentationml.slideLayout+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slideLayouts/slideLayout35.xml" ContentType="application/vnd.openxmlformats-officedocument.presentationml.slideLayout+xml"/>
  <Override PartName="/ppt/notesSlides/notesSlide3.xml" ContentType="application/vnd.openxmlformats-officedocument.presentationml.notes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27.xml" ContentType="application/vnd.openxmlformats-officedocument.presentationml.slideLayout+xml"/>
  <Override PartName="/ppt/slides/slide7.xml" ContentType="application/vnd.openxmlformats-officedocument.presentationml.slide+xml"/>
  <Override PartName="/ppt/slideLayouts/slideLayout7.xml" ContentType="application/vnd.openxmlformats-officedocument.presentationml.slideLayout+xml"/>
  <Override PartName="/ppt/slideLayouts/slideLayout20.xml" ContentType="application/vnd.openxmlformats-officedocument.presentationml.slideLayout+xml"/>
  <Override PartName="/ppt/notesMasters/notesMaster1.xml" ContentType="application/vnd.openxmlformats-officedocument.presentationml.notesMaster+xml"/>
  <Override PartName="/ppt/slides/slide15.xml" ContentType="application/vnd.openxmlformats-officedocument.presentationml.slide+xml"/>
  <Override PartName="/ppt/slideMasters/slideMaster3.xml" ContentType="application/vnd.openxmlformats-officedocument.presentationml.slideMaster+xml"/>
  <Default Extension="wdp" ContentType="image/vnd.ms-photo"/>
  <Override PartName="/ppt/slideLayouts/slideLayout34.xml" ContentType="application/vnd.openxmlformats-officedocument.presentationml.slideLayout+xml"/>
  <Override PartName="/ppt/notesSlides/notesSlide2.xml" ContentType="application/vnd.openxmlformats-officedocument.presentationml.notesSlide+xml"/>
  <Override PartName="/ppt/slideLayouts/slideLayout17.xml" ContentType="application/vnd.openxmlformats-officedocument.presentationml.slideLayout+xml"/>
  <Override PartName="/ppt/theme/theme1.xml" ContentType="application/vnd.openxmlformats-officedocument.theme+xml"/>
  <Override PartName="/ppt/slideLayouts/slideLayout10.xml" ContentType="application/vnd.openxmlformats-officedocument.presentationml.slideLayout+xml"/>
  <Override PartName="/ppt/presentation.xml" ContentType="application/vnd.openxmlformats-officedocument.presentationml.presentation.main+xml"/>
  <Override PartName="/ppt/slideLayouts/slideLayout26.xml" ContentType="application/vnd.openxmlformats-officedocument.presentationml.slideLayout+xml"/>
  <Override PartName="/ppt/slides/slide6.xml" ContentType="application/vnd.openxmlformats-officedocument.presentationml.slide+xml"/>
  <Default Extension="bin" ContentType="application/vnd.openxmlformats-officedocument.presentationml.printerSettings"/>
  <Override PartName="/ppt/slideLayouts/slideLayout6.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 id="2147483660" r:id="rId2"/>
    <p:sldMasterId id="2147483674" r:id="rId3"/>
  </p:sldMasterIdLst>
  <p:notesMasterIdLst>
    <p:notesMasterId r:id="rId22"/>
  </p:notesMasterIdLst>
  <p:sldIdLst>
    <p:sldId id="290" r:id="rId4"/>
    <p:sldId id="276" r:id="rId5"/>
    <p:sldId id="277" r:id="rId6"/>
    <p:sldId id="288" r:id="rId7"/>
    <p:sldId id="278" r:id="rId8"/>
    <p:sldId id="281" r:id="rId9"/>
    <p:sldId id="289" r:id="rId10"/>
    <p:sldId id="282" r:id="rId11"/>
    <p:sldId id="295" r:id="rId12"/>
    <p:sldId id="296" r:id="rId13"/>
    <p:sldId id="291" r:id="rId14"/>
    <p:sldId id="284" r:id="rId15"/>
    <p:sldId id="292" r:id="rId16"/>
    <p:sldId id="293" r:id="rId17"/>
    <p:sldId id="285" r:id="rId18"/>
    <p:sldId id="287" r:id="rId19"/>
    <p:sldId id="286" r:id="rId20"/>
    <p:sldId id="29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FF6600"/>
    <a:srgbClr val="055C6B"/>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85800" autoAdjust="0"/>
  </p:normalViewPr>
  <p:slideViewPr>
    <p:cSldViewPr>
      <p:cViewPr>
        <p:scale>
          <a:sx n="75" d="100"/>
          <a:sy n="75" d="100"/>
        </p:scale>
        <p:origin x="-1288" y="-38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19C65D-8410-4930-BFD8-CC091023795A}" type="datetimeFigureOut">
              <a:rPr lang="en-US" smtClean="0"/>
              <a:pPr/>
              <a:t>5/30/12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29929E-6915-42E5-A4BC-79D63555E061}"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51432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 Id="rId3" Type="http://schemas.openxmlformats.org/officeDocument/2006/relationships/hyperlink" Target="http://en.wikipedia.org/wiki/Amborella_trichopoda"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BFC498-9F99-4683-9D27-5BFC8978D993}"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09632077"/>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29929E-6915-42E5-A4BC-79D63555E061}" type="slidenum">
              <a:rPr lang="en-US" smtClean="0"/>
              <a:pPr/>
              <a:t>11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93395006"/>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29929E-6915-42E5-A4BC-79D63555E061}" type="slidenum">
              <a:rPr lang="en-US" smtClean="0"/>
              <a:pPr/>
              <a:t>12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6001383"/>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Basal Phylogeny of </a:t>
            </a:r>
            <a:r>
              <a:rPr lang="en-US" dirty="0" err="1" smtClean="0"/>
              <a:t>Magnoliophyta</a:t>
            </a:r>
            <a:r>
              <a:rPr lang="en-US" dirty="0" smtClean="0"/>
              <a:t> (Angiosperms).  Cluster 39 from the </a:t>
            </a:r>
            <a:r>
              <a:rPr lang="en-US" dirty="0" err="1" smtClean="0"/>
              <a:t>PhyloTA</a:t>
            </a:r>
            <a:r>
              <a:rPr lang="en-US" dirty="0" smtClean="0"/>
              <a:t> </a:t>
            </a:r>
            <a:r>
              <a:rPr lang="en-US" dirty="0" err="1" smtClean="0"/>
              <a:t>brpwser</a:t>
            </a:r>
            <a:r>
              <a:rPr lang="en-US" dirty="0" smtClean="0"/>
              <a:t>,</a:t>
            </a:r>
          </a:p>
          <a:p>
            <a:r>
              <a:rPr lang="en-US" dirty="0" smtClean="0"/>
              <a:t>Rooting</a:t>
            </a:r>
            <a:r>
              <a:rPr lang="en-US" baseline="0" dirty="0" smtClean="0"/>
              <a:t> of the tree is not biologically meaningful. </a:t>
            </a:r>
            <a:r>
              <a:rPr lang="en-US" dirty="0" smtClean="0"/>
              <a:t>Together, the </a:t>
            </a:r>
            <a:r>
              <a:rPr lang="en-US" dirty="0" err="1" smtClean="0"/>
              <a:t>Nymphaeales</a:t>
            </a:r>
            <a:r>
              <a:rPr lang="en-US" baseline="0" dirty="0" smtClean="0"/>
              <a:t> (water lilies) and </a:t>
            </a:r>
            <a:r>
              <a:rPr lang="en-US" dirty="0" err="1" smtClean="0"/>
              <a:t>Hydatellaceae</a:t>
            </a:r>
            <a:r>
              <a:rPr lang="en-US" dirty="0" smtClean="0"/>
              <a:t> (Such a </a:t>
            </a:r>
            <a:r>
              <a:rPr lang="en-US" dirty="0" err="1" smtClean="0"/>
              <a:t>Trithuria</a:t>
            </a:r>
            <a:r>
              <a:rPr lang="en-US" dirty="0" smtClean="0"/>
              <a:t>) are thought to be</a:t>
            </a:r>
            <a:r>
              <a:rPr lang="en-US" baseline="0" dirty="0" smtClean="0"/>
              <a:t> </a:t>
            </a:r>
            <a:r>
              <a:rPr lang="en-US" dirty="0" smtClean="0"/>
              <a:t>sister groups </a:t>
            </a:r>
            <a:r>
              <a:rPr lang="en-US" dirty="0" err="1" smtClean="0"/>
              <a:t>th</a:t>
            </a:r>
            <a:r>
              <a:rPr lang="en-US" dirty="0" smtClean="0"/>
              <a:t> all to all other extant flowering plants </a:t>
            </a:r>
            <a:r>
              <a:rPr lang="en-US" i="0" dirty="0" smtClean="0"/>
              <a:t>except</a:t>
            </a:r>
            <a:r>
              <a:rPr lang="en-US" i="1" dirty="0" smtClean="0"/>
              <a:t> </a:t>
            </a:r>
            <a:r>
              <a:rPr lang="en-US" i="1" dirty="0" smtClean="0">
                <a:hlinkClick r:id="rId3" tooltip="Amborella trichopoda"/>
              </a:rPr>
              <a:t>Amborella trichopoda</a:t>
            </a:r>
            <a:r>
              <a:rPr lang="en-US" i="1" dirty="0" smtClean="0"/>
              <a:t>.</a:t>
            </a:r>
            <a:endParaRPr lang="en-US" i="1" dirty="0"/>
          </a:p>
        </p:txBody>
      </p:sp>
      <p:sp>
        <p:nvSpPr>
          <p:cNvPr id="4" name="Slide Number Placeholder 3"/>
          <p:cNvSpPr>
            <a:spLocks noGrp="1"/>
          </p:cNvSpPr>
          <p:nvPr>
            <p:ph type="sldNum" sz="quarter" idx="10"/>
          </p:nvPr>
        </p:nvSpPr>
        <p:spPr/>
        <p:txBody>
          <a:bodyPr/>
          <a:lstStyle/>
          <a:p>
            <a:fld id="{F2D70406-7424-794B-B5FA-C62F1DA76063}"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65" charset="-128"/>
                <a:cs typeface="ＭＳ Ｐゴシック" pitchFamily="-65" charset="-128"/>
              </a:rPr>
              <a:t>Our understanding of the phylogeny of the half million known species of green plants has expanded dramatically over the past two decades, </a:t>
            </a:r>
          </a:p>
          <a:p>
            <a:endParaRPr lang="en-US" dirty="0" smtClean="0">
              <a:ea typeface="ＭＳ Ｐゴシック" pitchFamily="-65" charset="-128"/>
              <a:cs typeface="ＭＳ Ｐゴシック" pitchFamily="-65" charset="-128"/>
            </a:endParaRPr>
          </a:p>
          <a:p>
            <a:r>
              <a:rPr lang="en-US" dirty="0" smtClean="0">
                <a:ea typeface="ＭＳ Ｐゴシック" pitchFamily="-65" charset="-128"/>
                <a:cs typeface="ＭＳ Ｐゴシック" pitchFamily="-65" charset="-128"/>
              </a:rPr>
              <a:t>The task of assembling a comprehensive "tree of life" for them presents a Grand Challenge.</a:t>
            </a:r>
          </a:p>
          <a:p>
            <a:r>
              <a:rPr lang="en-US" dirty="0" smtClean="0">
                <a:ea typeface="ＭＳ Ｐゴシック" pitchFamily="-65" charset="-128"/>
                <a:cs typeface="ＭＳ Ｐゴシック" pitchFamily="-65" charset="-128"/>
              </a:rPr>
              <a:t>Also part of the grand challenge is developing the necessary </a:t>
            </a:r>
            <a:r>
              <a:rPr lang="en-US" dirty="0" err="1" smtClean="0">
                <a:ea typeface="ＭＳ Ｐゴシック" pitchFamily="-65" charset="-128"/>
                <a:cs typeface="ＭＳ Ｐゴシック" pitchFamily="-65" charset="-128"/>
              </a:rPr>
              <a:t>infrastructre</a:t>
            </a:r>
            <a:r>
              <a:rPr lang="en-US" dirty="0" smtClean="0">
                <a:ea typeface="ＭＳ Ｐゴシック" pitchFamily="-65" charset="-128"/>
                <a:cs typeface="ＭＳ Ｐゴシック" pitchFamily="-65" charset="-128"/>
              </a:rPr>
              <a:t> to view and use the tree of life, to put it into the hands of plant biologists</a:t>
            </a:r>
          </a:p>
          <a:p>
            <a:endParaRPr lang="en-US" dirty="0" smtClean="0">
              <a:ea typeface="ＭＳ Ｐゴシック" pitchFamily="-65" charset="-128"/>
              <a:cs typeface="ＭＳ Ｐゴシック" pitchFamily="-65" charset="-128"/>
            </a:endParaRPr>
          </a:p>
        </p:txBody>
      </p:sp>
      <p:sp>
        <p:nvSpPr>
          <p:cNvPr id="20484" name="Slide Number Placeholder 3"/>
          <p:cNvSpPr>
            <a:spLocks noGrp="1"/>
          </p:cNvSpPr>
          <p:nvPr>
            <p:ph type="sldNum" sz="quarter" idx="5"/>
          </p:nvPr>
        </p:nvSpPr>
        <p:spPr bwMode="auto">
          <a:noFill/>
          <a:ln>
            <a:miter lim="800000"/>
            <a:headEnd/>
            <a:tailEnd/>
          </a:ln>
        </p:spPr>
        <p:txBody>
          <a:bodyPr/>
          <a:lstStyle/>
          <a:p>
            <a:fld id="{A280761A-7E3A-8D4D-BBD6-34164BDAA701}" type="slidenum">
              <a:rPr lang="en-US" smtClean="0">
                <a:latin typeface="Calibri" pitchFamily="-65" charset="0"/>
              </a:rPr>
              <a:pPr/>
              <a:t>2</a:t>
            </a:fld>
            <a:endParaRPr lang="en-US" smtClean="0">
              <a:latin typeface="Calibri" pitchFamily="-65"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ln>
            <a:miter lim="800000"/>
            <a:headEnd/>
            <a:tailEnd/>
          </a:ln>
        </p:spPr>
        <p:txBody>
          <a:bodyPr/>
          <a:lstStyle/>
          <a:p>
            <a:fld id="{EFB34C0F-FEC0-6443-96CE-B2A28CAA8ACD}" type="slidenum">
              <a:rPr lang="en-US">
                <a:latin typeface="Calibri" pitchFamily="-65" charset="0"/>
              </a:rPr>
              <a:pPr/>
              <a:t>3</a:t>
            </a:fld>
            <a:endParaRPr lang="en-US">
              <a:latin typeface="Calibri" pitchFamily="-65" charset="0"/>
            </a:endParaRPr>
          </a:p>
        </p:txBody>
      </p:sp>
      <p:sp>
        <p:nvSpPr>
          <p:cNvPr id="22531"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7C9246BE-1358-7248-BF02-61CD90A46F48}" type="slidenum">
              <a:rPr lang="en-US" sz="1200"/>
              <a:pPr algn="r"/>
              <a:t>3</a:t>
            </a:fld>
            <a:endParaRPr lang="en-US" sz="1200"/>
          </a:p>
        </p:txBody>
      </p:sp>
      <p:sp>
        <p:nvSpPr>
          <p:cNvPr id="2253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2533"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US" dirty="0">
              <a:ea typeface="ＭＳ Ｐゴシック" pitchFamily="-65" charset="-128"/>
              <a:cs typeface="ＭＳ Ｐゴシック" pitchFamily="-65"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ln>
            <a:miter lim="800000"/>
            <a:headEnd/>
            <a:tailEnd/>
          </a:ln>
        </p:spPr>
        <p:txBody>
          <a:bodyPr/>
          <a:lstStyle/>
          <a:p>
            <a:fld id="{EFB34C0F-FEC0-6443-96CE-B2A28CAA8ACD}" type="slidenum">
              <a:rPr lang="en-US">
                <a:latin typeface="Calibri" pitchFamily="-65" charset="0"/>
              </a:rPr>
              <a:pPr/>
              <a:t>4</a:t>
            </a:fld>
            <a:endParaRPr lang="en-US">
              <a:latin typeface="Calibri" pitchFamily="-65" charset="0"/>
            </a:endParaRPr>
          </a:p>
        </p:txBody>
      </p:sp>
      <p:sp>
        <p:nvSpPr>
          <p:cNvPr id="22531"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7C9246BE-1358-7248-BF02-61CD90A46F48}" type="slidenum">
              <a:rPr lang="en-US" sz="1200"/>
              <a:pPr algn="r"/>
              <a:t>4</a:t>
            </a:fld>
            <a:endParaRPr lang="en-US" sz="1200"/>
          </a:p>
        </p:txBody>
      </p:sp>
      <p:sp>
        <p:nvSpPr>
          <p:cNvPr id="2253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2533"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ln>
            <a:miter lim="800000"/>
            <a:headEnd/>
            <a:tailEnd/>
          </a:ln>
        </p:spPr>
        <p:txBody>
          <a:bodyPr/>
          <a:lstStyle/>
          <a:p>
            <a:fld id="{6CBA787E-ABDB-FD4D-8874-C1C2D39741A2}" type="slidenum">
              <a:rPr lang="en-US">
                <a:latin typeface="Calibri" pitchFamily="-65" charset="0"/>
              </a:rPr>
              <a:pPr/>
              <a:t>5</a:t>
            </a:fld>
            <a:endParaRPr lang="en-US">
              <a:latin typeface="Calibri" pitchFamily="-65" charset="0"/>
            </a:endParaRPr>
          </a:p>
        </p:txBody>
      </p:sp>
      <p:sp>
        <p:nvSpPr>
          <p:cNvPr id="24579"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86B40FF2-E481-984E-B336-0F7D250ABC53}" type="slidenum">
              <a:rPr lang="en-US" sz="1200"/>
              <a:pPr algn="r"/>
              <a:t>5</a:t>
            </a:fld>
            <a:endParaRPr lang="en-US" sz="1200"/>
          </a:p>
        </p:txBody>
      </p:sp>
      <p:sp>
        <p:nvSpPr>
          <p:cNvPr id="2458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4581"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r>
              <a:rPr lang="en-US">
                <a:ea typeface="ＭＳ Ｐゴシック" pitchFamily="-65" charset="-128"/>
                <a:cs typeface="ＭＳ Ｐゴシック" pitchFamily="-65" charset="-128"/>
              </a:rPr>
              <a:t>The aye aye is more closely related to the squirrel than to the nuthatch or the blobfish.</a:t>
            </a:r>
          </a:p>
          <a:p>
            <a:r>
              <a:rPr lang="en-US">
                <a:ea typeface="ＭＳ Ｐゴシック" pitchFamily="-65" charset="-128"/>
                <a:cs typeface="ＭＳ Ｐゴシック" pitchFamily="-65" charset="-128"/>
              </a:rPr>
              <a:t>We can illustrate evolutionary relatedness by positioning these taxa in a phylogenetic tree</a:t>
            </a:r>
          </a:p>
          <a:p>
            <a:r>
              <a:rPr lang="en-US">
                <a:ea typeface="ＭＳ Ｐゴシック" pitchFamily="-65" charset="-128"/>
                <a:cs typeface="ＭＳ Ｐゴシック" pitchFamily="-65" charset="-128"/>
              </a:rPr>
              <a:t>The more similar they are, the more likely they are closely related.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a:lstStyle/>
          <a:p>
            <a:fld id="{704051EC-E6F9-7442-8C49-00752BC3E556}" type="slidenum">
              <a:rPr lang="en-US">
                <a:latin typeface="Calibri" pitchFamily="-65" charset="0"/>
              </a:rPr>
              <a:pPr/>
              <a:t>6</a:t>
            </a:fld>
            <a:endParaRPr lang="en-US">
              <a:latin typeface="Calibri" pitchFamily="-65" charset="0"/>
            </a:endParaRPr>
          </a:p>
        </p:txBody>
      </p:sp>
      <p:sp>
        <p:nvSpPr>
          <p:cNvPr id="29699"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3F26CB89-3638-A449-869C-6AFB95C8FEA9}" type="slidenum">
              <a:rPr lang="en-US" sz="1200"/>
              <a:pPr algn="r"/>
              <a:t>6</a:t>
            </a:fld>
            <a:endParaRPr lang="en-US" sz="1200"/>
          </a:p>
        </p:txBody>
      </p:sp>
      <p:sp>
        <p:nvSpPr>
          <p:cNvPr id="2970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9701"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r>
              <a:rPr lang="en-US">
                <a:ea typeface="ＭＳ Ｐゴシック" pitchFamily="-65" charset="-128"/>
                <a:cs typeface="ＭＳ Ｐゴシック" pitchFamily="-65" charset="-128"/>
              </a:rPr>
              <a:t>Take a look at a real phylogenetic problem: In the early 1990’s it was largely believed that members of this primate superfamily </a:t>
            </a:r>
          </a:p>
          <a:p>
            <a:r>
              <a:rPr lang="en-US">
                <a:ea typeface="ＭＳ Ｐゴシック" pitchFamily="-65" charset="-128"/>
                <a:cs typeface="ＭＳ Ｐゴシック" pitchFamily="-65" charset="-128"/>
              </a:rPr>
              <a:t>Could be divided up into hylobatidae, pongidae, hominidae.  And this was based largely on morphological traits which strongly suggested that gorilla and orangutan and chimapnzeez looked more like one another than humans did to any of these species…does look rather different from Pongidae.  In the early 1990’s, Morris goodman sequenced more than 10,000 nucleotides of a globin pseudogene and he found something rather surprising</a:t>
            </a:r>
          </a:p>
          <a:p>
            <a:endParaRPr lang="en-US">
              <a:ea typeface="ＭＳ Ｐゴシック" pitchFamily="-65" charset="-128"/>
              <a:cs typeface="ＭＳ Ｐゴシック" pitchFamily="-65" charset="-128"/>
            </a:endParaRPr>
          </a:p>
          <a:p>
            <a:r>
              <a:rPr lang="en-US">
                <a:ea typeface="ＭＳ Ｐゴシック" pitchFamily="-65" charset="-128"/>
                <a:cs typeface="ＭＳ Ｐゴシック" pitchFamily="-65" charset="-128"/>
              </a:rPr>
              <a:t>Traditional classification has Hylobatidae, Pongidae, and Hominidae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a:lstStyle/>
          <a:p>
            <a:fld id="{704051EC-E6F9-7442-8C49-00752BC3E556}" type="slidenum">
              <a:rPr lang="en-US">
                <a:latin typeface="Calibri" pitchFamily="-65" charset="0"/>
              </a:rPr>
              <a:pPr/>
              <a:t>7</a:t>
            </a:fld>
            <a:endParaRPr lang="en-US">
              <a:latin typeface="Calibri" pitchFamily="-65" charset="0"/>
            </a:endParaRPr>
          </a:p>
        </p:txBody>
      </p:sp>
      <p:sp>
        <p:nvSpPr>
          <p:cNvPr id="29699"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3F26CB89-3638-A449-869C-6AFB95C8FEA9}" type="slidenum">
              <a:rPr lang="en-US" sz="1200"/>
              <a:pPr algn="r"/>
              <a:t>7</a:t>
            </a:fld>
            <a:endParaRPr lang="en-US" sz="1200"/>
          </a:p>
        </p:txBody>
      </p:sp>
      <p:sp>
        <p:nvSpPr>
          <p:cNvPr id="2970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9701"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r>
              <a:rPr lang="en-US">
                <a:ea typeface="ＭＳ Ｐゴシック" pitchFamily="-65" charset="-128"/>
                <a:cs typeface="ＭＳ Ｐゴシック" pitchFamily="-65" charset="-128"/>
              </a:rPr>
              <a:t>Take a look at a real phylogenetic problem: In the early 1990’s it was largely believed that members of this primate superfamily </a:t>
            </a:r>
          </a:p>
          <a:p>
            <a:r>
              <a:rPr lang="en-US">
                <a:ea typeface="ＭＳ Ｐゴシック" pitchFamily="-65" charset="-128"/>
                <a:cs typeface="ＭＳ Ｐゴシック" pitchFamily="-65" charset="-128"/>
              </a:rPr>
              <a:t>Could be divided up into hylobatidae, pongidae, hominidae.  And this was based largely on morphological traits which strongly suggested that gorilla and orangutan and chimapnzeez looked more like one another than humans did to any of these species…does look rather different from Pongidae.  In the early 1990’s, Morris goodman sequenced more than 10,000 nucleotides of a globin pseudogene and he found something rather surprising</a:t>
            </a:r>
          </a:p>
          <a:p>
            <a:endParaRPr lang="en-US">
              <a:ea typeface="ＭＳ Ｐゴシック" pitchFamily="-65" charset="-128"/>
              <a:cs typeface="ＭＳ Ｐゴシック" pitchFamily="-65" charset="-128"/>
            </a:endParaRPr>
          </a:p>
          <a:p>
            <a:r>
              <a:rPr lang="en-US">
                <a:ea typeface="ＭＳ Ｐゴシック" pitchFamily="-65" charset="-128"/>
                <a:cs typeface="ＭＳ Ｐゴシック" pitchFamily="-65" charset="-128"/>
              </a:rPr>
              <a:t>Traditional classification has Hylobatidae, Pongidae, and Hominidae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ln>
            <a:miter lim="800000"/>
            <a:headEnd/>
            <a:tailEnd/>
          </a:ln>
        </p:spPr>
        <p:txBody>
          <a:bodyPr/>
          <a:lstStyle/>
          <a:p>
            <a:fld id="{B33DBE8B-641A-F746-AE13-5B3FDF3D1C78}" type="slidenum">
              <a:rPr lang="en-US">
                <a:latin typeface="Calibri" pitchFamily="-65" charset="0"/>
              </a:rPr>
              <a:pPr/>
              <a:t>8</a:t>
            </a:fld>
            <a:endParaRPr lang="en-US">
              <a:latin typeface="Calibri" pitchFamily="-65" charset="0"/>
            </a:endParaRPr>
          </a:p>
        </p:txBody>
      </p:sp>
      <p:sp>
        <p:nvSpPr>
          <p:cNvPr id="31747"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CCB06109-822D-3E46-8EA0-ED25FF3C5BFE}" type="slidenum">
              <a:rPr lang="en-US" sz="1200"/>
              <a:pPr algn="r"/>
              <a:t>8</a:t>
            </a:fld>
            <a:endParaRPr lang="en-US" sz="1200"/>
          </a:p>
        </p:txBody>
      </p:sp>
      <p:sp>
        <p:nvSpPr>
          <p:cNvPr id="3174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1749"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r>
              <a:rPr lang="en-US" dirty="0" smtClean="0">
                <a:ea typeface="ＭＳ Ｐゴシック" pitchFamily="-65" charset="-128"/>
                <a:cs typeface="ＭＳ Ｐゴシック" pitchFamily="-65" charset="-128"/>
              </a:rPr>
              <a:t>Differences in this</a:t>
            </a:r>
            <a:r>
              <a:rPr lang="en-US" baseline="0" dirty="0" smtClean="0">
                <a:ea typeface="ＭＳ Ｐゴシック" pitchFamily="-65" charset="-128"/>
                <a:cs typeface="ＭＳ Ｐゴシック" pitchFamily="-65" charset="-128"/>
              </a:rPr>
              <a:t> </a:t>
            </a:r>
            <a:r>
              <a:rPr lang="en-US" baseline="0" dirty="0" err="1" smtClean="0">
                <a:ea typeface="ＭＳ Ｐゴシック" pitchFamily="-65" charset="-128"/>
                <a:cs typeface="ＭＳ Ｐゴシック" pitchFamily="-65" charset="-128"/>
              </a:rPr>
              <a:t>globin</a:t>
            </a:r>
            <a:r>
              <a:rPr lang="en-US" baseline="0" dirty="0" smtClean="0">
                <a:ea typeface="ＭＳ Ｐゴシック" pitchFamily="-65" charset="-128"/>
                <a:cs typeface="ＭＳ Ｐゴシック" pitchFamily="-65" charset="-128"/>
              </a:rPr>
              <a:t> </a:t>
            </a:r>
            <a:r>
              <a:rPr lang="en-US" baseline="0" dirty="0" err="1" smtClean="0">
                <a:ea typeface="ＭＳ Ｐゴシック" pitchFamily="-65" charset="-128"/>
                <a:cs typeface="ＭＳ Ｐゴシック" pitchFamily="-65" charset="-128"/>
              </a:rPr>
              <a:t>pseudogene</a:t>
            </a:r>
            <a:r>
              <a:rPr lang="en-US" baseline="0" dirty="0" smtClean="0">
                <a:ea typeface="ＭＳ Ｐゴシック" pitchFamily="-65" charset="-128"/>
                <a:cs typeface="ＭＳ Ｐゴシック" pitchFamily="-65" charset="-128"/>
              </a:rPr>
              <a:t> group chimp and human as sister species in a monophyletic group with respect to the other apes.  </a:t>
            </a:r>
            <a:endParaRPr lang="en-US" dirty="0">
              <a:ea typeface="ＭＳ Ｐゴシック" pitchFamily="-65" charset="-128"/>
              <a:cs typeface="ＭＳ Ｐゴシック" pitchFamily="-65"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Exponential growth is fast. The number of trees grows even faster (</a:t>
            </a:r>
            <a:r>
              <a:rPr lang="en-US" dirty="0" err="1" smtClean="0"/>
              <a:t>factorially</a:t>
            </a:r>
            <a:r>
              <a:rPr lang="en-US" dirty="0" smtClean="0"/>
              <a:t>). With exponential growth, you multiply by a constant factor (i.e., 10 x 10 x 10). With trees, this factor keeps increasing 3 x 5 x 7 x 9 x 11…. At just around 50 taxa, there are more possible topologies than there are atoms in the universe. We want a tree of 500K taxa: how many possible trees are there with that many?</a:t>
            </a:r>
          </a:p>
          <a:p>
            <a:endParaRPr lang="en-US" dirty="0"/>
          </a:p>
        </p:txBody>
      </p:sp>
      <p:sp>
        <p:nvSpPr>
          <p:cNvPr id="4" name="Slide Number Placeholder 3"/>
          <p:cNvSpPr>
            <a:spLocks noGrp="1"/>
          </p:cNvSpPr>
          <p:nvPr>
            <p:ph type="sldNum" sz="quarter" idx="10"/>
          </p:nvPr>
        </p:nvSpPr>
        <p:spPr/>
        <p:txBody>
          <a:bodyPr/>
          <a:lstStyle/>
          <a:p>
            <a:fld id="{3129929E-6915-42E5-A4BC-79D63555E061}" type="slidenum">
              <a:rPr lang="en-US" smtClean="0"/>
              <a:pPr/>
              <a:t>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10057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EC2E39-101C-410A-A289-1D4CCB08EDFD}" type="datetimeFigureOut">
              <a:rPr lang="en-US" smtClean="0"/>
              <a:pPr/>
              <a:t>5/30/12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4D0AF1-7629-4F94-8469-3692A3023BCF}"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87787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EC2E39-101C-410A-A289-1D4CCB08EDFD}" type="datetimeFigureOut">
              <a:rPr lang="en-US" smtClean="0"/>
              <a:pPr/>
              <a:t>5/30/12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4D0AF1-7629-4F94-8469-3692A3023BCF}"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80818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EC2E39-101C-410A-A289-1D4CCB08EDFD}" type="datetimeFigureOut">
              <a:rPr lang="en-US" smtClean="0"/>
              <a:pPr/>
              <a:t>5/30/12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4D0AF1-7629-4F94-8469-3692A3023BCF}"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50951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sldNum" idx="10"/>
          </p:nvPr>
        </p:nvSpPr>
        <p:spPr>
          <a:ln/>
        </p:spPr>
        <p:txBody>
          <a:bodyPr/>
          <a:lstStyle>
            <a:lvl1pPr>
              <a:defRPr/>
            </a:lvl1pPr>
          </a:lstStyle>
          <a:p>
            <a:fld id="{85636716-92CE-6446-8DCE-A892796C4772}"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3996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idx="10"/>
          </p:nvPr>
        </p:nvSpPr>
        <p:spPr>
          <a:ln/>
        </p:spPr>
        <p:txBody>
          <a:bodyPr/>
          <a:lstStyle>
            <a:lvl1pPr>
              <a:defRPr/>
            </a:lvl1pPr>
          </a:lstStyle>
          <a:p>
            <a:fld id="{85636716-92CE-6446-8DCE-A892796C4772}"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02499929"/>
      </p:ext>
    </p:extLst>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idx="10"/>
          </p:nvPr>
        </p:nvSpPr>
        <p:spPr>
          <a:ln/>
        </p:spPr>
        <p:txBody>
          <a:bodyPr/>
          <a:lstStyle>
            <a:lvl1pPr>
              <a:defRPr/>
            </a:lvl1pPr>
          </a:lstStyle>
          <a:p>
            <a:fld id="{85636716-92CE-6446-8DCE-A892796C4772}"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70879156"/>
      </p:ext>
    </p:extLst>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74650" y="1641475"/>
            <a:ext cx="4035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62475" y="1641475"/>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sldNum" idx="10"/>
          </p:nvPr>
        </p:nvSpPr>
        <p:spPr>
          <a:ln/>
        </p:spPr>
        <p:txBody>
          <a:bodyPr/>
          <a:lstStyle>
            <a:lvl1pPr>
              <a:defRPr/>
            </a:lvl1pPr>
          </a:lstStyle>
          <a:p>
            <a:fld id="{85636716-92CE-6446-8DCE-A892796C4772}"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54323105"/>
      </p:ext>
    </p:extLst>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sldNum" idx="10"/>
          </p:nvPr>
        </p:nvSpPr>
        <p:spPr>
          <a:ln/>
        </p:spPr>
        <p:txBody>
          <a:bodyPr/>
          <a:lstStyle>
            <a:lvl1pPr>
              <a:defRPr/>
            </a:lvl1pPr>
          </a:lstStyle>
          <a:p>
            <a:fld id="{85636716-92CE-6446-8DCE-A892796C4772}"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37502750"/>
      </p:ext>
    </p:extLst>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sldNum" idx="10"/>
          </p:nvPr>
        </p:nvSpPr>
        <p:spPr>
          <a:ln/>
        </p:spPr>
        <p:txBody>
          <a:bodyPr/>
          <a:lstStyle>
            <a:lvl1pPr>
              <a:defRPr/>
            </a:lvl1pPr>
          </a:lstStyle>
          <a:p>
            <a:fld id="{85636716-92CE-6446-8DCE-A892796C4772}"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10282092"/>
      </p:ext>
    </p:extLst>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idx="10"/>
          </p:nvPr>
        </p:nvSpPr>
        <p:spPr>
          <a:ln/>
        </p:spPr>
        <p:txBody>
          <a:bodyPr/>
          <a:lstStyle>
            <a:lvl1pPr>
              <a:defRPr/>
            </a:lvl1pPr>
          </a:lstStyle>
          <a:p>
            <a:fld id="{85636716-92CE-6446-8DCE-A892796C4772}"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28368454"/>
      </p:ext>
    </p:extLst>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ctr">
              <a:defRPr sz="2000" b="1" i="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idx="10"/>
          </p:nvPr>
        </p:nvSpPr>
        <p:spPr>
          <a:ln/>
        </p:spPr>
        <p:txBody>
          <a:bodyPr/>
          <a:lstStyle>
            <a:lvl1pPr>
              <a:defRPr/>
            </a:lvl1pPr>
          </a:lstStyle>
          <a:p>
            <a:fld id="{85636716-92CE-6446-8DCE-A892796C4772}"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93224066"/>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EC2E39-101C-410A-A289-1D4CCB08EDFD}" type="datetimeFigureOut">
              <a:rPr lang="en-US" smtClean="0"/>
              <a:pPr/>
              <a:t>5/30/12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4D0AF1-7629-4F94-8469-3692A3023BCF}"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26882250"/>
      </p:ext>
    </p:extLst>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0" i="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idx="10"/>
          </p:nvPr>
        </p:nvSpPr>
        <p:spPr>
          <a:ln/>
        </p:spPr>
        <p:txBody>
          <a:bodyPr/>
          <a:lstStyle>
            <a:lvl1pPr>
              <a:defRPr/>
            </a:lvl1pPr>
          </a:lstStyle>
          <a:p>
            <a:fld id="{85636716-92CE-6446-8DCE-A892796C4772}"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80435479"/>
      </p:ext>
    </p:extLst>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idx="10"/>
          </p:nvPr>
        </p:nvSpPr>
        <p:spPr>
          <a:ln/>
        </p:spPr>
        <p:txBody>
          <a:bodyPr/>
          <a:lstStyle>
            <a:lvl1pPr>
              <a:defRPr/>
            </a:lvl1pPr>
          </a:lstStyle>
          <a:p>
            <a:fld id="{85636716-92CE-6446-8DCE-A892796C4772}"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9574209"/>
      </p:ext>
    </p:extLst>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5588" y="7938"/>
            <a:ext cx="2076450" cy="6159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74650" y="7938"/>
            <a:ext cx="6078538" cy="6159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idx="10"/>
          </p:nvPr>
        </p:nvSpPr>
        <p:spPr>
          <a:ln/>
        </p:spPr>
        <p:txBody>
          <a:bodyPr/>
          <a:lstStyle>
            <a:lvl1pPr>
              <a:defRPr/>
            </a:lvl1pPr>
          </a:lstStyle>
          <a:p>
            <a:fld id="{85636716-92CE-6446-8DCE-A892796C4772}"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35912294"/>
      </p:ext>
    </p:extLst>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4697587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55638" y="631825"/>
            <a:ext cx="8139112" cy="831850"/>
          </a:xfrm>
        </p:spPr>
        <p:txBody>
          <a:bodyPr/>
          <a:lstStyle/>
          <a:p>
            <a:r>
              <a:rPr lang="en-US" smtClean="0"/>
              <a:t>Click to edit Master title style</a:t>
            </a:r>
            <a:endParaRPr lang="en-US"/>
          </a:p>
        </p:txBody>
      </p:sp>
      <p:sp>
        <p:nvSpPr>
          <p:cNvPr id="3" name="Footer Placeholder 2"/>
          <p:cNvSpPr>
            <a:spLocks noGrp="1" noChangeArrowheads="1"/>
          </p:cNvSpPr>
          <p:nvPr>
            <p:ph type="ftr" idx="10"/>
          </p:nvPr>
        </p:nvSpPr>
        <p:spPr>
          <a:xfrm>
            <a:off x="3081338" y="6230938"/>
            <a:ext cx="2892425" cy="792162"/>
          </a:xfrm>
          <a:prstGeom prst="rect">
            <a:avLst/>
          </a:prstGeom>
        </p:spPr>
        <p:txBody>
          <a:bodyPr/>
          <a:lstStyle>
            <a:lvl1pPr fontAlgn="auto">
              <a:spcBef>
                <a:spcPts val="0"/>
              </a:spcBef>
              <a:spcAft>
                <a:spcPts val="0"/>
              </a:spcAft>
              <a:defRPr>
                <a:latin typeface="+mn-lt"/>
              </a:defRPr>
            </a:lvl1pPr>
          </a:lstStyle>
          <a:p>
            <a:pPr>
              <a:defRPr/>
            </a:pP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sldNum" idx="10"/>
          </p:nvPr>
        </p:nvSpPr>
        <p:spPr>
          <a:ln/>
        </p:spPr>
        <p:txBody>
          <a:bodyPr/>
          <a:lstStyle>
            <a:lvl1pPr>
              <a:defRPr/>
            </a:lvl1pPr>
          </a:lstStyle>
          <a:p>
            <a:fld id="{85636716-92CE-6446-8DCE-A892796C4772}"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07870499"/>
      </p:ext>
    </p:extLst>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idx="10"/>
          </p:nvPr>
        </p:nvSpPr>
        <p:spPr>
          <a:ln/>
        </p:spPr>
        <p:txBody>
          <a:bodyPr/>
          <a:lstStyle>
            <a:lvl1pPr>
              <a:defRPr/>
            </a:lvl1pPr>
          </a:lstStyle>
          <a:p>
            <a:fld id="{85636716-92CE-6446-8DCE-A892796C4772}"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29974981"/>
      </p:ext>
    </p:extLst>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idx="10"/>
          </p:nvPr>
        </p:nvSpPr>
        <p:spPr>
          <a:ln/>
        </p:spPr>
        <p:txBody>
          <a:bodyPr/>
          <a:lstStyle>
            <a:lvl1pPr>
              <a:defRPr/>
            </a:lvl1pPr>
          </a:lstStyle>
          <a:p>
            <a:fld id="{85636716-92CE-6446-8DCE-A892796C4772}"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01147984"/>
      </p:ext>
    </p:extLst>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74650" y="1641475"/>
            <a:ext cx="4035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62475" y="1641475"/>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sldNum" idx="10"/>
          </p:nvPr>
        </p:nvSpPr>
        <p:spPr>
          <a:ln/>
        </p:spPr>
        <p:txBody>
          <a:bodyPr/>
          <a:lstStyle>
            <a:lvl1pPr>
              <a:defRPr/>
            </a:lvl1pPr>
          </a:lstStyle>
          <a:p>
            <a:fld id="{85636716-92CE-6446-8DCE-A892796C4772}"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73570039"/>
      </p:ext>
    </p:extLst>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sldNum" idx="10"/>
          </p:nvPr>
        </p:nvSpPr>
        <p:spPr>
          <a:ln/>
        </p:spPr>
        <p:txBody>
          <a:bodyPr/>
          <a:lstStyle>
            <a:lvl1pPr>
              <a:defRPr/>
            </a:lvl1pPr>
          </a:lstStyle>
          <a:p>
            <a:fld id="{85636716-92CE-6446-8DCE-A892796C4772}"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70249370"/>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EC2E39-101C-410A-A289-1D4CCB08EDFD}" type="datetimeFigureOut">
              <a:rPr lang="en-US" smtClean="0"/>
              <a:pPr/>
              <a:t>5/30/12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4D0AF1-7629-4F94-8469-3692A3023BCF}"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86681820"/>
      </p:ext>
    </p:extLst>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sldNum" idx="10"/>
          </p:nvPr>
        </p:nvSpPr>
        <p:spPr>
          <a:ln/>
        </p:spPr>
        <p:txBody>
          <a:bodyPr/>
          <a:lstStyle>
            <a:lvl1pPr>
              <a:defRPr/>
            </a:lvl1pPr>
          </a:lstStyle>
          <a:p>
            <a:fld id="{85636716-92CE-6446-8DCE-A892796C4772}"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23657577"/>
      </p:ext>
    </p:extLst>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idx="10"/>
          </p:nvPr>
        </p:nvSpPr>
        <p:spPr>
          <a:ln/>
        </p:spPr>
        <p:txBody>
          <a:bodyPr/>
          <a:lstStyle>
            <a:lvl1pPr>
              <a:defRPr/>
            </a:lvl1pPr>
          </a:lstStyle>
          <a:p>
            <a:fld id="{85636716-92CE-6446-8DCE-A892796C4772}"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27765085"/>
      </p:ext>
    </p:extLst>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ctr">
              <a:defRPr sz="2000" b="1" i="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idx="10"/>
          </p:nvPr>
        </p:nvSpPr>
        <p:spPr>
          <a:ln/>
        </p:spPr>
        <p:txBody>
          <a:bodyPr/>
          <a:lstStyle>
            <a:lvl1pPr>
              <a:defRPr/>
            </a:lvl1pPr>
          </a:lstStyle>
          <a:p>
            <a:fld id="{85636716-92CE-6446-8DCE-A892796C4772}"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80705445"/>
      </p:ext>
    </p:extLst>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0" i="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idx="10"/>
          </p:nvPr>
        </p:nvSpPr>
        <p:spPr>
          <a:ln/>
        </p:spPr>
        <p:txBody>
          <a:bodyPr/>
          <a:lstStyle>
            <a:lvl1pPr>
              <a:defRPr/>
            </a:lvl1pPr>
          </a:lstStyle>
          <a:p>
            <a:fld id="{85636716-92CE-6446-8DCE-A892796C4772}"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87004045"/>
      </p:ext>
    </p:extLst>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idx="10"/>
          </p:nvPr>
        </p:nvSpPr>
        <p:spPr>
          <a:ln/>
        </p:spPr>
        <p:txBody>
          <a:bodyPr/>
          <a:lstStyle>
            <a:lvl1pPr>
              <a:defRPr/>
            </a:lvl1pPr>
          </a:lstStyle>
          <a:p>
            <a:fld id="{85636716-92CE-6446-8DCE-A892796C4772}"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71308303"/>
      </p:ext>
    </p:extLst>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5588" y="7938"/>
            <a:ext cx="2076450" cy="6159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74650" y="7938"/>
            <a:ext cx="6078538" cy="6159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idx="10"/>
          </p:nvPr>
        </p:nvSpPr>
        <p:spPr>
          <a:ln/>
        </p:spPr>
        <p:txBody>
          <a:bodyPr/>
          <a:lstStyle>
            <a:lvl1pPr>
              <a:defRPr/>
            </a:lvl1pPr>
          </a:lstStyle>
          <a:p>
            <a:fld id="{85636716-92CE-6446-8DCE-A892796C4772}"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65400746"/>
      </p:ext>
    </p:extLst>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7278002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EC2E39-101C-410A-A289-1D4CCB08EDFD}" type="datetimeFigureOut">
              <a:rPr lang="en-US" smtClean="0"/>
              <a:pPr/>
              <a:t>5/30/12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4D0AF1-7629-4F94-8469-3692A3023BCF}"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08106178"/>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EC2E39-101C-410A-A289-1D4CCB08EDFD}" type="datetimeFigureOut">
              <a:rPr lang="en-US" smtClean="0"/>
              <a:pPr/>
              <a:t>5/30/12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4D0AF1-7629-4F94-8469-3692A3023BCF}"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36150004"/>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EC2E39-101C-410A-A289-1D4CCB08EDFD}" type="datetimeFigureOut">
              <a:rPr lang="en-US" smtClean="0"/>
              <a:pPr/>
              <a:t>5/30/12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4D0AF1-7629-4F94-8469-3692A3023BCF}"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16684661"/>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EC2E39-101C-410A-A289-1D4CCB08EDFD}" type="datetimeFigureOut">
              <a:rPr lang="en-US" smtClean="0"/>
              <a:pPr/>
              <a:t>5/30/12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4D0AF1-7629-4F94-8469-3692A3023BCF}"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07793331"/>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EC2E39-101C-410A-A289-1D4CCB08EDFD}" type="datetimeFigureOut">
              <a:rPr lang="en-US" smtClean="0"/>
              <a:pPr/>
              <a:t>5/30/12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4D0AF1-7629-4F94-8469-3692A3023BCF}"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24625382"/>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EC2E39-101C-410A-A289-1D4CCB08EDFD}" type="datetimeFigureOut">
              <a:rPr lang="en-US" smtClean="0"/>
              <a:pPr/>
              <a:t>5/30/12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4D0AF1-7629-4F94-8469-3692A3023BCF}"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2969614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theme" Target="../theme/theme2.xml"/><Relationship Id="rId15" Type="http://schemas.openxmlformats.org/officeDocument/2006/relationships/image" Target="../media/image1.png"/><Relationship Id="rId16"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slideLayout" Target="../slideLayouts/slideLayout36.xml"/><Relationship Id="rId13" Type="http://schemas.openxmlformats.org/officeDocument/2006/relationships/theme" Target="../theme/theme3.xml"/><Relationship Id="rId14" Type="http://schemas.openxmlformats.org/officeDocument/2006/relationships/image" Target="../media/image1.png"/><Relationship Id="rId15" Type="http://schemas.openxmlformats.org/officeDocument/2006/relationships/image" Target="../media/image2.jpeg"/><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EC2E39-101C-410A-A289-1D4CCB08EDFD}" type="datetimeFigureOut">
              <a:rPr lang="en-US" smtClean="0"/>
              <a:pPr/>
              <a:t>5/30/12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4D0AF1-7629-4F94-8469-3692A3023BCF}"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73111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0">
          <a:gsLst>
            <a:gs pos="0">
              <a:srgbClr val="DCE9F9"/>
            </a:gs>
            <a:gs pos="75000">
              <a:srgbClr val="FFFFFF"/>
            </a:gs>
          </a:gsLst>
          <a:lin ang="5400000" scaled="1"/>
          <a:tileRect/>
        </a:gra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0" y="7938"/>
            <a:ext cx="9144000" cy="1135062"/>
          </a:xfrm>
          <a:prstGeom prst="rect">
            <a:avLst/>
          </a:prstGeom>
          <a:noFill/>
          <a:ln w="9525">
            <a:noFill/>
            <a:round/>
            <a:headEnd/>
            <a:tailEnd/>
          </a:ln>
        </p:spPr>
        <p:txBody>
          <a:bodyPr vert="horz" wrap="square" lIns="90000" tIns="46800" rIns="90000" bIns="46800" numCol="1" anchor="ctr" anchorCtr="1" compatLnSpc="1">
            <a:prstTxWarp prst="textNoShape">
              <a:avLst/>
            </a:prstTxWarp>
          </a:bodyPr>
          <a:lstStyle/>
          <a:p>
            <a:pPr lvl="0"/>
            <a:r>
              <a:rPr lang="en-US" smtClean="0"/>
              <a:t>Click to edit Master title style</a:t>
            </a:r>
            <a:endParaRPr lang="en-GB" dirty="0"/>
          </a:p>
        </p:txBody>
      </p:sp>
      <p:sp>
        <p:nvSpPr>
          <p:cNvPr id="2" name="Text Box 2"/>
          <p:cNvSpPr txBox="1">
            <a:spLocks noChangeArrowheads="1"/>
          </p:cNvSpPr>
          <p:nvPr/>
        </p:nvSpPr>
        <p:spPr bwMode="auto">
          <a:xfrm>
            <a:off x="457200" y="6248400"/>
            <a:ext cx="2133600" cy="460375"/>
          </a:xfrm>
          <a:prstGeom prst="rect">
            <a:avLst/>
          </a:prstGeom>
          <a:noFill/>
          <a:ln w="9525">
            <a:noFill/>
            <a:round/>
            <a:headEnd/>
            <a:tailEnd/>
          </a:ln>
          <a:effectLst/>
        </p:spPr>
        <p:txBody>
          <a:bodyPr wrap="none" anchor="ctr">
            <a:prstTxWarp prst="textNoShape">
              <a:avLst/>
            </a:prstTxWarp>
          </a:bodyPr>
          <a:lstStyle/>
          <a:p>
            <a:pPr algn="ctr" defTabSz="457200">
              <a:buClr>
                <a:srgbClr val="000000"/>
              </a:buClr>
              <a:buSzPct val="100000"/>
              <a:buFont typeface="Times New Roman" charset="0"/>
              <a:buNone/>
            </a:pPr>
            <a:endParaRPr lang="en-US">
              <a:solidFill>
                <a:srgbClr val="FFFFFF"/>
              </a:solidFill>
            </a:endParaRPr>
          </a:p>
        </p:txBody>
      </p:sp>
      <p:sp>
        <p:nvSpPr>
          <p:cNvPr id="1027" name="Rectangle 3"/>
          <p:cNvSpPr>
            <a:spLocks noGrp="1" noChangeArrowheads="1"/>
          </p:cNvSpPr>
          <p:nvPr>
            <p:ph type="sldNum"/>
          </p:nvPr>
        </p:nvSpPr>
        <p:spPr bwMode="auto">
          <a:xfrm>
            <a:off x="6934200" y="6353175"/>
            <a:ext cx="2128838" cy="45243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hangingPunct="1">
              <a:buClr>
                <a:srgbClr val="000000"/>
              </a:buClr>
              <a:buSzPct val="100000"/>
              <a:buFont typeface="Times New Roman" charset="0"/>
              <a:buNone/>
              <a:defRPr sz="1000">
                <a:solidFill>
                  <a:srgbClr val="000000"/>
                </a:solidFill>
                <a:effectLst>
                  <a:outerShdw blurRad="38100" dist="38100" dir="2700000" algn="tl">
                    <a:srgbClr val="FFFFFF"/>
                  </a:outerShdw>
                </a:effectLst>
              </a:defRPr>
            </a:lvl1pPr>
          </a:lstStyle>
          <a:p>
            <a:pPr defTabSz="457200"/>
            <a:fld id="{85636716-92CE-6446-8DCE-A892796C4772}" type="slidenum">
              <a:rPr lang="en-US" smtClean="0"/>
              <a:pPr defTabSz="457200"/>
              <a:t>‹#›</a:t>
            </a:fld>
            <a:endParaRPr lang="en-US"/>
          </a:p>
        </p:txBody>
      </p:sp>
      <p:sp>
        <p:nvSpPr>
          <p:cNvPr id="1029" name="Rectangle 4"/>
          <p:cNvSpPr>
            <a:spLocks noGrp="1" noChangeArrowheads="1"/>
          </p:cNvSpPr>
          <p:nvPr>
            <p:ph type="body" idx="1"/>
          </p:nvPr>
        </p:nvSpPr>
        <p:spPr bwMode="auto">
          <a:xfrm>
            <a:off x="374650" y="1641475"/>
            <a:ext cx="8224838" cy="4525963"/>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grpSp>
        <p:nvGrpSpPr>
          <p:cNvPr id="4" name="Group 6"/>
          <p:cNvGrpSpPr>
            <a:grpSpLocks/>
          </p:cNvGrpSpPr>
          <p:nvPr/>
        </p:nvGrpSpPr>
        <p:grpSpPr bwMode="auto">
          <a:xfrm>
            <a:off x="0" y="6068695"/>
            <a:ext cx="645001" cy="636905"/>
            <a:chOff x="0" y="3846"/>
            <a:chExt cx="478" cy="472"/>
          </a:xfrm>
        </p:grpSpPr>
        <p:sp>
          <p:nvSpPr>
            <p:cNvPr id="3" name="Oval 7"/>
            <p:cNvSpPr>
              <a:spLocks noChangeArrowheads="1"/>
            </p:cNvSpPr>
            <p:nvPr/>
          </p:nvSpPr>
          <p:spPr bwMode="auto">
            <a:xfrm>
              <a:off x="139" y="4005"/>
              <a:ext cx="186" cy="182"/>
            </a:xfrm>
            <a:prstGeom prst="ellipse">
              <a:avLst/>
            </a:prstGeom>
            <a:solidFill>
              <a:srgbClr val="FFC000"/>
            </a:solidFill>
            <a:ln w="12600">
              <a:solidFill>
                <a:srgbClr val="FFC000"/>
              </a:solidFill>
              <a:miter lim="800000"/>
              <a:headEnd/>
              <a:tailEnd/>
            </a:ln>
            <a:effectLst/>
          </p:spPr>
          <p:txBody>
            <a:bodyPr wrap="none" anchor="ctr">
              <a:prstTxWarp prst="textNoShape">
                <a:avLst/>
              </a:prstTxWarp>
            </a:bodyPr>
            <a:lstStyle/>
            <a:p>
              <a:pPr algn="ctr" defTabSz="457200">
                <a:buClr>
                  <a:srgbClr val="000000"/>
                </a:buClr>
                <a:buSzPct val="100000"/>
                <a:buFont typeface="Times New Roman" charset="0"/>
                <a:buNone/>
              </a:pPr>
              <a:endParaRPr lang="en-US">
                <a:solidFill>
                  <a:srgbClr val="FFFFFF"/>
                </a:solidFill>
              </a:endParaRPr>
            </a:p>
          </p:txBody>
        </p:sp>
        <p:pic>
          <p:nvPicPr>
            <p:cNvPr id="1033" name="Picture 8"/>
            <p:cNvPicPr>
              <a:picLocks noChangeAspect="1" noChangeArrowheads="1"/>
            </p:cNvPicPr>
            <p:nvPr/>
          </p:nvPicPr>
          <p:blipFill>
            <a:blip r:embed="rId15"/>
            <a:srcRect/>
            <a:stretch>
              <a:fillRect/>
            </a:stretch>
          </p:blipFill>
          <p:spPr bwMode="auto">
            <a:xfrm>
              <a:off x="0" y="3846"/>
              <a:ext cx="479" cy="473"/>
            </a:xfrm>
            <a:prstGeom prst="rect">
              <a:avLst/>
            </a:prstGeom>
            <a:noFill/>
            <a:ln w="9525">
              <a:noFill/>
              <a:round/>
              <a:headEnd/>
              <a:tailEnd/>
            </a:ln>
          </p:spPr>
        </p:pic>
      </p:grpSp>
      <p:pic>
        <p:nvPicPr>
          <p:cNvPr id="11" name="Picture 10" descr="IPL_logo_1C_rgb_small.jpg"/>
          <p:cNvPicPr>
            <a:picLocks noChangeAspect="1"/>
          </p:cNvPicPr>
          <p:nvPr/>
        </p:nvPicPr>
        <p:blipFill>
          <a:blip r:embed="rId16"/>
          <a:stretch>
            <a:fillRect/>
          </a:stretch>
        </p:blipFill>
        <p:spPr>
          <a:xfrm>
            <a:off x="7446900" y="6220355"/>
            <a:ext cx="1658418" cy="42761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120988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ctr" defTabSz="457200" rtl="0" eaLnBrk="1" fontAlgn="base" hangingPunct="1">
        <a:spcBef>
          <a:spcPct val="0"/>
        </a:spcBef>
        <a:spcAft>
          <a:spcPct val="0"/>
        </a:spcAft>
        <a:buClr>
          <a:srgbClr val="000000"/>
        </a:buClr>
        <a:buSzPct val="100000"/>
        <a:buFont typeface="Times New Roman" charset="0"/>
        <a:defRPr sz="3600" b="0">
          <a:solidFill>
            <a:srgbClr val="004E82"/>
          </a:solidFill>
          <a:latin typeface="+mj-lt"/>
          <a:ea typeface="+mj-ea"/>
          <a:cs typeface="+mj-cs"/>
        </a:defRPr>
      </a:lvl1pPr>
      <a:lvl2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2pPr>
      <a:lvl3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3pPr>
      <a:lvl4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4pPr>
      <a:lvl5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5pPr>
      <a:lvl6pPr marL="4572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6pPr>
      <a:lvl7pPr marL="9144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7pPr>
      <a:lvl8pPr marL="13716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8pPr>
      <a:lvl9pPr marL="18288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9pPr>
    </p:titleStyle>
    <p:bodyStyle>
      <a:lvl1pPr marL="342900" indent="-342900" algn="l" defTabSz="457200" rtl="0" eaLnBrk="1" fontAlgn="base" hangingPunct="1">
        <a:spcBef>
          <a:spcPts val="800"/>
        </a:spcBef>
        <a:spcAft>
          <a:spcPct val="0"/>
        </a:spcAft>
        <a:buClr>
          <a:srgbClr val="000000"/>
        </a:buClr>
        <a:buSzPct val="100000"/>
        <a:buFont typeface="Times New Roman" charset="0"/>
        <a:buChar char="•"/>
        <a:defRPr sz="3200">
          <a:solidFill>
            <a:srgbClr val="000000"/>
          </a:solidFill>
          <a:latin typeface="Georgia"/>
          <a:ea typeface="+mn-ea"/>
          <a:cs typeface="Georgia"/>
        </a:defRPr>
      </a:lvl1pPr>
      <a:lvl2pPr marL="742950" indent="-285750" algn="l" defTabSz="457200" rtl="0" eaLnBrk="1" fontAlgn="base" hangingPunct="1">
        <a:spcBef>
          <a:spcPts val="700"/>
        </a:spcBef>
        <a:spcAft>
          <a:spcPct val="0"/>
        </a:spcAft>
        <a:buClr>
          <a:srgbClr val="000000"/>
        </a:buClr>
        <a:buSzPct val="100000"/>
        <a:buFont typeface="Times New Roman" charset="0"/>
        <a:buChar char="–"/>
        <a:defRPr sz="2800">
          <a:solidFill>
            <a:srgbClr val="000000"/>
          </a:solidFill>
          <a:latin typeface="Georgia"/>
          <a:ea typeface="+mn-ea"/>
          <a:cs typeface="Georgia"/>
        </a:defRPr>
      </a:lvl2pPr>
      <a:lvl3pPr marL="1143000" indent="-228600" algn="l" defTabSz="457200" rtl="0" eaLnBrk="1" fontAlgn="base" hangingPunct="1">
        <a:spcBef>
          <a:spcPts val="600"/>
        </a:spcBef>
        <a:spcAft>
          <a:spcPct val="0"/>
        </a:spcAft>
        <a:buClr>
          <a:srgbClr val="000000"/>
        </a:buClr>
        <a:buSzPct val="100000"/>
        <a:buFont typeface="Times New Roman" charset="0"/>
        <a:defRPr sz="2400">
          <a:solidFill>
            <a:srgbClr val="000000"/>
          </a:solidFill>
          <a:latin typeface="Georgia"/>
          <a:ea typeface="+mn-ea"/>
          <a:cs typeface="Georgia"/>
        </a:defRPr>
      </a:lvl3pPr>
      <a:lvl4pPr marL="1600200" indent="-228600" algn="l" defTabSz="457200" rtl="0" eaLnBrk="1" fontAlgn="base" hangingPunct="1">
        <a:spcBef>
          <a:spcPts val="500"/>
        </a:spcBef>
        <a:spcAft>
          <a:spcPct val="0"/>
        </a:spcAft>
        <a:buClr>
          <a:srgbClr val="000000"/>
        </a:buClr>
        <a:buSzPct val="100000"/>
        <a:buFont typeface="Times New Roman" charset="0"/>
        <a:defRPr sz="2000">
          <a:solidFill>
            <a:srgbClr val="000000"/>
          </a:solidFill>
          <a:latin typeface="Georgia"/>
          <a:ea typeface="+mn-ea"/>
          <a:cs typeface="Georgia"/>
        </a:defRPr>
      </a:lvl4pPr>
      <a:lvl5pPr marL="2057400" indent="-228600" algn="l" defTabSz="457200" rtl="0" eaLnBrk="1" fontAlgn="base" hangingPunct="1">
        <a:spcBef>
          <a:spcPts val="500"/>
        </a:spcBef>
        <a:spcAft>
          <a:spcPct val="0"/>
        </a:spcAft>
        <a:buClr>
          <a:srgbClr val="000000"/>
        </a:buClr>
        <a:buSzPct val="100000"/>
        <a:buFont typeface="Times New Roman" charset="0"/>
        <a:defRPr sz="2000">
          <a:solidFill>
            <a:srgbClr val="000000"/>
          </a:solidFill>
          <a:latin typeface="Georgia"/>
          <a:ea typeface="+mn-ea"/>
          <a:cs typeface="Georgia"/>
        </a:defRPr>
      </a:lvl5pPr>
      <a:lvl6pPr marL="2514600" indent="-228600" algn="l" defTabSz="457200" rtl="0" eaLnBrk="1" fontAlgn="base" hangingPunct="1">
        <a:spcBef>
          <a:spcPts val="500"/>
        </a:spcBef>
        <a:spcAft>
          <a:spcPct val="0"/>
        </a:spcAft>
        <a:buClr>
          <a:srgbClr val="000000"/>
        </a:buClr>
        <a:buSzPct val="100000"/>
        <a:buFont typeface="Times New Roman" pitchFamily="-106" charset="0"/>
        <a:defRPr sz="2000">
          <a:solidFill>
            <a:srgbClr val="000000"/>
          </a:solidFill>
          <a:latin typeface="+mn-lt"/>
          <a:ea typeface="+mn-ea"/>
        </a:defRPr>
      </a:lvl6pPr>
      <a:lvl7pPr marL="2971800" indent="-228600" algn="l" defTabSz="457200" rtl="0" eaLnBrk="1" fontAlgn="base" hangingPunct="1">
        <a:spcBef>
          <a:spcPts val="500"/>
        </a:spcBef>
        <a:spcAft>
          <a:spcPct val="0"/>
        </a:spcAft>
        <a:buClr>
          <a:srgbClr val="000000"/>
        </a:buClr>
        <a:buSzPct val="100000"/>
        <a:buFont typeface="Times New Roman" pitchFamily="-106" charset="0"/>
        <a:defRPr sz="2000">
          <a:solidFill>
            <a:srgbClr val="000000"/>
          </a:solidFill>
          <a:latin typeface="+mn-lt"/>
          <a:ea typeface="+mn-ea"/>
        </a:defRPr>
      </a:lvl7pPr>
      <a:lvl8pPr marL="3429000" indent="-228600" algn="l" defTabSz="457200" rtl="0" eaLnBrk="1" fontAlgn="base" hangingPunct="1">
        <a:spcBef>
          <a:spcPts val="500"/>
        </a:spcBef>
        <a:spcAft>
          <a:spcPct val="0"/>
        </a:spcAft>
        <a:buClr>
          <a:srgbClr val="000000"/>
        </a:buClr>
        <a:buSzPct val="100000"/>
        <a:buFont typeface="Times New Roman" pitchFamily="-106" charset="0"/>
        <a:defRPr sz="2000">
          <a:solidFill>
            <a:srgbClr val="000000"/>
          </a:solidFill>
          <a:latin typeface="+mn-lt"/>
          <a:ea typeface="+mn-ea"/>
        </a:defRPr>
      </a:lvl8pPr>
      <a:lvl9pPr marL="3886200" indent="-228600" algn="l" defTabSz="457200" rtl="0" eaLnBrk="1" fontAlgn="base" hangingPunct="1">
        <a:spcBef>
          <a:spcPts val="500"/>
        </a:spcBef>
        <a:spcAft>
          <a:spcPct val="0"/>
        </a:spcAft>
        <a:buClr>
          <a:srgbClr val="000000"/>
        </a:buClr>
        <a:buSzPct val="100000"/>
        <a:buFont typeface="Times New Roman" pitchFamily="-106" charset="0"/>
        <a:defRPr sz="2000">
          <a:solidFill>
            <a:srgbClr val="00000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0">
          <a:gsLst>
            <a:gs pos="0">
              <a:srgbClr val="DCE9F9"/>
            </a:gs>
            <a:gs pos="75000">
              <a:srgbClr val="FFFFFF"/>
            </a:gs>
          </a:gsLst>
          <a:lin ang="5400000" scaled="1"/>
          <a:tileRect/>
        </a:gra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0" y="7938"/>
            <a:ext cx="9144000" cy="1135062"/>
          </a:xfrm>
          <a:prstGeom prst="rect">
            <a:avLst/>
          </a:prstGeom>
          <a:noFill/>
          <a:ln w="9525">
            <a:noFill/>
            <a:round/>
            <a:headEnd/>
            <a:tailEnd/>
          </a:ln>
        </p:spPr>
        <p:txBody>
          <a:bodyPr vert="horz" wrap="square" lIns="90000" tIns="46800" rIns="90000" bIns="46800" numCol="1" anchor="ctr" anchorCtr="1" compatLnSpc="1">
            <a:prstTxWarp prst="textNoShape">
              <a:avLst/>
            </a:prstTxWarp>
          </a:bodyPr>
          <a:lstStyle/>
          <a:p>
            <a:pPr lvl="0"/>
            <a:r>
              <a:rPr lang="en-US" smtClean="0"/>
              <a:t>Click to edit Master title style</a:t>
            </a:r>
            <a:endParaRPr lang="en-GB" dirty="0"/>
          </a:p>
        </p:txBody>
      </p:sp>
      <p:sp>
        <p:nvSpPr>
          <p:cNvPr id="2" name="Text Box 2"/>
          <p:cNvSpPr txBox="1">
            <a:spLocks noChangeArrowheads="1"/>
          </p:cNvSpPr>
          <p:nvPr/>
        </p:nvSpPr>
        <p:spPr bwMode="auto">
          <a:xfrm>
            <a:off x="457200" y="6248400"/>
            <a:ext cx="2133600" cy="460375"/>
          </a:xfrm>
          <a:prstGeom prst="rect">
            <a:avLst/>
          </a:prstGeom>
          <a:noFill/>
          <a:ln w="9525">
            <a:noFill/>
            <a:round/>
            <a:headEnd/>
            <a:tailEnd/>
          </a:ln>
          <a:effectLst/>
        </p:spPr>
        <p:txBody>
          <a:bodyPr wrap="none" anchor="ctr">
            <a:prstTxWarp prst="textNoShape">
              <a:avLst/>
            </a:prstTxWarp>
          </a:bodyPr>
          <a:lstStyle/>
          <a:p>
            <a:pPr algn="ctr" defTabSz="457200">
              <a:buClr>
                <a:srgbClr val="000000"/>
              </a:buClr>
              <a:buSzPct val="100000"/>
              <a:buFont typeface="Times New Roman" charset="0"/>
              <a:buNone/>
            </a:pPr>
            <a:endParaRPr lang="en-US" dirty="0">
              <a:solidFill>
                <a:srgbClr val="FFFFFF"/>
              </a:solidFill>
            </a:endParaRPr>
          </a:p>
        </p:txBody>
      </p:sp>
      <p:sp>
        <p:nvSpPr>
          <p:cNvPr id="1027" name="Rectangle 3"/>
          <p:cNvSpPr>
            <a:spLocks noGrp="1" noChangeArrowheads="1"/>
          </p:cNvSpPr>
          <p:nvPr>
            <p:ph type="sldNum"/>
          </p:nvPr>
        </p:nvSpPr>
        <p:spPr bwMode="auto">
          <a:xfrm>
            <a:off x="6934200" y="6353175"/>
            <a:ext cx="2128838" cy="45243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hangingPunct="1">
              <a:buClr>
                <a:srgbClr val="000000"/>
              </a:buClr>
              <a:buSzPct val="100000"/>
              <a:buFont typeface="Times New Roman" charset="0"/>
              <a:buNone/>
              <a:defRPr sz="1000">
                <a:solidFill>
                  <a:srgbClr val="000000"/>
                </a:solidFill>
                <a:effectLst>
                  <a:outerShdw blurRad="38100" dist="38100" dir="2700000" algn="tl">
                    <a:srgbClr val="FFFFFF"/>
                  </a:outerShdw>
                </a:effectLst>
              </a:defRPr>
            </a:lvl1pPr>
          </a:lstStyle>
          <a:p>
            <a:pPr defTabSz="457200"/>
            <a:fld id="{85636716-92CE-6446-8DCE-A892796C4772}" type="slidenum">
              <a:rPr lang="en-US" smtClean="0"/>
              <a:pPr defTabSz="457200"/>
              <a:t>‹#›</a:t>
            </a:fld>
            <a:endParaRPr lang="en-US" dirty="0"/>
          </a:p>
        </p:txBody>
      </p:sp>
      <p:sp>
        <p:nvSpPr>
          <p:cNvPr id="1029" name="Rectangle 4"/>
          <p:cNvSpPr>
            <a:spLocks noGrp="1" noChangeArrowheads="1"/>
          </p:cNvSpPr>
          <p:nvPr>
            <p:ph type="body" idx="1"/>
          </p:nvPr>
        </p:nvSpPr>
        <p:spPr bwMode="auto">
          <a:xfrm>
            <a:off x="374650" y="1641475"/>
            <a:ext cx="8224838" cy="4525963"/>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grpSp>
        <p:nvGrpSpPr>
          <p:cNvPr id="4" name="Group 6"/>
          <p:cNvGrpSpPr>
            <a:grpSpLocks/>
          </p:cNvGrpSpPr>
          <p:nvPr/>
        </p:nvGrpSpPr>
        <p:grpSpPr bwMode="auto">
          <a:xfrm>
            <a:off x="0" y="6240233"/>
            <a:ext cx="645001" cy="636905"/>
            <a:chOff x="0" y="3846"/>
            <a:chExt cx="478" cy="472"/>
          </a:xfrm>
        </p:grpSpPr>
        <p:sp>
          <p:nvSpPr>
            <p:cNvPr id="3" name="Oval 7"/>
            <p:cNvSpPr>
              <a:spLocks noChangeArrowheads="1"/>
            </p:cNvSpPr>
            <p:nvPr/>
          </p:nvSpPr>
          <p:spPr bwMode="auto">
            <a:xfrm>
              <a:off x="139" y="4005"/>
              <a:ext cx="186" cy="182"/>
            </a:xfrm>
            <a:prstGeom prst="ellipse">
              <a:avLst/>
            </a:prstGeom>
            <a:solidFill>
              <a:srgbClr val="FFC000"/>
            </a:solidFill>
            <a:ln w="12600">
              <a:solidFill>
                <a:srgbClr val="FFC000"/>
              </a:solidFill>
              <a:miter lim="800000"/>
              <a:headEnd/>
              <a:tailEnd/>
            </a:ln>
            <a:effectLst/>
          </p:spPr>
          <p:txBody>
            <a:bodyPr wrap="none" anchor="ctr">
              <a:prstTxWarp prst="textNoShape">
                <a:avLst/>
              </a:prstTxWarp>
            </a:bodyPr>
            <a:lstStyle/>
            <a:p>
              <a:pPr algn="ctr" defTabSz="457200">
                <a:buClr>
                  <a:srgbClr val="000000"/>
                </a:buClr>
                <a:buSzPct val="100000"/>
                <a:buFont typeface="Times New Roman" charset="0"/>
                <a:buNone/>
              </a:pPr>
              <a:endParaRPr lang="en-US" dirty="0">
                <a:solidFill>
                  <a:srgbClr val="FFFFFF"/>
                </a:solidFill>
              </a:endParaRPr>
            </a:p>
          </p:txBody>
        </p:sp>
        <p:pic>
          <p:nvPicPr>
            <p:cNvPr id="1033" name="Picture 8"/>
            <p:cNvPicPr>
              <a:picLocks noChangeAspect="1" noChangeArrowheads="1"/>
            </p:cNvPicPr>
            <p:nvPr/>
          </p:nvPicPr>
          <p:blipFill>
            <a:blip r:embed="rId14"/>
            <a:srcRect/>
            <a:stretch>
              <a:fillRect/>
            </a:stretch>
          </p:blipFill>
          <p:spPr bwMode="auto">
            <a:xfrm>
              <a:off x="0" y="3846"/>
              <a:ext cx="479" cy="473"/>
            </a:xfrm>
            <a:prstGeom prst="rect">
              <a:avLst/>
            </a:prstGeom>
            <a:noFill/>
            <a:ln w="9525">
              <a:noFill/>
              <a:round/>
              <a:headEnd/>
              <a:tailEnd/>
            </a:ln>
          </p:spPr>
        </p:pic>
      </p:grpSp>
      <p:pic>
        <p:nvPicPr>
          <p:cNvPr id="11" name="Picture 10" descr="IPL_logo_1C_rgb_small.jpg"/>
          <p:cNvPicPr>
            <a:picLocks noChangeAspect="1"/>
          </p:cNvPicPr>
          <p:nvPr/>
        </p:nvPicPr>
        <p:blipFill>
          <a:blip r:embed="rId15"/>
          <a:stretch>
            <a:fillRect/>
          </a:stretch>
        </p:blipFill>
        <p:spPr>
          <a:xfrm>
            <a:off x="7446900" y="6391893"/>
            <a:ext cx="1658418" cy="42761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9233225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sldNum="0" hdr="0" ftr="0" dt="0"/>
  <p:txStyles>
    <p:titleStyle>
      <a:lvl1pPr algn="ctr" defTabSz="457200" rtl="0" eaLnBrk="1" fontAlgn="base" hangingPunct="1">
        <a:spcBef>
          <a:spcPct val="0"/>
        </a:spcBef>
        <a:spcAft>
          <a:spcPct val="0"/>
        </a:spcAft>
        <a:buClr>
          <a:srgbClr val="000000"/>
        </a:buClr>
        <a:buSzPct val="100000"/>
        <a:buFont typeface="Times New Roman" charset="0"/>
        <a:defRPr sz="3600" b="0">
          <a:solidFill>
            <a:srgbClr val="004E82"/>
          </a:solidFill>
          <a:latin typeface="+mj-lt"/>
          <a:ea typeface="+mj-ea"/>
          <a:cs typeface="+mj-cs"/>
        </a:defRPr>
      </a:lvl1pPr>
      <a:lvl2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2pPr>
      <a:lvl3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3pPr>
      <a:lvl4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4pPr>
      <a:lvl5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5pPr>
      <a:lvl6pPr marL="4572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6pPr>
      <a:lvl7pPr marL="9144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7pPr>
      <a:lvl8pPr marL="13716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8pPr>
      <a:lvl9pPr marL="18288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9pPr>
    </p:titleStyle>
    <p:bodyStyle>
      <a:lvl1pPr marL="342900" indent="-342900" algn="l" defTabSz="457200" rtl="0" eaLnBrk="1" fontAlgn="base" hangingPunct="1">
        <a:spcBef>
          <a:spcPts val="800"/>
        </a:spcBef>
        <a:spcAft>
          <a:spcPct val="0"/>
        </a:spcAft>
        <a:buClr>
          <a:srgbClr val="000000"/>
        </a:buClr>
        <a:buSzPct val="100000"/>
        <a:buFont typeface="Times New Roman" charset="0"/>
        <a:buChar char="•"/>
        <a:defRPr sz="3200">
          <a:solidFill>
            <a:srgbClr val="000000"/>
          </a:solidFill>
          <a:latin typeface="Georgia"/>
          <a:ea typeface="+mn-ea"/>
          <a:cs typeface="Georgia"/>
        </a:defRPr>
      </a:lvl1pPr>
      <a:lvl2pPr marL="742950" indent="-285750" algn="l" defTabSz="457200" rtl="0" eaLnBrk="1" fontAlgn="base" hangingPunct="1">
        <a:spcBef>
          <a:spcPts val="700"/>
        </a:spcBef>
        <a:spcAft>
          <a:spcPct val="0"/>
        </a:spcAft>
        <a:buClr>
          <a:srgbClr val="000000"/>
        </a:buClr>
        <a:buSzPct val="100000"/>
        <a:buFont typeface="Times New Roman" charset="0"/>
        <a:buChar char="–"/>
        <a:defRPr sz="2800">
          <a:solidFill>
            <a:srgbClr val="000000"/>
          </a:solidFill>
          <a:latin typeface="Georgia"/>
          <a:ea typeface="+mn-ea"/>
          <a:cs typeface="Georgia"/>
        </a:defRPr>
      </a:lvl2pPr>
      <a:lvl3pPr marL="1143000" indent="-228600" algn="l" defTabSz="457200" rtl="0" eaLnBrk="1" fontAlgn="base" hangingPunct="1">
        <a:spcBef>
          <a:spcPts val="600"/>
        </a:spcBef>
        <a:spcAft>
          <a:spcPct val="0"/>
        </a:spcAft>
        <a:buClr>
          <a:srgbClr val="000000"/>
        </a:buClr>
        <a:buSzPct val="100000"/>
        <a:buFont typeface="Times New Roman" charset="0"/>
        <a:defRPr sz="2400">
          <a:solidFill>
            <a:srgbClr val="000000"/>
          </a:solidFill>
          <a:latin typeface="Georgia"/>
          <a:ea typeface="+mn-ea"/>
          <a:cs typeface="Georgia"/>
        </a:defRPr>
      </a:lvl3pPr>
      <a:lvl4pPr marL="1600200" indent="-228600" algn="l" defTabSz="457200" rtl="0" eaLnBrk="1" fontAlgn="base" hangingPunct="1">
        <a:spcBef>
          <a:spcPts val="500"/>
        </a:spcBef>
        <a:spcAft>
          <a:spcPct val="0"/>
        </a:spcAft>
        <a:buClr>
          <a:srgbClr val="000000"/>
        </a:buClr>
        <a:buSzPct val="100000"/>
        <a:buFont typeface="Times New Roman" charset="0"/>
        <a:defRPr sz="2000">
          <a:solidFill>
            <a:srgbClr val="000000"/>
          </a:solidFill>
          <a:latin typeface="Georgia"/>
          <a:ea typeface="+mn-ea"/>
          <a:cs typeface="Georgia"/>
        </a:defRPr>
      </a:lvl4pPr>
      <a:lvl5pPr marL="2057400" indent="-228600" algn="l" defTabSz="457200" rtl="0" eaLnBrk="1" fontAlgn="base" hangingPunct="1">
        <a:spcBef>
          <a:spcPts val="500"/>
        </a:spcBef>
        <a:spcAft>
          <a:spcPct val="0"/>
        </a:spcAft>
        <a:buClr>
          <a:srgbClr val="000000"/>
        </a:buClr>
        <a:buSzPct val="100000"/>
        <a:buFont typeface="Times New Roman" charset="0"/>
        <a:defRPr sz="2000">
          <a:solidFill>
            <a:srgbClr val="000000"/>
          </a:solidFill>
          <a:latin typeface="Georgia"/>
          <a:ea typeface="+mn-ea"/>
          <a:cs typeface="Georgia"/>
        </a:defRPr>
      </a:lvl5pPr>
      <a:lvl6pPr marL="2514600" indent="-228600" algn="l" defTabSz="457200" rtl="0" eaLnBrk="1" fontAlgn="base" hangingPunct="1">
        <a:spcBef>
          <a:spcPts val="500"/>
        </a:spcBef>
        <a:spcAft>
          <a:spcPct val="0"/>
        </a:spcAft>
        <a:buClr>
          <a:srgbClr val="000000"/>
        </a:buClr>
        <a:buSzPct val="100000"/>
        <a:buFont typeface="Times New Roman" pitchFamily="-106" charset="0"/>
        <a:defRPr sz="2000">
          <a:solidFill>
            <a:srgbClr val="000000"/>
          </a:solidFill>
          <a:latin typeface="+mn-lt"/>
          <a:ea typeface="+mn-ea"/>
        </a:defRPr>
      </a:lvl6pPr>
      <a:lvl7pPr marL="2971800" indent="-228600" algn="l" defTabSz="457200" rtl="0" eaLnBrk="1" fontAlgn="base" hangingPunct="1">
        <a:spcBef>
          <a:spcPts val="500"/>
        </a:spcBef>
        <a:spcAft>
          <a:spcPct val="0"/>
        </a:spcAft>
        <a:buClr>
          <a:srgbClr val="000000"/>
        </a:buClr>
        <a:buSzPct val="100000"/>
        <a:buFont typeface="Times New Roman" pitchFamily="-106" charset="0"/>
        <a:defRPr sz="2000">
          <a:solidFill>
            <a:srgbClr val="000000"/>
          </a:solidFill>
          <a:latin typeface="+mn-lt"/>
          <a:ea typeface="+mn-ea"/>
        </a:defRPr>
      </a:lvl7pPr>
      <a:lvl8pPr marL="3429000" indent="-228600" algn="l" defTabSz="457200" rtl="0" eaLnBrk="1" fontAlgn="base" hangingPunct="1">
        <a:spcBef>
          <a:spcPts val="500"/>
        </a:spcBef>
        <a:spcAft>
          <a:spcPct val="0"/>
        </a:spcAft>
        <a:buClr>
          <a:srgbClr val="000000"/>
        </a:buClr>
        <a:buSzPct val="100000"/>
        <a:buFont typeface="Times New Roman" pitchFamily="-106" charset="0"/>
        <a:defRPr sz="2000">
          <a:solidFill>
            <a:srgbClr val="000000"/>
          </a:solidFill>
          <a:latin typeface="+mn-lt"/>
          <a:ea typeface="+mn-ea"/>
        </a:defRPr>
      </a:lvl8pPr>
      <a:lvl9pPr marL="3886200" indent="-228600" algn="l" defTabSz="457200" rtl="0" eaLnBrk="1" fontAlgn="base" hangingPunct="1">
        <a:spcBef>
          <a:spcPts val="500"/>
        </a:spcBef>
        <a:spcAft>
          <a:spcPct val="0"/>
        </a:spcAft>
        <a:buClr>
          <a:srgbClr val="000000"/>
        </a:buClr>
        <a:buSzPct val="100000"/>
        <a:buFont typeface="Times New Roman" pitchFamily="-106" charset="0"/>
        <a:defRPr sz="2000">
          <a:solidFill>
            <a:srgbClr val="00000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4.jpeg"/><Relationship Id="rId3"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18.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4" Type="http://schemas.microsoft.com/office/2007/relationships/hdphoto" Target="../media/hdphoto1.wdp"/><Relationship Id="rId1" Type="http://schemas.openxmlformats.org/officeDocument/2006/relationships/slideLayout" Target="../slideLayouts/slideLayout17.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0" Type="http://schemas.openxmlformats.org/officeDocument/2006/relationships/image" Target="../media/image12.png"/><Relationship Id="rId1" Type="http://schemas.openxmlformats.org/officeDocument/2006/relationships/slideLayout" Target="../slideLayouts/slideLayout1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1" Type="http://schemas.openxmlformats.org/officeDocument/2006/relationships/slideLayout" Target="../slideLayouts/slideLayout1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1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1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4" Type="http://schemas.microsoft.com/office/2007/relationships/hdphoto" Target="../media/hdphoto2.wdp"/><Relationship Id="rId1" Type="http://schemas.openxmlformats.org/officeDocument/2006/relationships/slideLayout" Target="../slideLayouts/slideLayout1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 Id="rId3"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371600" y="674370"/>
            <a:ext cx="6340197" cy="1323439"/>
          </a:xfrm>
          <a:prstGeom prst="rect">
            <a:avLst/>
          </a:prstGeom>
          <a:noFill/>
          <a:effectLst>
            <a:outerShdw blurRad="50800" dist="38100" dir="5400000" algn="t" rotWithShape="0">
              <a:prstClr val="black">
                <a:alpha val="40000"/>
              </a:prstClr>
            </a:outerShdw>
          </a:effectLst>
        </p:spPr>
        <p:txBody>
          <a:bodyPr wrap="none" rtlCol="0">
            <a:spAutoFit/>
          </a:bodyPr>
          <a:lstStyle/>
          <a:p>
            <a:pPr algn="ctr"/>
            <a:r>
              <a:rPr lang="en-US" sz="4000" b="1" dirty="0">
                <a:solidFill>
                  <a:srgbClr val="055C6B"/>
                </a:solidFill>
                <a:latin typeface="Calibri" pitchFamily="34" charset="0"/>
                <a:cs typeface="Calibri" pitchFamily="34" charset="0"/>
              </a:rPr>
              <a:t>iPlant Collaborative </a:t>
            </a:r>
          </a:p>
          <a:p>
            <a:pPr algn="ctr"/>
            <a:r>
              <a:rPr lang="en-US" sz="4000" b="1" dirty="0">
                <a:solidFill>
                  <a:srgbClr val="055C6B"/>
                </a:solidFill>
                <a:latin typeface="Calibri" pitchFamily="34" charset="0"/>
                <a:cs typeface="Calibri" pitchFamily="34" charset="0"/>
              </a:rPr>
              <a:t>Tools and Services Workshop</a:t>
            </a:r>
          </a:p>
        </p:txBody>
      </p:sp>
      <p:sp>
        <p:nvSpPr>
          <p:cNvPr id="2" name="TextBox 1"/>
          <p:cNvSpPr txBox="1"/>
          <p:nvPr/>
        </p:nvSpPr>
        <p:spPr>
          <a:xfrm>
            <a:off x="367632" y="4495800"/>
            <a:ext cx="8348132" cy="954107"/>
          </a:xfrm>
          <a:prstGeom prst="rect">
            <a:avLst/>
          </a:prstGeom>
          <a:noFill/>
        </p:spPr>
        <p:txBody>
          <a:bodyPr wrap="square" rtlCol="0">
            <a:spAutoFit/>
          </a:bodyPr>
          <a:lstStyle/>
          <a:p>
            <a:pPr algn="ctr"/>
            <a:r>
              <a:rPr lang="en-US" sz="2800" b="1" dirty="0" smtClean="0">
                <a:solidFill>
                  <a:srgbClr val="000000"/>
                </a:solidFill>
                <a:latin typeface="Calibri" pitchFamily="34" charset="0"/>
                <a:cs typeface="Calibri" pitchFamily="34" charset="0"/>
              </a:rPr>
              <a:t>Building and Using Workflows Within the DE; </a:t>
            </a:r>
          </a:p>
          <a:p>
            <a:pPr algn="ctr"/>
            <a:r>
              <a:rPr lang="en-US" sz="2800" b="1" dirty="0" smtClean="0">
                <a:solidFill>
                  <a:srgbClr val="000000"/>
                </a:solidFill>
                <a:latin typeface="Calibri" pitchFamily="34" charset="0"/>
                <a:cs typeface="Calibri" pitchFamily="34" charset="0"/>
              </a:rPr>
              <a:t>Phylogenetics</a:t>
            </a:r>
            <a:endParaRPr lang="en-US" sz="2800" b="1" dirty="0">
              <a:solidFill>
                <a:srgbClr val="000000"/>
              </a:solidFill>
              <a:latin typeface="Calibri" pitchFamily="34" charset="0"/>
              <a:cs typeface="Calibri" pitchFamily="34" charset="0"/>
            </a:endParaRPr>
          </a:p>
        </p:txBody>
      </p:sp>
      <p:sp>
        <p:nvSpPr>
          <p:cNvPr id="8" name="PB"/>
          <p:cNvSpPr/>
          <p:nvPr/>
        </p:nvSpPr>
        <p:spPr bwMode="auto">
          <a:xfrm>
            <a:off x="0" y="6705600"/>
            <a:ext cx="508000" cy="228600"/>
          </a:xfrm>
          <a:prstGeom prst="rect">
            <a:avLst/>
          </a:prstGeom>
          <a:solidFill>
            <a:srgbClr val="055C6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pic>
        <p:nvPicPr>
          <p:cNvPr id="7" name="Picture 6" descr="iPlant Whorl.png"/>
          <p:cNvPicPr>
            <a:picLocks noChangeAspect="1"/>
          </p:cNvPicPr>
          <p:nvPr/>
        </p:nvPicPr>
        <p:blipFill>
          <a:blip r:embed="rId3"/>
          <a:stretch>
            <a:fillRect/>
          </a:stretch>
        </p:blipFill>
        <p:spPr>
          <a:xfrm>
            <a:off x="3505200" y="2286000"/>
            <a:ext cx="1994919" cy="1931988"/>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880635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txBox="1">
            <a:spLocks/>
          </p:cNvSpPr>
          <p:nvPr/>
        </p:nvSpPr>
        <p:spPr>
          <a:xfrm>
            <a:off x="698500" y="2519362"/>
            <a:ext cx="7912100" cy="3729038"/>
          </a:xfrm>
          <a:prstGeom prst="rect">
            <a:avLst/>
          </a:prstGeom>
        </p:spPr>
        <p:txBody>
          <a:bodyPr/>
          <a:lstStyle>
            <a:lvl1pPr marL="342900" indent="-342900" algn="l" defTabSz="457200" rtl="0" eaLnBrk="1" fontAlgn="base" hangingPunct="1">
              <a:spcBef>
                <a:spcPts val="800"/>
              </a:spcBef>
              <a:spcAft>
                <a:spcPct val="0"/>
              </a:spcAft>
              <a:buClr>
                <a:srgbClr val="000000"/>
              </a:buClr>
              <a:buSzPct val="100000"/>
              <a:buFont typeface="Times New Roman" charset="0"/>
              <a:buChar char="•"/>
              <a:defRPr sz="3200">
                <a:solidFill>
                  <a:srgbClr val="000000"/>
                </a:solidFill>
                <a:latin typeface="Georgia"/>
                <a:ea typeface="+mn-ea"/>
                <a:cs typeface="Georgia"/>
              </a:defRPr>
            </a:lvl1pPr>
            <a:lvl2pPr marL="742950" indent="-285750" algn="l" defTabSz="457200" rtl="0" eaLnBrk="1" fontAlgn="base" hangingPunct="1">
              <a:spcBef>
                <a:spcPts val="700"/>
              </a:spcBef>
              <a:spcAft>
                <a:spcPct val="0"/>
              </a:spcAft>
              <a:buClr>
                <a:srgbClr val="000000"/>
              </a:buClr>
              <a:buSzPct val="100000"/>
              <a:buFont typeface="Times New Roman" charset="0"/>
              <a:buChar char="–"/>
              <a:defRPr sz="2800">
                <a:solidFill>
                  <a:srgbClr val="000000"/>
                </a:solidFill>
                <a:latin typeface="Georgia"/>
                <a:ea typeface="+mn-ea"/>
                <a:cs typeface="Georgia"/>
              </a:defRPr>
            </a:lvl2pPr>
            <a:lvl3pPr marL="1143000" indent="-228600" algn="l" defTabSz="457200" rtl="0" eaLnBrk="1" fontAlgn="base" hangingPunct="1">
              <a:spcBef>
                <a:spcPts val="600"/>
              </a:spcBef>
              <a:spcAft>
                <a:spcPct val="0"/>
              </a:spcAft>
              <a:buClr>
                <a:srgbClr val="000000"/>
              </a:buClr>
              <a:buSzPct val="100000"/>
              <a:buFont typeface="Times New Roman" charset="0"/>
              <a:defRPr sz="2400">
                <a:solidFill>
                  <a:srgbClr val="000000"/>
                </a:solidFill>
                <a:latin typeface="Georgia"/>
                <a:ea typeface="+mn-ea"/>
                <a:cs typeface="Georgia"/>
              </a:defRPr>
            </a:lvl3pPr>
            <a:lvl4pPr marL="1600200" indent="-228600" algn="l" defTabSz="457200" rtl="0" eaLnBrk="1" fontAlgn="base" hangingPunct="1">
              <a:spcBef>
                <a:spcPts val="500"/>
              </a:spcBef>
              <a:spcAft>
                <a:spcPct val="0"/>
              </a:spcAft>
              <a:buClr>
                <a:srgbClr val="000000"/>
              </a:buClr>
              <a:buSzPct val="100000"/>
              <a:buFont typeface="Times New Roman" charset="0"/>
              <a:defRPr sz="2000">
                <a:solidFill>
                  <a:srgbClr val="000000"/>
                </a:solidFill>
                <a:latin typeface="Georgia"/>
                <a:ea typeface="+mn-ea"/>
                <a:cs typeface="Georgia"/>
              </a:defRPr>
            </a:lvl4pPr>
            <a:lvl5pPr marL="2057400" indent="-228600" algn="l" defTabSz="457200" rtl="0" eaLnBrk="1" fontAlgn="base" hangingPunct="1">
              <a:spcBef>
                <a:spcPts val="500"/>
              </a:spcBef>
              <a:spcAft>
                <a:spcPct val="0"/>
              </a:spcAft>
              <a:buClr>
                <a:srgbClr val="000000"/>
              </a:buClr>
              <a:buSzPct val="100000"/>
              <a:buFont typeface="Times New Roman" charset="0"/>
              <a:defRPr sz="2000">
                <a:solidFill>
                  <a:srgbClr val="000000"/>
                </a:solidFill>
                <a:latin typeface="Georgia"/>
                <a:ea typeface="+mn-ea"/>
                <a:cs typeface="Georgia"/>
              </a:defRPr>
            </a:lvl5pPr>
            <a:lvl6pPr marL="2514600" indent="-228600" algn="l" defTabSz="457200" rtl="0" eaLnBrk="1" fontAlgn="base" hangingPunct="1">
              <a:spcBef>
                <a:spcPts val="500"/>
              </a:spcBef>
              <a:spcAft>
                <a:spcPct val="0"/>
              </a:spcAft>
              <a:buClr>
                <a:srgbClr val="000000"/>
              </a:buClr>
              <a:buSzPct val="100000"/>
              <a:buFont typeface="Times New Roman" pitchFamily="-106" charset="0"/>
              <a:defRPr sz="2000">
                <a:solidFill>
                  <a:srgbClr val="000000"/>
                </a:solidFill>
                <a:latin typeface="+mn-lt"/>
                <a:ea typeface="+mn-ea"/>
              </a:defRPr>
            </a:lvl6pPr>
            <a:lvl7pPr marL="2971800" indent="-228600" algn="l" defTabSz="457200" rtl="0" eaLnBrk="1" fontAlgn="base" hangingPunct="1">
              <a:spcBef>
                <a:spcPts val="500"/>
              </a:spcBef>
              <a:spcAft>
                <a:spcPct val="0"/>
              </a:spcAft>
              <a:buClr>
                <a:srgbClr val="000000"/>
              </a:buClr>
              <a:buSzPct val="100000"/>
              <a:buFont typeface="Times New Roman" pitchFamily="-106" charset="0"/>
              <a:defRPr sz="2000">
                <a:solidFill>
                  <a:srgbClr val="000000"/>
                </a:solidFill>
                <a:latin typeface="+mn-lt"/>
                <a:ea typeface="+mn-ea"/>
              </a:defRPr>
            </a:lvl7pPr>
            <a:lvl8pPr marL="3429000" indent="-228600" algn="l" defTabSz="457200" rtl="0" eaLnBrk="1" fontAlgn="base" hangingPunct="1">
              <a:spcBef>
                <a:spcPts val="500"/>
              </a:spcBef>
              <a:spcAft>
                <a:spcPct val="0"/>
              </a:spcAft>
              <a:buClr>
                <a:srgbClr val="000000"/>
              </a:buClr>
              <a:buSzPct val="100000"/>
              <a:buFont typeface="Times New Roman" pitchFamily="-106" charset="0"/>
              <a:defRPr sz="2000">
                <a:solidFill>
                  <a:srgbClr val="000000"/>
                </a:solidFill>
                <a:latin typeface="+mn-lt"/>
                <a:ea typeface="+mn-ea"/>
              </a:defRPr>
            </a:lvl8pPr>
            <a:lvl9pPr marL="3886200" indent="-228600" algn="l" defTabSz="457200" rtl="0" eaLnBrk="1" fontAlgn="base" hangingPunct="1">
              <a:spcBef>
                <a:spcPts val="500"/>
              </a:spcBef>
              <a:spcAft>
                <a:spcPct val="0"/>
              </a:spcAft>
              <a:buClr>
                <a:srgbClr val="000000"/>
              </a:buClr>
              <a:buSzPct val="100000"/>
              <a:buFont typeface="Times New Roman" pitchFamily="-106" charset="0"/>
              <a:defRPr sz="2000">
                <a:solidFill>
                  <a:srgbClr val="000000"/>
                </a:solidFill>
                <a:latin typeface="+mn-lt"/>
                <a:ea typeface="+mn-ea"/>
              </a:defRPr>
            </a:lvl9pPr>
          </a:lstStyle>
          <a:p>
            <a:pPr>
              <a:buFont typeface="Times New Roman" charset="0"/>
              <a:buNone/>
            </a:pPr>
            <a:endParaRPr lang="en-US" dirty="0" smtClean="0">
              <a:latin typeface="Calibri" pitchFamily="34" charset="0"/>
              <a:cs typeface="Calibri" pitchFamily="34" charset="0"/>
            </a:endParaRPr>
          </a:p>
          <a:p>
            <a:pPr algn="ctr">
              <a:buFont typeface="Times New Roman" charset="0"/>
              <a:buNone/>
            </a:pPr>
            <a:r>
              <a:rPr lang="en-US" sz="2400" dirty="0" smtClean="0">
                <a:latin typeface="Calibri" pitchFamily="34" charset="0"/>
                <a:cs typeface="Calibri" pitchFamily="34" charset="0"/>
              </a:rPr>
              <a:t>It can take weeks or months to analyze data sets with</a:t>
            </a:r>
          </a:p>
          <a:p>
            <a:pPr algn="ctr">
              <a:buFont typeface="Times New Roman" charset="0"/>
              <a:buNone/>
            </a:pPr>
            <a:r>
              <a:rPr lang="en-US" sz="2400" dirty="0" smtClean="0">
                <a:latin typeface="Calibri" pitchFamily="34" charset="0"/>
                <a:cs typeface="Calibri" pitchFamily="34" charset="0"/>
              </a:rPr>
              <a:t> &gt; 100, 000 species. Example of iPlant contribution:</a:t>
            </a:r>
          </a:p>
          <a:p>
            <a:pPr algn="just">
              <a:buFont typeface="Times New Roman" charset="0"/>
              <a:buNone/>
            </a:pPr>
            <a:endParaRPr lang="en-US" sz="2400" dirty="0" smtClean="0">
              <a:latin typeface="Calibri" pitchFamily="34" charset="0"/>
              <a:cs typeface="Calibri" pitchFamily="34" charset="0"/>
            </a:endParaRPr>
          </a:p>
          <a:p>
            <a:pPr algn="just">
              <a:buFont typeface="Times New Roman" charset="0"/>
              <a:buNone/>
            </a:pPr>
            <a:r>
              <a:rPr lang="en-US" sz="2400" dirty="0" smtClean="0">
                <a:latin typeface="Calibri" pitchFamily="34" charset="0"/>
                <a:cs typeface="Calibri" pitchFamily="34" charset="0"/>
              </a:rPr>
              <a:t>NINJA/WINDJAMMER 				   (Neighbor-Joining)</a:t>
            </a:r>
          </a:p>
          <a:p>
            <a:pPr algn="just">
              <a:buFont typeface="Times New Roman" charset="0"/>
              <a:buNone/>
            </a:pPr>
            <a:r>
              <a:rPr lang="en-US" sz="2400" dirty="0" smtClean="0">
                <a:latin typeface="Calibri" pitchFamily="34" charset="0"/>
                <a:cs typeface="Calibri" pitchFamily="34" charset="0"/>
              </a:rPr>
              <a:t>-- NINJA                  						216K species, ~8 days</a:t>
            </a:r>
          </a:p>
          <a:p>
            <a:pPr algn="just">
              <a:buFont typeface="Times New Roman" charset="0"/>
              <a:buNone/>
            </a:pPr>
            <a:r>
              <a:rPr lang="en-US" sz="2400" dirty="0" smtClean="0">
                <a:latin typeface="Calibri" pitchFamily="34" charset="0"/>
                <a:cs typeface="Calibri" pitchFamily="34" charset="0"/>
              </a:rPr>
              <a:t>-- WINDJAMMER    					216K species, ~4 hours</a:t>
            </a:r>
          </a:p>
          <a:p>
            <a:pPr algn="just">
              <a:buFont typeface="Times New Roman" charset="0"/>
              <a:buNone/>
            </a:pPr>
            <a:endParaRPr lang="en-US" dirty="0" smtClean="0">
              <a:latin typeface="Calibri" pitchFamily="34" charset="0"/>
              <a:cs typeface="Calibri" pitchFamily="34" charset="0"/>
            </a:endParaRPr>
          </a:p>
          <a:p>
            <a:pPr lvl="2"/>
            <a:r>
              <a:rPr lang="en-US" dirty="0" smtClean="0">
                <a:latin typeface="Calibri" pitchFamily="34" charset="0"/>
                <a:cs typeface="Calibri" pitchFamily="34" charset="0"/>
              </a:rPr>
              <a:t>	</a:t>
            </a:r>
          </a:p>
        </p:txBody>
      </p:sp>
      <p:sp>
        <p:nvSpPr>
          <p:cNvPr id="5" name="Right Arrow 4"/>
          <p:cNvSpPr/>
          <p:nvPr/>
        </p:nvSpPr>
        <p:spPr bwMode="auto">
          <a:xfrm>
            <a:off x="3997347" y="2133598"/>
            <a:ext cx="1314405" cy="282575"/>
          </a:xfrm>
          <a:prstGeom prst="rightArrow">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a:lstStyle/>
          <a:p>
            <a:pPr defTabSz="914400" eaLnBrk="0" hangingPunct="0"/>
            <a:endParaRPr lang="en-US" sz="2400">
              <a:latin typeface="Calibri" pitchFamily="34" charset="0"/>
              <a:cs typeface="Calibri" pitchFamily="34" charset="0"/>
            </a:endParaRPr>
          </a:p>
        </p:txBody>
      </p:sp>
      <p:pic>
        <p:nvPicPr>
          <p:cNvPr id="6" name="Picture 6" descr="horns.jpg"/>
          <p:cNvPicPr>
            <a:picLocks noChangeAspect="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943600" y="1597419"/>
            <a:ext cx="1073353" cy="10723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7" name="Picture 7" descr="Screen shot 2011-01-07 at 6.20.42 AM.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283899" y="1600200"/>
            <a:ext cx="1056246" cy="12414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8" name="Title 3"/>
          <p:cNvSpPr txBox="1">
            <a:spLocks/>
          </p:cNvSpPr>
          <p:nvPr/>
        </p:nvSpPr>
        <p:spPr>
          <a:xfrm>
            <a:off x="0" y="160338"/>
            <a:ext cx="9144000" cy="1135062"/>
          </a:xfrm>
          <a:prstGeom prst="rect">
            <a:avLst/>
          </a:prstGeom>
        </p:spPr>
        <p:txBody>
          <a:bodyPr/>
          <a:lstStyle>
            <a:lvl1pPr algn="ctr" defTabSz="457200" rtl="0" eaLnBrk="1" fontAlgn="base" hangingPunct="1">
              <a:spcBef>
                <a:spcPct val="0"/>
              </a:spcBef>
              <a:spcAft>
                <a:spcPct val="0"/>
              </a:spcAft>
              <a:buClr>
                <a:srgbClr val="000000"/>
              </a:buClr>
              <a:buSzPct val="100000"/>
              <a:buFont typeface="Times New Roman" charset="0"/>
              <a:defRPr sz="3600" b="0">
                <a:solidFill>
                  <a:srgbClr val="004E82"/>
                </a:solidFill>
                <a:latin typeface="+mj-lt"/>
                <a:ea typeface="+mj-ea"/>
                <a:cs typeface="+mj-cs"/>
              </a:defRPr>
            </a:lvl1pPr>
            <a:lvl2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2pPr>
            <a:lvl3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3pPr>
            <a:lvl4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4pPr>
            <a:lvl5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5pPr>
            <a:lvl6pPr marL="4572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6pPr>
            <a:lvl7pPr marL="9144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7pPr>
            <a:lvl8pPr marL="13716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8pPr>
            <a:lvl9pPr marL="18288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9pPr>
          </a:lstStyle>
          <a:p>
            <a:r>
              <a:rPr lang="en-US" dirty="0" smtClean="0">
                <a:solidFill>
                  <a:srgbClr val="055C6B"/>
                </a:solidFill>
                <a:latin typeface="Calibri" pitchFamily="34" charset="0"/>
                <a:cs typeface="Calibri" pitchFamily="34" charset="0"/>
              </a:rPr>
              <a:t>Workflows within the DE; Phylogenetics</a:t>
            </a:r>
            <a:endParaRPr lang="en-US" dirty="0">
              <a:solidFill>
                <a:srgbClr val="055C6B"/>
              </a:solidFill>
            </a:endParaRPr>
          </a:p>
        </p:txBody>
      </p:sp>
      <p:sp>
        <p:nvSpPr>
          <p:cNvPr id="9" name="TextBox 8"/>
          <p:cNvSpPr txBox="1"/>
          <p:nvPr/>
        </p:nvSpPr>
        <p:spPr>
          <a:xfrm>
            <a:off x="1222042" y="695980"/>
            <a:ext cx="6626558" cy="523220"/>
          </a:xfrm>
          <a:prstGeom prst="rect">
            <a:avLst/>
          </a:prstGeom>
          <a:noFill/>
        </p:spPr>
        <p:txBody>
          <a:bodyPr wrap="none" rtlCol="0">
            <a:spAutoFit/>
          </a:bodyPr>
          <a:lstStyle/>
          <a:p>
            <a:r>
              <a:rPr lang="en-US" sz="2800" dirty="0" smtClean="0">
                <a:latin typeface="Calibri" pitchFamily="34" charset="0"/>
                <a:cs typeface="Calibri" pitchFamily="34" charset="0"/>
              </a:rPr>
              <a:t>Trees also present computational challenges</a:t>
            </a:r>
            <a:endParaRPr lang="en-US" sz="2800" dirty="0">
              <a:latin typeface="Calibri" pitchFamily="34" charset="0"/>
              <a:cs typeface="Calibri" pitchFamily="34" charset="0"/>
            </a:endParaRPr>
          </a:p>
        </p:txBody>
      </p:sp>
      <p:sp>
        <p:nvSpPr>
          <p:cNvPr id="12" name="PB"/>
          <p:cNvSpPr/>
          <p:nvPr/>
        </p:nvSpPr>
        <p:spPr bwMode="auto">
          <a:xfrm>
            <a:off x="0" y="6705600"/>
            <a:ext cx="5080000" cy="228600"/>
          </a:xfrm>
          <a:prstGeom prst="rect">
            <a:avLst/>
          </a:prstGeom>
          <a:solidFill>
            <a:srgbClr val="055C6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08130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3"/>
          <p:cNvSpPr txBox="1">
            <a:spLocks/>
          </p:cNvSpPr>
          <p:nvPr/>
        </p:nvSpPr>
        <p:spPr>
          <a:xfrm>
            <a:off x="0" y="160338"/>
            <a:ext cx="9144000" cy="1135062"/>
          </a:xfrm>
          <a:prstGeom prst="rect">
            <a:avLst/>
          </a:prstGeom>
        </p:spPr>
        <p:txBody>
          <a:bodyPr/>
          <a:lstStyle>
            <a:lvl1pPr algn="ctr" defTabSz="457200" rtl="0" eaLnBrk="1" fontAlgn="base" hangingPunct="1">
              <a:spcBef>
                <a:spcPct val="0"/>
              </a:spcBef>
              <a:spcAft>
                <a:spcPct val="0"/>
              </a:spcAft>
              <a:buClr>
                <a:srgbClr val="000000"/>
              </a:buClr>
              <a:buSzPct val="100000"/>
              <a:buFont typeface="Times New Roman" charset="0"/>
              <a:defRPr sz="3600" b="0">
                <a:solidFill>
                  <a:srgbClr val="004E82"/>
                </a:solidFill>
                <a:latin typeface="+mj-lt"/>
                <a:ea typeface="+mj-ea"/>
                <a:cs typeface="+mj-cs"/>
              </a:defRPr>
            </a:lvl1pPr>
            <a:lvl2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2pPr>
            <a:lvl3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3pPr>
            <a:lvl4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4pPr>
            <a:lvl5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5pPr>
            <a:lvl6pPr marL="4572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6pPr>
            <a:lvl7pPr marL="9144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7pPr>
            <a:lvl8pPr marL="13716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8pPr>
            <a:lvl9pPr marL="18288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9pPr>
          </a:lstStyle>
          <a:p>
            <a:r>
              <a:rPr lang="en-US" dirty="0" smtClean="0">
                <a:solidFill>
                  <a:srgbClr val="055C6B"/>
                </a:solidFill>
                <a:latin typeface="Calibri" pitchFamily="34" charset="0"/>
                <a:cs typeface="Calibri" pitchFamily="34" charset="0"/>
              </a:rPr>
              <a:t>Workflows within the DE; Phylogenetics</a:t>
            </a:r>
            <a:endParaRPr lang="en-US" dirty="0">
              <a:solidFill>
                <a:srgbClr val="055C6B"/>
              </a:solidFill>
            </a:endParaRPr>
          </a:p>
        </p:txBody>
      </p:sp>
      <p:sp>
        <p:nvSpPr>
          <p:cNvPr id="3" name="TextBox 2"/>
          <p:cNvSpPr txBox="1"/>
          <p:nvPr/>
        </p:nvSpPr>
        <p:spPr>
          <a:xfrm>
            <a:off x="2374261" y="772180"/>
            <a:ext cx="4255139" cy="523220"/>
          </a:xfrm>
          <a:prstGeom prst="rect">
            <a:avLst/>
          </a:prstGeom>
          <a:noFill/>
        </p:spPr>
        <p:txBody>
          <a:bodyPr wrap="none" rtlCol="0">
            <a:spAutoFit/>
          </a:bodyPr>
          <a:lstStyle/>
          <a:p>
            <a:r>
              <a:rPr lang="en-US" sz="2800" dirty="0" smtClean="0">
                <a:latin typeface="Calibri" pitchFamily="34" charset="0"/>
                <a:cs typeface="Calibri" pitchFamily="34" charset="0"/>
              </a:rPr>
              <a:t>Creating a custom workflow</a:t>
            </a:r>
            <a:endParaRPr lang="en-US" sz="2800" dirty="0">
              <a:latin typeface="Calibri" pitchFamily="34" charset="0"/>
              <a:cs typeface="Calibri" pitchFamily="34" charset="0"/>
            </a:endParaRPr>
          </a:p>
        </p:txBody>
      </p:sp>
      <p:sp>
        <p:nvSpPr>
          <p:cNvPr id="5" name="TextBox 4"/>
          <p:cNvSpPr txBox="1"/>
          <p:nvPr/>
        </p:nvSpPr>
        <p:spPr>
          <a:xfrm>
            <a:off x="914400" y="4953000"/>
            <a:ext cx="7315200" cy="1200329"/>
          </a:xfrm>
          <a:prstGeom prst="rect">
            <a:avLst/>
          </a:prstGeom>
          <a:noFill/>
        </p:spPr>
        <p:txBody>
          <a:bodyPr wrap="square" rtlCol="0">
            <a:spAutoFit/>
          </a:bodyPr>
          <a:lstStyle/>
          <a:p>
            <a:r>
              <a:rPr lang="en-US" sz="2400" dirty="0" smtClean="0">
                <a:latin typeface="Calibri" pitchFamily="34" charset="0"/>
                <a:cs typeface="Calibri" pitchFamily="34" charset="0"/>
              </a:rPr>
              <a:t>The Discovery Environment allows you to chain together apps, creating custom workflows for your own use, or for publication. </a:t>
            </a:r>
            <a:endParaRPr lang="en-US" sz="2400" dirty="0">
              <a:latin typeface="Calibri" pitchFamily="34" charset="0"/>
              <a:cs typeface="Calibri" pitchFamily="34" charset="0"/>
            </a:endParaRP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72568" y="1620157"/>
            <a:ext cx="4191000" cy="24824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172968" y="3319463"/>
            <a:ext cx="2456432" cy="12525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9" name="PB"/>
          <p:cNvSpPr/>
          <p:nvPr/>
        </p:nvSpPr>
        <p:spPr bwMode="auto">
          <a:xfrm>
            <a:off x="0" y="6705600"/>
            <a:ext cx="5588000" cy="228600"/>
          </a:xfrm>
          <a:prstGeom prst="rect">
            <a:avLst/>
          </a:prstGeom>
          <a:solidFill>
            <a:srgbClr val="055C6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404053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4">
                    <a14:imgEffect>
                      <a14:backgroundRemoval t="0" b="98434" l="1895" r="100000">
                        <a14:foregroundMark x1="20842" y1="14318" x2="20842" y2="14318"/>
                        <a14:foregroundMark x1="18526" y1="31767" x2="18526" y2="31767"/>
                        <a14:foregroundMark x1="21895" y1="51678" x2="21895" y2="51678"/>
                        <a14:foregroundMark x1="46947" y1="25503" x2="46947" y2="25503"/>
                        <a14:foregroundMark x1="63789" y1="21029" x2="63789" y2="21029"/>
                        <a14:foregroundMark x1="85684" y1="39150" x2="85684" y2="39150"/>
                        <a14:foregroundMark x1="65895" y1="57271" x2="65895" y2="57271"/>
                        <a14:foregroundMark x1="58526" y1="79418" x2="58526" y2="79418"/>
                      </a14:backgroundRemoval>
                    </a14:imgEffect>
                    <a14:imgEffect>
                      <a14:sharpenSoften amount="50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67045" y="2057400"/>
            <a:ext cx="1022286" cy="962025"/>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457200" y="3657600"/>
            <a:ext cx="8348132" cy="523220"/>
          </a:xfrm>
          <a:prstGeom prst="rect">
            <a:avLst/>
          </a:prstGeom>
          <a:noFill/>
        </p:spPr>
        <p:txBody>
          <a:bodyPr wrap="square" rtlCol="0">
            <a:spAutoFit/>
          </a:bodyPr>
          <a:lstStyle/>
          <a:p>
            <a:pPr algn="ctr"/>
            <a:r>
              <a:rPr lang="en-US" sz="2800" b="1" dirty="0" smtClean="0">
                <a:latin typeface="Calibri" pitchFamily="34" charset="0"/>
                <a:cs typeface="Calibri" pitchFamily="34" charset="0"/>
              </a:rPr>
              <a:t>Phylogenetic Workflow Hands-on Lab</a:t>
            </a:r>
            <a:endParaRPr lang="en-US" sz="2800" b="1" dirty="0">
              <a:latin typeface="Calibri" pitchFamily="34" charset="0"/>
              <a:cs typeface="Calibri" pitchFamily="34" charset="0"/>
            </a:endParaRPr>
          </a:p>
        </p:txBody>
      </p:sp>
      <p:sp>
        <p:nvSpPr>
          <p:cNvPr id="5" name="PB"/>
          <p:cNvSpPr/>
          <p:nvPr/>
        </p:nvSpPr>
        <p:spPr bwMode="auto">
          <a:xfrm>
            <a:off x="0" y="6705600"/>
            <a:ext cx="6096000" cy="228600"/>
          </a:xfrm>
          <a:prstGeom prst="rect">
            <a:avLst/>
          </a:prstGeom>
          <a:solidFill>
            <a:srgbClr val="055C6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700782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381000" y="1905000"/>
            <a:ext cx="7599516" cy="3785652"/>
          </a:xfrm>
          <a:prstGeom prst="rect">
            <a:avLst/>
          </a:prstGeom>
          <a:noFill/>
        </p:spPr>
        <p:txBody>
          <a:bodyPr wrap="none" rtlCol="0">
            <a:spAutoFit/>
          </a:bodyPr>
          <a:lstStyle/>
          <a:p>
            <a:endParaRPr lang="en-US" sz="2400" dirty="0">
              <a:solidFill>
                <a:srgbClr val="000000"/>
              </a:solidFill>
              <a:latin typeface="Calibri" pitchFamily="34" charset="0"/>
              <a:cs typeface="Calibri" pitchFamily="34" charset="0"/>
            </a:endParaRPr>
          </a:p>
          <a:p>
            <a:pPr marL="342900" indent="-342900">
              <a:buFont typeface="Arial" pitchFamily="34" charset="0"/>
              <a:buChar char="•"/>
            </a:pPr>
            <a:r>
              <a:rPr lang="en-US" sz="2400" dirty="0" smtClean="0">
                <a:solidFill>
                  <a:srgbClr val="000000"/>
                </a:solidFill>
                <a:latin typeface="Calibri" pitchFamily="34" charset="0"/>
                <a:cs typeface="Calibri" pitchFamily="34" charset="0"/>
              </a:rPr>
              <a:t>Create a linear workflow of applications within the DE</a:t>
            </a:r>
          </a:p>
          <a:p>
            <a:pPr marL="342900" indent="-342900">
              <a:buFont typeface="Arial" pitchFamily="34" charset="0"/>
              <a:buChar char="•"/>
            </a:pPr>
            <a:endParaRPr lang="en-US" sz="2400" dirty="0">
              <a:solidFill>
                <a:srgbClr val="000000"/>
              </a:solidFill>
              <a:latin typeface="Calibri" pitchFamily="34" charset="0"/>
              <a:cs typeface="Calibri" pitchFamily="34" charset="0"/>
            </a:endParaRPr>
          </a:p>
          <a:p>
            <a:pPr marL="342900" indent="-342900">
              <a:buFont typeface="Arial" pitchFamily="34" charset="0"/>
              <a:buChar char="•"/>
            </a:pPr>
            <a:r>
              <a:rPr lang="en-US" sz="2400" dirty="0" smtClean="0">
                <a:solidFill>
                  <a:srgbClr val="000000"/>
                </a:solidFill>
                <a:latin typeface="Calibri" pitchFamily="34" charset="0"/>
                <a:cs typeface="Calibri" pitchFamily="34" charset="0"/>
              </a:rPr>
              <a:t>Edit a workflow (order of applications/mapping of inputs</a:t>
            </a:r>
          </a:p>
          <a:p>
            <a:pPr marL="342900" indent="-342900">
              <a:buFont typeface="Arial" pitchFamily="34" charset="0"/>
              <a:buChar char="•"/>
            </a:pPr>
            <a:endParaRPr lang="en-US" sz="2400" dirty="0">
              <a:solidFill>
                <a:srgbClr val="000000"/>
              </a:solidFill>
              <a:latin typeface="Calibri" pitchFamily="34" charset="0"/>
              <a:cs typeface="Calibri" pitchFamily="34" charset="0"/>
            </a:endParaRPr>
          </a:p>
          <a:p>
            <a:pPr marL="342900" indent="-342900">
              <a:buFont typeface="Arial" pitchFamily="34" charset="0"/>
              <a:buChar char="•"/>
            </a:pPr>
            <a:r>
              <a:rPr lang="en-US" sz="2400" dirty="0" smtClean="0">
                <a:solidFill>
                  <a:srgbClr val="000000"/>
                </a:solidFill>
                <a:latin typeface="Calibri" pitchFamily="34" charset="0"/>
                <a:cs typeface="Calibri" pitchFamily="34" charset="0"/>
              </a:rPr>
              <a:t>Publish a workflow in your development space</a:t>
            </a:r>
          </a:p>
          <a:p>
            <a:pPr marL="342900" indent="-342900">
              <a:buFont typeface="Arial" pitchFamily="34" charset="0"/>
              <a:buChar char="•"/>
            </a:pPr>
            <a:endParaRPr lang="en-US" sz="2400" dirty="0">
              <a:solidFill>
                <a:srgbClr val="000000"/>
              </a:solidFill>
              <a:latin typeface="Calibri" pitchFamily="34" charset="0"/>
              <a:cs typeface="Calibri" pitchFamily="34" charset="0"/>
            </a:endParaRPr>
          </a:p>
          <a:p>
            <a:pPr marL="342900" indent="-342900">
              <a:buFont typeface="Arial" pitchFamily="34" charset="0"/>
              <a:buChar char="•"/>
            </a:pPr>
            <a:r>
              <a:rPr lang="en-US" sz="2400" dirty="0" smtClean="0">
                <a:solidFill>
                  <a:srgbClr val="000000"/>
                </a:solidFill>
                <a:latin typeface="Calibri" pitchFamily="34" charset="0"/>
                <a:cs typeface="Calibri" pitchFamily="34" charset="0"/>
              </a:rPr>
              <a:t>Run a workflow within the DE</a:t>
            </a:r>
          </a:p>
          <a:p>
            <a:pPr marL="342900" indent="-342900">
              <a:buFont typeface="Arial" pitchFamily="34" charset="0"/>
              <a:buChar char="•"/>
            </a:pPr>
            <a:endParaRPr lang="en-US" sz="2400" dirty="0">
              <a:solidFill>
                <a:srgbClr val="000000"/>
              </a:solidFill>
              <a:latin typeface="Calibri" pitchFamily="34" charset="0"/>
              <a:cs typeface="Calibri" pitchFamily="34" charset="0"/>
            </a:endParaRPr>
          </a:p>
          <a:p>
            <a:endParaRPr lang="en-US" sz="2400" dirty="0">
              <a:solidFill>
                <a:srgbClr val="000000"/>
              </a:solidFill>
              <a:latin typeface="Calibri" pitchFamily="34" charset="0"/>
              <a:cs typeface="Calibri" pitchFamily="34" charset="0"/>
            </a:endParaRPr>
          </a:p>
        </p:txBody>
      </p:sp>
      <p:sp>
        <p:nvSpPr>
          <p:cNvPr id="3" name="TextBox 2"/>
          <p:cNvSpPr txBox="1"/>
          <p:nvPr/>
        </p:nvSpPr>
        <p:spPr>
          <a:xfrm>
            <a:off x="980564" y="1283476"/>
            <a:ext cx="7404912" cy="523220"/>
          </a:xfrm>
          <a:prstGeom prst="rect">
            <a:avLst/>
          </a:prstGeom>
          <a:noFill/>
        </p:spPr>
        <p:txBody>
          <a:bodyPr wrap="none" rtlCol="0">
            <a:spAutoFit/>
          </a:bodyPr>
          <a:lstStyle/>
          <a:p>
            <a:r>
              <a:rPr lang="en-US" sz="2800" b="1" dirty="0" smtClean="0">
                <a:solidFill>
                  <a:srgbClr val="000000"/>
                </a:solidFill>
                <a:latin typeface="Calibri" pitchFamily="34" charset="0"/>
                <a:cs typeface="Calibri" pitchFamily="34" charset="0"/>
              </a:rPr>
              <a:t>By the end of this module you should be able to:</a:t>
            </a:r>
            <a:endParaRPr lang="en-US" sz="2800" b="1" dirty="0">
              <a:solidFill>
                <a:srgbClr val="000000"/>
              </a:solidFill>
              <a:latin typeface="Calibri" pitchFamily="34" charset="0"/>
              <a:cs typeface="Calibri" pitchFamily="34" charset="0"/>
            </a:endParaRPr>
          </a:p>
        </p:txBody>
      </p:sp>
      <p:sp>
        <p:nvSpPr>
          <p:cNvPr id="4" name="Title 1"/>
          <p:cNvSpPr txBox="1">
            <a:spLocks/>
          </p:cNvSpPr>
          <p:nvPr/>
        </p:nvSpPr>
        <p:spPr>
          <a:xfrm>
            <a:off x="0" y="152400"/>
            <a:ext cx="9144000" cy="1135062"/>
          </a:xfrm>
          <a:prstGeom prst="rect">
            <a:avLst/>
          </a:prstGeom>
        </p:spPr>
        <p:txBody>
          <a:bodyPr/>
          <a:lstStyle>
            <a:lvl1pPr algn="ctr" defTabSz="457200" rtl="0" eaLnBrk="1" fontAlgn="base" hangingPunct="1">
              <a:spcBef>
                <a:spcPct val="0"/>
              </a:spcBef>
              <a:spcAft>
                <a:spcPct val="0"/>
              </a:spcAft>
              <a:buClr>
                <a:srgbClr val="000000"/>
              </a:buClr>
              <a:buSzPct val="100000"/>
              <a:buFont typeface="Times New Roman" charset="0"/>
              <a:defRPr sz="3600" b="0">
                <a:solidFill>
                  <a:srgbClr val="004E82"/>
                </a:solidFill>
                <a:latin typeface="+mj-lt"/>
                <a:ea typeface="+mj-ea"/>
                <a:cs typeface="+mj-cs"/>
              </a:defRPr>
            </a:lvl1pPr>
            <a:lvl2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2pPr>
            <a:lvl3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3pPr>
            <a:lvl4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4pPr>
            <a:lvl5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5pPr>
            <a:lvl6pPr marL="4572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6pPr>
            <a:lvl7pPr marL="9144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7pPr>
            <a:lvl8pPr marL="13716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8pPr>
            <a:lvl9pPr marL="18288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9pPr>
          </a:lstStyle>
          <a:p>
            <a:r>
              <a:rPr lang="en-US" dirty="0" smtClean="0">
                <a:solidFill>
                  <a:srgbClr val="055C6B"/>
                </a:solidFill>
                <a:latin typeface="Calibri" pitchFamily="34" charset="0"/>
                <a:cs typeface="Calibri" pitchFamily="34" charset="0"/>
              </a:rPr>
              <a:t>Phylogenetic Workflow Lab</a:t>
            </a:r>
            <a:endParaRPr lang="en-US" dirty="0">
              <a:solidFill>
                <a:srgbClr val="055C6B"/>
              </a:solidFill>
              <a:latin typeface="Calibri" pitchFamily="34" charset="0"/>
              <a:cs typeface="Calibri" pitchFamily="34" charset="0"/>
            </a:endParaRPr>
          </a:p>
        </p:txBody>
      </p:sp>
      <p:sp>
        <p:nvSpPr>
          <p:cNvPr id="8" name="PB"/>
          <p:cNvSpPr/>
          <p:nvPr/>
        </p:nvSpPr>
        <p:spPr bwMode="auto">
          <a:xfrm>
            <a:off x="0" y="6705600"/>
            <a:ext cx="6604000" cy="228600"/>
          </a:xfrm>
          <a:prstGeom prst="rect">
            <a:avLst/>
          </a:prstGeom>
          <a:solidFill>
            <a:srgbClr val="055C6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499919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0" y="152400"/>
            <a:ext cx="9144000" cy="1135062"/>
          </a:xfrm>
          <a:prstGeom prst="rect">
            <a:avLst/>
          </a:prstGeom>
        </p:spPr>
        <p:txBody>
          <a:bodyPr/>
          <a:lstStyle>
            <a:lvl1pPr algn="ctr" defTabSz="457200" rtl="0" eaLnBrk="1" fontAlgn="base" hangingPunct="1">
              <a:spcBef>
                <a:spcPct val="0"/>
              </a:spcBef>
              <a:spcAft>
                <a:spcPct val="0"/>
              </a:spcAft>
              <a:buClr>
                <a:srgbClr val="000000"/>
              </a:buClr>
              <a:buSzPct val="100000"/>
              <a:buFont typeface="Times New Roman" charset="0"/>
              <a:defRPr sz="3600" b="0">
                <a:solidFill>
                  <a:srgbClr val="004E82"/>
                </a:solidFill>
                <a:latin typeface="+mj-lt"/>
                <a:ea typeface="+mj-ea"/>
                <a:cs typeface="+mj-cs"/>
              </a:defRPr>
            </a:lvl1pPr>
            <a:lvl2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2pPr>
            <a:lvl3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3pPr>
            <a:lvl4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4pPr>
            <a:lvl5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5pPr>
            <a:lvl6pPr marL="4572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6pPr>
            <a:lvl7pPr marL="9144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7pPr>
            <a:lvl8pPr marL="13716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8pPr>
            <a:lvl9pPr marL="18288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9pPr>
          </a:lstStyle>
          <a:p>
            <a:r>
              <a:rPr lang="en-US" dirty="0" smtClean="0">
                <a:solidFill>
                  <a:srgbClr val="055C6B"/>
                </a:solidFill>
                <a:latin typeface="Calibri" pitchFamily="34" charset="0"/>
                <a:cs typeface="Calibri" pitchFamily="34" charset="0"/>
              </a:rPr>
              <a:t>Phylogenetic Workflow Lab</a:t>
            </a:r>
            <a:endParaRPr lang="en-US" dirty="0">
              <a:solidFill>
                <a:srgbClr val="055C6B"/>
              </a:solidFill>
              <a:latin typeface="Calibri" pitchFamily="34" charset="0"/>
              <a:cs typeface="Calibri" pitchFamily="34" charset="0"/>
            </a:endParaRPr>
          </a:p>
        </p:txBody>
      </p:sp>
      <p:sp>
        <p:nvSpPr>
          <p:cNvPr id="3" name="TextBox 2"/>
          <p:cNvSpPr txBox="1"/>
          <p:nvPr/>
        </p:nvSpPr>
        <p:spPr>
          <a:xfrm>
            <a:off x="228600" y="1609904"/>
            <a:ext cx="8686800" cy="4154984"/>
          </a:xfrm>
          <a:prstGeom prst="rect">
            <a:avLst/>
          </a:prstGeom>
          <a:noFill/>
        </p:spPr>
        <p:txBody>
          <a:bodyPr wrap="square" rtlCol="0">
            <a:spAutoFit/>
          </a:bodyPr>
          <a:lstStyle/>
          <a:p>
            <a:r>
              <a:rPr lang="en-US" sz="2800" b="1" dirty="0" smtClean="0">
                <a:latin typeface="Calibri" pitchFamily="34" charset="0"/>
                <a:cs typeface="Calibri" pitchFamily="34" charset="0"/>
              </a:rPr>
              <a:t>Goal: </a:t>
            </a:r>
            <a:r>
              <a:rPr lang="en-US" sz="2800" dirty="0" smtClean="0"/>
              <a:t>Create a multiple sequence alignment and build a phylogenetic tree using individual apps and recreate this process in an automated workflow</a:t>
            </a:r>
            <a:endParaRPr lang="en-US" sz="2400" b="1" dirty="0" smtClean="0">
              <a:latin typeface="Calibri" pitchFamily="34" charset="0"/>
              <a:cs typeface="Calibri" pitchFamily="34" charset="0"/>
            </a:endParaRPr>
          </a:p>
          <a:p>
            <a:endParaRPr lang="en-US" b="1" dirty="0" smtClean="0">
              <a:latin typeface="Calibri" pitchFamily="34" charset="0"/>
              <a:cs typeface="Calibri" pitchFamily="34" charset="0"/>
            </a:endParaRPr>
          </a:p>
          <a:p>
            <a:endParaRPr lang="en-US" b="1" dirty="0">
              <a:latin typeface="Calibri" pitchFamily="34" charset="0"/>
              <a:cs typeface="Calibri" pitchFamily="34" charset="0"/>
            </a:endParaRPr>
          </a:p>
          <a:p>
            <a:r>
              <a:rPr lang="en-US" b="1" dirty="0" smtClean="0">
                <a:latin typeface="Calibri" pitchFamily="34" charset="0"/>
                <a:cs typeface="Calibri" pitchFamily="34" charset="0"/>
              </a:rPr>
              <a:t>Task 1: </a:t>
            </a:r>
            <a:r>
              <a:rPr lang="en-US" dirty="0" smtClean="0">
                <a:latin typeface="Calibri" pitchFamily="34" charset="0"/>
                <a:cs typeface="Calibri" pitchFamily="34" charset="0"/>
              </a:rPr>
              <a:t>Create a multiple sequence alignment using MUSCLE</a:t>
            </a:r>
          </a:p>
          <a:p>
            <a:endParaRPr lang="en-US" b="1" dirty="0" smtClean="0">
              <a:latin typeface="Calibri" pitchFamily="34" charset="0"/>
              <a:cs typeface="Calibri" pitchFamily="34" charset="0"/>
            </a:endParaRPr>
          </a:p>
          <a:p>
            <a:r>
              <a:rPr lang="en-US" b="1" dirty="0" smtClean="0">
                <a:latin typeface="Calibri" pitchFamily="34" charset="0"/>
                <a:cs typeface="Calibri" pitchFamily="34" charset="0"/>
              </a:rPr>
              <a:t>Task 2: </a:t>
            </a:r>
            <a:r>
              <a:rPr lang="en-US" dirty="0" smtClean="0">
                <a:latin typeface="Calibri" pitchFamily="34" charset="0"/>
                <a:cs typeface="Calibri" pitchFamily="34" charset="0"/>
              </a:rPr>
              <a:t>Create a phylogenetic tree using </a:t>
            </a:r>
            <a:r>
              <a:rPr lang="en-US" dirty="0" err="1" smtClean="0">
                <a:latin typeface="Calibri" pitchFamily="34" charset="0"/>
                <a:cs typeface="Calibri" pitchFamily="34" charset="0"/>
              </a:rPr>
              <a:t>RAxML</a:t>
            </a:r>
            <a:r>
              <a:rPr lang="en-US" dirty="0" smtClean="0">
                <a:latin typeface="Calibri" pitchFamily="34" charset="0"/>
                <a:cs typeface="Calibri" pitchFamily="34" charset="0"/>
              </a:rPr>
              <a:t> and visualize results</a:t>
            </a:r>
          </a:p>
          <a:p>
            <a:endParaRPr lang="en-US" b="1" dirty="0">
              <a:latin typeface="Calibri" pitchFamily="34" charset="0"/>
              <a:cs typeface="Calibri" pitchFamily="34" charset="0"/>
            </a:endParaRPr>
          </a:p>
          <a:p>
            <a:r>
              <a:rPr lang="en-US" b="1" dirty="0" smtClean="0">
                <a:latin typeface="Calibri" pitchFamily="34" charset="0"/>
                <a:cs typeface="Calibri" pitchFamily="34" charset="0"/>
              </a:rPr>
              <a:t>Task 3: </a:t>
            </a:r>
            <a:r>
              <a:rPr lang="en-US" dirty="0" smtClean="0">
                <a:latin typeface="Calibri" pitchFamily="34" charset="0"/>
                <a:cs typeface="Calibri" pitchFamily="34" charset="0"/>
              </a:rPr>
              <a:t>Create a workflow that utilizes MUSCLE and </a:t>
            </a:r>
            <a:r>
              <a:rPr lang="en-US" dirty="0" err="1" smtClean="0">
                <a:latin typeface="Calibri" pitchFamily="34" charset="0"/>
                <a:cs typeface="Calibri" pitchFamily="34" charset="0"/>
              </a:rPr>
              <a:t>RAxML</a:t>
            </a:r>
            <a:endParaRPr lang="en-US" dirty="0" smtClean="0">
              <a:latin typeface="Calibri" pitchFamily="34" charset="0"/>
              <a:cs typeface="Calibri" pitchFamily="34" charset="0"/>
            </a:endParaRPr>
          </a:p>
          <a:p>
            <a:endParaRPr lang="en-US" b="1" dirty="0">
              <a:latin typeface="Calibri" pitchFamily="34" charset="0"/>
              <a:cs typeface="Calibri" pitchFamily="34" charset="0"/>
            </a:endParaRPr>
          </a:p>
          <a:p>
            <a:r>
              <a:rPr lang="en-US" b="1" dirty="0" smtClean="0">
                <a:latin typeface="Calibri" pitchFamily="34" charset="0"/>
                <a:cs typeface="Calibri" pitchFamily="34" charset="0"/>
              </a:rPr>
              <a:t>Task 4: </a:t>
            </a:r>
            <a:r>
              <a:rPr lang="en-US" dirty="0" smtClean="0">
                <a:latin typeface="Calibri" pitchFamily="34" charset="0"/>
                <a:cs typeface="Calibri" pitchFamily="34" charset="0"/>
              </a:rPr>
              <a:t>Use  your custom workflow to build a phylogenetic tree from unaligned sequence</a:t>
            </a:r>
          </a:p>
          <a:p>
            <a:endParaRPr lang="en-US" b="1" dirty="0">
              <a:latin typeface="Calibri" pitchFamily="34" charset="0"/>
              <a:cs typeface="Calibri" pitchFamily="34" charset="0"/>
            </a:endParaRPr>
          </a:p>
        </p:txBody>
      </p:sp>
      <p:sp>
        <p:nvSpPr>
          <p:cNvPr id="7" name="PB"/>
          <p:cNvSpPr/>
          <p:nvPr/>
        </p:nvSpPr>
        <p:spPr bwMode="auto">
          <a:xfrm>
            <a:off x="0" y="6705600"/>
            <a:ext cx="7112000" cy="228600"/>
          </a:xfrm>
          <a:prstGeom prst="rect">
            <a:avLst/>
          </a:prstGeom>
          <a:solidFill>
            <a:srgbClr val="055C6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93135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762001" y="1676400"/>
            <a:ext cx="7696199" cy="830997"/>
          </a:xfrm>
          <a:prstGeom prst="rect">
            <a:avLst/>
          </a:prstGeom>
          <a:noFill/>
        </p:spPr>
        <p:txBody>
          <a:bodyPr wrap="square">
            <a:spAutoFit/>
          </a:bodyPr>
          <a:lstStyle/>
          <a:p>
            <a:pPr>
              <a:defRPr/>
            </a:pPr>
            <a:r>
              <a:rPr lang="en-US" sz="2400" b="1" dirty="0" smtClean="0">
                <a:latin typeface="Calibri" pitchFamily="34" charset="0"/>
                <a:cs typeface="Calibri" pitchFamily="34" charset="0"/>
              </a:rPr>
              <a:t>Scientific Question</a:t>
            </a:r>
            <a:r>
              <a:rPr lang="en-US" sz="2400" b="1" dirty="0">
                <a:latin typeface="Calibri" pitchFamily="34" charset="0"/>
                <a:cs typeface="Calibri" pitchFamily="34" charset="0"/>
              </a:rPr>
              <a:t>:</a:t>
            </a:r>
            <a:r>
              <a:rPr lang="en-US" sz="2400" b="1" dirty="0">
                <a:solidFill>
                  <a:srgbClr val="3333CC"/>
                </a:solidFill>
                <a:latin typeface="Calibri" pitchFamily="34" charset="0"/>
                <a:cs typeface="Calibri" pitchFamily="34" charset="0"/>
              </a:rPr>
              <a:t>  </a:t>
            </a:r>
            <a:r>
              <a:rPr lang="en-US" sz="2400" dirty="0">
                <a:latin typeface="Calibri" pitchFamily="34" charset="0"/>
                <a:cs typeface="Calibri" pitchFamily="34" charset="0"/>
              </a:rPr>
              <a:t>How are</a:t>
            </a:r>
            <a:r>
              <a:rPr lang="en-US" sz="2400" dirty="0" smtClean="0">
                <a:latin typeface="Calibri" pitchFamily="34" charset="0"/>
                <a:cs typeface="Calibri" pitchFamily="34" charset="0"/>
              </a:rPr>
              <a:t> ATP Synthase Subunit B (</a:t>
            </a:r>
            <a:r>
              <a:rPr lang="en-US" sz="2400" dirty="0" err="1" smtClean="0">
                <a:latin typeface="Calibri" pitchFamily="34" charset="0"/>
                <a:cs typeface="Calibri" pitchFamily="34" charset="0"/>
              </a:rPr>
              <a:t>atpB</a:t>
            </a:r>
            <a:r>
              <a:rPr lang="en-US" sz="2400" dirty="0" smtClean="0">
                <a:latin typeface="Calibri" pitchFamily="34" charset="0"/>
                <a:cs typeface="Calibri" pitchFamily="34" charset="0"/>
              </a:rPr>
              <a:t>) genes in basal groups of </a:t>
            </a:r>
            <a:r>
              <a:rPr lang="en-US" sz="2400" dirty="0" err="1" smtClean="0">
                <a:latin typeface="Calibri" pitchFamily="34" charset="0"/>
                <a:cs typeface="Calibri" pitchFamily="34" charset="0"/>
              </a:rPr>
              <a:t>Magnoliophyta</a:t>
            </a:r>
            <a:r>
              <a:rPr lang="en-US" sz="2400" dirty="0" smtClean="0">
                <a:latin typeface="Calibri" pitchFamily="34" charset="0"/>
                <a:cs typeface="Calibri" pitchFamily="34" charset="0"/>
              </a:rPr>
              <a:t> species related?   </a:t>
            </a:r>
            <a:endParaRPr lang="en-US" dirty="0">
              <a:latin typeface="Arial" pitchFamily="-1" charset="0"/>
            </a:endParaRPr>
          </a:p>
        </p:txBody>
      </p:sp>
      <p:sp>
        <p:nvSpPr>
          <p:cNvPr id="8" name="Rectangle 7"/>
          <p:cNvSpPr>
            <a:spLocks noChangeArrowheads="1"/>
          </p:cNvSpPr>
          <p:nvPr/>
        </p:nvSpPr>
        <p:spPr bwMode="auto">
          <a:xfrm>
            <a:off x="2362200" y="4432300"/>
            <a:ext cx="673100" cy="673100"/>
          </a:xfrm>
          <a:prstGeom prst="rect">
            <a:avLst/>
          </a:prstGeom>
          <a:solidFill>
            <a:srgbClr val="FF6600"/>
          </a:solidFill>
          <a:ln w="9525">
            <a:solidFill>
              <a:srgbClr val="FF6600"/>
            </a:solidFill>
            <a:round/>
            <a:headEnd/>
            <a:tailEnd/>
          </a:ln>
        </p:spPr>
        <p:txBody>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defTabSz="914400" eaLnBrk="0" hangingPunct="0"/>
            <a:endParaRPr lang="en-US" sz="2400" b="1"/>
          </a:p>
        </p:txBody>
      </p:sp>
      <p:sp>
        <p:nvSpPr>
          <p:cNvPr id="9" name="Rectangle 8"/>
          <p:cNvSpPr>
            <a:spLocks noChangeArrowheads="1"/>
          </p:cNvSpPr>
          <p:nvPr/>
        </p:nvSpPr>
        <p:spPr bwMode="auto">
          <a:xfrm>
            <a:off x="3035300" y="4725988"/>
            <a:ext cx="2958306" cy="76200"/>
          </a:xfrm>
          <a:prstGeom prst="rect">
            <a:avLst/>
          </a:prstGeom>
          <a:solidFill>
            <a:srgbClr val="FF6600"/>
          </a:solidFill>
          <a:ln w="9525">
            <a:solidFill>
              <a:srgbClr val="FF6600"/>
            </a:solidFill>
            <a:round/>
            <a:headEnd/>
            <a:tailEnd/>
          </a:ln>
        </p:spPr>
        <p:txBody>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defTabSz="914400" eaLnBrk="0" hangingPunct="0"/>
            <a:endParaRPr lang="en-US" sz="2400" b="1"/>
          </a:p>
        </p:txBody>
      </p:sp>
      <p:sp>
        <p:nvSpPr>
          <p:cNvPr id="10" name="Oval 9"/>
          <p:cNvSpPr>
            <a:spLocks noChangeArrowheads="1"/>
          </p:cNvSpPr>
          <p:nvPr/>
        </p:nvSpPr>
        <p:spPr bwMode="auto">
          <a:xfrm>
            <a:off x="5942806" y="4413568"/>
            <a:ext cx="673100" cy="673100"/>
          </a:xfrm>
          <a:prstGeom prst="ellipse">
            <a:avLst/>
          </a:prstGeom>
          <a:solidFill>
            <a:srgbClr val="FF6600"/>
          </a:solidFill>
          <a:ln w="9525">
            <a:solidFill>
              <a:srgbClr val="FF6600"/>
            </a:solidFill>
            <a:round/>
            <a:headEnd/>
            <a:tailEnd/>
          </a:ln>
        </p:spPr>
        <p:txBody>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defTabSz="914400" eaLnBrk="0" hangingPunct="0"/>
            <a:endParaRPr lang="en-US" sz="2400" b="1"/>
          </a:p>
        </p:txBody>
      </p:sp>
      <p:sp>
        <p:nvSpPr>
          <p:cNvPr id="11" name="TextBox 5"/>
          <p:cNvSpPr txBox="1">
            <a:spLocks noChangeArrowheads="1"/>
          </p:cNvSpPr>
          <p:nvPr/>
        </p:nvSpPr>
        <p:spPr bwMode="auto">
          <a:xfrm rot="18900000">
            <a:off x="2951646" y="3650082"/>
            <a:ext cx="2331087" cy="24622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eaLnBrk="1" hangingPunct="1"/>
            <a:r>
              <a:rPr lang="en-US" sz="1000" b="1" dirty="0" smtClean="0">
                <a:solidFill>
                  <a:schemeClr val="bg1">
                    <a:lumMod val="65000"/>
                  </a:schemeClr>
                </a:solidFill>
              </a:rPr>
              <a:t>Obtain sequences in FASTA format</a:t>
            </a:r>
            <a:endParaRPr lang="en-US" sz="1000" b="1" dirty="0">
              <a:solidFill>
                <a:schemeClr val="bg1">
                  <a:lumMod val="65000"/>
                </a:schemeClr>
              </a:solidFill>
            </a:endParaRPr>
          </a:p>
        </p:txBody>
      </p:sp>
      <p:sp>
        <p:nvSpPr>
          <p:cNvPr id="12" name="Oval 11"/>
          <p:cNvSpPr>
            <a:spLocks noChangeAspect="1"/>
          </p:cNvSpPr>
          <p:nvPr/>
        </p:nvSpPr>
        <p:spPr bwMode="auto">
          <a:xfrm>
            <a:off x="3146425" y="4610100"/>
            <a:ext cx="336550" cy="336550"/>
          </a:xfrm>
          <a:prstGeom prst="ellipse">
            <a:avLst/>
          </a:prstGeom>
          <a:solidFill>
            <a:srgbClr val="FF6600"/>
          </a:solidFill>
          <a:ln w="9525">
            <a:solidFill>
              <a:srgbClr val="FF6600"/>
            </a:solidFill>
            <a:round/>
            <a:headEnd/>
            <a:tailEnd/>
          </a:ln>
        </p:spPr>
        <p:txBody>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defTabSz="914400" eaLnBrk="0" hangingPunct="0"/>
            <a:endParaRPr lang="en-US" sz="2400" b="1"/>
          </a:p>
        </p:txBody>
      </p:sp>
      <p:sp>
        <p:nvSpPr>
          <p:cNvPr id="13" name="TextBox 11"/>
          <p:cNvSpPr txBox="1">
            <a:spLocks noChangeArrowheads="1"/>
          </p:cNvSpPr>
          <p:nvPr/>
        </p:nvSpPr>
        <p:spPr bwMode="auto">
          <a:xfrm rot="18900000">
            <a:off x="3589774" y="3863511"/>
            <a:ext cx="1762021" cy="24622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eaLnBrk="1" hangingPunct="1"/>
            <a:r>
              <a:rPr lang="en-US" sz="1000" b="1" dirty="0" smtClean="0">
                <a:solidFill>
                  <a:schemeClr val="bg1">
                    <a:lumMod val="65000"/>
                  </a:schemeClr>
                </a:solidFill>
              </a:rPr>
              <a:t>Import sequences into DE</a:t>
            </a:r>
            <a:endParaRPr lang="en-US" sz="1000" b="1" dirty="0">
              <a:solidFill>
                <a:schemeClr val="bg1">
                  <a:lumMod val="65000"/>
                </a:schemeClr>
              </a:solidFill>
            </a:endParaRPr>
          </a:p>
        </p:txBody>
      </p:sp>
      <p:sp>
        <p:nvSpPr>
          <p:cNvPr id="14" name="Oval 13"/>
          <p:cNvSpPr>
            <a:spLocks noChangeAspect="1"/>
          </p:cNvSpPr>
          <p:nvPr/>
        </p:nvSpPr>
        <p:spPr bwMode="auto">
          <a:xfrm>
            <a:off x="3681413" y="4610100"/>
            <a:ext cx="336550" cy="336550"/>
          </a:xfrm>
          <a:prstGeom prst="ellipse">
            <a:avLst/>
          </a:prstGeom>
          <a:solidFill>
            <a:srgbClr val="FF6600"/>
          </a:solidFill>
          <a:ln w="9525">
            <a:solidFill>
              <a:srgbClr val="FF6600"/>
            </a:solidFill>
            <a:round/>
            <a:headEnd/>
            <a:tailEnd/>
          </a:ln>
        </p:spPr>
        <p:txBody>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defTabSz="914400" eaLnBrk="0" hangingPunct="0"/>
            <a:endParaRPr lang="en-US" sz="2400" b="1"/>
          </a:p>
        </p:txBody>
      </p:sp>
      <p:sp>
        <p:nvSpPr>
          <p:cNvPr id="15" name="TextBox 14"/>
          <p:cNvSpPr txBox="1">
            <a:spLocks noChangeArrowheads="1"/>
          </p:cNvSpPr>
          <p:nvPr/>
        </p:nvSpPr>
        <p:spPr bwMode="auto">
          <a:xfrm rot="18900000">
            <a:off x="3972872" y="3657946"/>
            <a:ext cx="2473754" cy="24622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eaLnBrk="1" hangingPunct="1"/>
            <a:r>
              <a:rPr lang="en-US" sz="1000" b="1" dirty="0" smtClean="0"/>
              <a:t>Create a multiple alignment: MUSCLE</a:t>
            </a:r>
            <a:endParaRPr lang="en-US" sz="1000" b="1" dirty="0"/>
          </a:p>
        </p:txBody>
      </p:sp>
      <p:sp>
        <p:nvSpPr>
          <p:cNvPr id="16" name="Oval 15"/>
          <p:cNvSpPr>
            <a:spLocks noChangeAspect="1"/>
          </p:cNvSpPr>
          <p:nvPr/>
        </p:nvSpPr>
        <p:spPr bwMode="auto">
          <a:xfrm>
            <a:off x="4195763" y="4610100"/>
            <a:ext cx="336550" cy="336550"/>
          </a:xfrm>
          <a:prstGeom prst="ellipse">
            <a:avLst/>
          </a:prstGeom>
          <a:solidFill>
            <a:srgbClr val="FF6600"/>
          </a:solidFill>
          <a:ln w="9525">
            <a:solidFill>
              <a:srgbClr val="FF6600"/>
            </a:solidFill>
            <a:round/>
            <a:headEnd/>
            <a:tailEnd/>
          </a:ln>
        </p:spPr>
        <p:txBody>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defTabSz="914400" eaLnBrk="0" hangingPunct="0"/>
            <a:endParaRPr lang="en-US" sz="2400" b="1"/>
          </a:p>
        </p:txBody>
      </p:sp>
      <p:sp>
        <p:nvSpPr>
          <p:cNvPr id="17" name="TextBox 17"/>
          <p:cNvSpPr txBox="1">
            <a:spLocks noChangeArrowheads="1"/>
          </p:cNvSpPr>
          <p:nvPr/>
        </p:nvSpPr>
        <p:spPr bwMode="auto">
          <a:xfrm rot="18900000">
            <a:off x="4652674" y="3673505"/>
            <a:ext cx="2302233" cy="24622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eaLnBrk="1" hangingPunct="1"/>
            <a:r>
              <a:rPr lang="en-US" sz="1000" b="1" dirty="0" smtClean="0"/>
              <a:t>Create a phylogenetic tree: </a:t>
            </a:r>
            <a:r>
              <a:rPr lang="en-US" sz="1000" b="1" dirty="0" err="1" smtClean="0"/>
              <a:t>RAxML</a:t>
            </a:r>
            <a:endParaRPr lang="en-US" sz="1000" b="1" dirty="0"/>
          </a:p>
        </p:txBody>
      </p:sp>
      <p:sp>
        <p:nvSpPr>
          <p:cNvPr id="18" name="Oval 17"/>
          <p:cNvSpPr>
            <a:spLocks noChangeAspect="1"/>
          </p:cNvSpPr>
          <p:nvPr/>
        </p:nvSpPr>
        <p:spPr bwMode="auto">
          <a:xfrm>
            <a:off x="4737100" y="4610100"/>
            <a:ext cx="336550" cy="336550"/>
          </a:xfrm>
          <a:prstGeom prst="ellipse">
            <a:avLst/>
          </a:prstGeom>
          <a:solidFill>
            <a:srgbClr val="FF6600"/>
          </a:solidFill>
          <a:ln w="9525">
            <a:solidFill>
              <a:srgbClr val="FF6600"/>
            </a:solidFill>
            <a:round/>
            <a:headEnd/>
            <a:tailEnd/>
          </a:ln>
        </p:spPr>
        <p:txBody>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defTabSz="914400" eaLnBrk="0" hangingPunct="0"/>
            <a:endParaRPr lang="en-US" sz="2400" b="1"/>
          </a:p>
        </p:txBody>
      </p:sp>
      <p:sp>
        <p:nvSpPr>
          <p:cNvPr id="19" name="TextBox 20"/>
          <p:cNvSpPr txBox="1">
            <a:spLocks noChangeArrowheads="1"/>
          </p:cNvSpPr>
          <p:nvPr/>
        </p:nvSpPr>
        <p:spPr bwMode="auto">
          <a:xfrm rot="18900000">
            <a:off x="5253119" y="3645734"/>
            <a:ext cx="2223686" cy="24622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eaLnBrk="1" hangingPunct="1"/>
            <a:r>
              <a:rPr lang="en-US" sz="1000" b="1" dirty="0" smtClean="0"/>
              <a:t>Visualize tree: (multiple methods)</a:t>
            </a:r>
            <a:endParaRPr lang="en-US" sz="1000" b="1" dirty="0"/>
          </a:p>
        </p:txBody>
      </p:sp>
      <p:sp>
        <p:nvSpPr>
          <p:cNvPr id="20" name="Oval 19"/>
          <p:cNvSpPr>
            <a:spLocks noChangeAspect="1"/>
          </p:cNvSpPr>
          <p:nvPr/>
        </p:nvSpPr>
        <p:spPr bwMode="auto">
          <a:xfrm>
            <a:off x="5280025" y="4610100"/>
            <a:ext cx="336550" cy="336550"/>
          </a:xfrm>
          <a:prstGeom prst="ellipse">
            <a:avLst/>
          </a:prstGeom>
          <a:solidFill>
            <a:srgbClr val="FF6600"/>
          </a:solidFill>
          <a:ln w="9525">
            <a:solidFill>
              <a:srgbClr val="FF6600"/>
            </a:solidFill>
            <a:round/>
            <a:headEnd/>
            <a:tailEnd/>
          </a:ln>
        </p:spPr>
        <p:txBody>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defTabSz="914400" eaLnBrk="0" hangingPunct="0"/>
            <a:endParaRPr lang="en-US" sz="2400" b="1"/>
          </a:p>
        </p:txBody>
      </p:sp>
      <p:sp>
        <p:nvSpPr>
          <p:cNvPr id="31" name="Rectangle 30"/>
          <p:cNvSpPr>
            <a:spLocks noChangeAspect="1"/>
          </p:cNvSpPr>
          <p:nvPr/>
        </p:nvSpPr>
        <p:spPr bwMode="auto">
          <a:xfrm>
            <a:off x="2481263" y="4545013"/>
            <a:ext cx="444500" cy="444500"/>
          </a:xfrm>
          <a:prstGeom prst="rect">
            <a:avLst/>
          </a:prstGeom>
          <a:solidFill>
            <a:srgbClr val="FF6600"/>
          </a:solidFill>
          <a:ln w="76200">
            <a:solidFill>
              <a:schemeClr val="bg1"/>
            </a:solidFill>
            <a:round/>
            <a:headEnd/>
            <a:tailEnd/>
          </a:ln>
        </p:spPr>
        <p:txBody>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defTabSz="914400" eaLnBrk="0" hangingPunct="0"/>
            <a:endParaRPr lang="en-US" sz="2400" b="1"/>
          </a:p>
        </p:txBody>
      </p:sp>
      <p:sp>
        <p:nvSpPr>
          <p:cNvPr id="32" name="Oval 31"/>
          <p:cNvSpPr>
            <a:spLocks noChangeAspect="1"/>
          </p:cNvSpPr>
          <p:nvPr/>
        </p:nvSpPr>
        <p:spPr bwMode="auto">
          <a:xfrm>
            <a:off x="6055518" y="4526281"/>
            <a:ext cx="455613" cy="444500"/>
          </a:xfrm>
          <a:prstGeom prst="ellipse">
            <a:avLst/>
          </a:prstGeom>
          <a:solidFill>
            <a:srgbClr val="FF6600"/>
          </a:solidFill>
          <a:ln w="76200">
            <a:solidFill>
              <a:srgbClr val="FFFFFF"/>
            </a:solidFill>
            <a:round/>
            <a:headEnd/>
            <a:tailEnd/>
          </a:ln>
        </p:spPr>
        <p:txBody>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defTabSz="914400" eaLnBrk="0" hangingPunct="0"/>
            <a:endParaRPr lang="en-US" sz="2400"/>
          </a:p>
        </p:txBody>
      </p:sp>
      <p:sp>
        <p:nvSpPr>
          <p:cNvPr id="4" name="Left Brace 3"/>
          <p:cNvSpPr/>
          <p:nvPr/>
        </p:nvSpPr>
        <p:spPr bwMode="auto">
          <a:xfrm rot="16200000">
            <a:off x="4432643" y="4902862"/>
            <a:ext cx="457200" cy="824815"/>
          </a:xfrm>
          <a:prstGeom prst="leftBrace">
            <a:avLst/>
          </a:prstGeom>
          <a:ln>
            <a:solidFill>
              <a:srgbClr val="FF6600"/>
            </a:solidFill>
            <a:headEnd type="none" w="med" len="med"/>
            <a:tailEnd type="none" w="med" len="med"/>
          </a:ln>
        </p:spPr>
        <p:style>
          <a:lnRef idx="3">
            <a:schemeClr val="accent1"/>
          </a:lnRef>
          <a:fillRef idx="0">
            <a:schemeClr val="accent1"/>
          </a:fillRef>
          <a:effectRef idx="2">
            <a:schemeClr val="accent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
        <p:nvSpPr>
          <p:cNvPr id="33" name="TextBox 32"/>
          <p:cNvSpPr txBox="1"/>
          <p:nvPr/>
        </p:nvSpPr>
        <p:spPr>
          <a:xfrm>
            <a:off x="3619067" y="5606534"/>
            <a:ext cx="2172133" cy="369332"/>
          </a:xfrm>
          <a:prstGeom prst="rect">
            <a:avLst/>
          </a:prstGeom>
          <a:noFill/>
        </p:spPr>
        <p:txBody>
          <a:bodyPr wrap="none" rtlCol="0">
            <a:spAutoFit/>
          </a:bodyPr>
          <a:lstStyle/>
          <a:p>
            <a:r>
              <a:rPr lang="en-US" dirty="0" smtClean="0">
                <a:latin typeface="Calibri" pitchFamily="34" charset="0"/>
                <a:cs typeface="Calibri" pitchFamily="34" charset="0"/>
              </a:rPr>
              <a:t>Automated workflow</a:t>
            </a:r>
            <a:endParaRPr lang="en-US" dirty="0">
              <a:latin typeface="Calibri" pitchFamily="34" charset="0"/>
              <a:cs typeface="Calibri" pitchFamily="34" charset="0"/>
            </a:endParaRPr>
          </a:p>
        </p:txBody>
      </p:sp>
      <p:sp>
        <p:nvSpPr>
          <p:cNvPr id="35" name="Title 1"/>
          <p:cNvSpPr txBox="1">
            <a:spLocks/>
          </p:cNvSpPr>
          <p:nvPr/>
        </p:nvSpPr>
        <p:spPr>
          <a:xfrm>
            <a:off x="0" y="152400"/>
            <a:ext cx="9144000" cy="1135062"/>
          </a:xfrm>
          <a:prstGeom prst="rect">
            <a:avLst/>
          </a:prstGeom>
        </p:spPr>
        <p:txBody>
          <a:bodyPr/>
          <a:lstStyle>
            <a:lvl1pPr algn="ctr" defTabSz="457200" rtl="0" eaLnBrk="1" fontAlgn="base" hangingPunct="1">
              <a:spcBef>
                <a:spcPct val="0"/>
              </a:spcBef>
              <a:spcAft>
                <a:spcPct val="0"/>
              </a:spcAft>
              <a:buClr>
                <a:srgbClr val="000000"/>
              </a:buClr>
              <a:buSzPct val="100000"/>
              <a:buFont typeface="Times New Roman" charset="0"/>
              <a:defRPr sz="3600" b="0">
                <a:solidFill>
                  <a:srgbClr val="004E82"/>
                </a:solidFill>
                <a:latin typeface="+mj-lt"/>
                <a:ea typeface="+mj-ea"/>
                <a:cs typeface="+mj-cs"/>
              </a:defRPr>
            </a:lvl1pPr>
            <a:lvl2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2pPr>
            <a:lvl3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3pPr>
            <a:lvl4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4pPr>
            <a:lvl5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5pPr>
            <a:lvl6pPr marL="4572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6pPr>
            <a:lvl7pPr marL="9144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7pPr>
            <a:lvl8pPr marL="13716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8pPr>
            <a:lvl9pPr marL="18288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9pPr>
          </a:lstStyle>
          <a:p>
            <a:r>
              <a:rPr lang="en-US" dirty="0" smtClean="0">
                <a:solidFill>
                  <a:srgbClr val="055C6B"/>
                </a:solidFill>
                <a:latin typeface="Calibri" pitchFamily="34" charset="0"/>
                <a:cs typeface="Calibri" pitchFamily="34" charset="0"/>
              </a:rPr>
              <a:t>Phylogenetic Workflow Lab</a:t>
            </a:r>
            <a:endParaRPr lang="en-US" dirty="0">
              <a:solidFill>
                <a:srgbClr val="055C6B"/>
              </a:solidFill>
              <a:latin typeface="Calibri" pitchFamily="34" charset="0"/>
              <a:cs typeface="Calibri" pitchFamily="34" charset="0"/>
            </a:endParaRPr>
          </a:p>
        </p:txBody>
      </p:sp>
      <p:sp>
        <p:nvSpPr>
          <p:cNvPr id="6" name="PB"/>
          <p:cNvSpPr/>
          <p:nvPr/>
        </p:nvSpPr>
        <p:spPr bwMode="auto">
          <a:xfrm>
            <a:off x="0" y="6705600"/>
            <a:ext cx="7620000" cy="228600"/>
          </a:xfrm>
          <a:prstGeom prst="rect">
            <a:avLst/>
          </a:prstGeom>
          <a:solidFill>
            <a:srgbClr val="055C6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3"/>
          <a:stretch>
            <a:fillRect/>
          </a:stretch>
        </p:blipFill>
        <p:spPr>
          <a:xfrm>
            <a:off x="76200" y="1066800"/>
            <a:ext cx="7359650" cy="4559300"/>
          </a:xfrm>
          <a:prstGeom prst="rect">
            <a:avLst/>
          </a:prstGeom>
        </p:spPr>
      </p:pic>
      <p:pic>
        <p:nvPicPr>
          <p:cNvPr id="8" name="Picture 7"/>
          <p:cNvPicPr>
            <a:picLocks noChangeAspect="1"/>
          </p:cNvPicPr>
          <p:nvPr/>
        </p:nvPicPr>
        <p:blipFill>
          <a:blip r:embed="rId4"/>
          <a:stretch>
            <a:fillRect/>
          </a:stretch>
        </p:blipFill>
        <p:spPr>
          <a:xfrm>
            <a:off x="7460852" y="665356"/>
            <a:ext cx="1436080" cy="934844"/>
          </a:xfrm>
          <a:prstGeom prst="rect">
            <a:avLst/>
          </a:prstGeom>
        </p:spPr>
      </p:pic>
      <p:pic>
        <p:nvPicPr>
          <p:cNvPr id="10" name="Picture 9"/>
          <p:cNvPicPr>
            <a:picLocks noChangeAspect="1"/>
          </p:cNvPicPr>
          <p:nvPr/>
        </p:nvPicPr>
        <p:blipFill>
          <a:blip r:embed="rId5"/>
          <a:stretch>
            <a:fillRect/>
          </a:stretch>
        </p:blipFill>
        <p:spPr>
          <a:xfrm>
            <a:off x="7411430" y="1778000"/>
            <a:ext cx="1534925" cy="1016000"/>
          </a:xfrm>
          <a:prstGeom prst="rect">
            <a:avLst/>
          </a:prstGeom>
        </p:spPr>
      </p:pic>
      <p:pic>
        <p:nvPicPr>
          <p:cNvPr id="11" name="Picture 10"/>
          <p:cNvPicPr>
            <a:picLocks noChangeAspect="1"/>
          </p:cNvPicPr>
          <p:nvPr/>
        </p:nvPicPr>
        <p:blipFill>
          <a:blip r:embed="rId6"/>
          <a:stretch>
            <a:fillRect/>
          </a:stretch>
        </p:blipFill>
        <p:spPr>
          <a:xfrm>
            <a:off x="7724531" y="2971800"/>
            <a:ext cx="1190869" cy="1168400"/>
          </a:xfrm>
          <a:prstGeom prst="rect">
            <a:avLst/>
          </a:prstGeom>
        </p:spPr>
      </p:pic>
      <p:pic>
        <p:nvPicPr>
          <p:cNvPr id="13" name="Picture 12"/>
          <p:cNvPicPr>
            <a:picLocks noChangeAspect="1"/>
          </p:cNvPicPr>
          <p:nvPr/>
        </p:nvPicPr>
        <p:blipFill>
          <a:blip r:embed="rId7"/>
          <a:stretch>
            <a:fillRect/>
          </a:stretch>
        </p:blipFill>
        <p:spPr>
          <a:xfrm>
            <a:off x="7620000" y="4495800"/>
            <a:ext cx="1323196" cy="1593850"/>
          </a:xfrm>
          <a:prstGeom prst="rect">
            <a:avLst/>
          </a:prstGeom>
        </p:spPr>
      </p:pic>
      <p:pic>
        <p:nvPicPr>
          <p:cNvPr id="14" name="Picture 13"/>
          <p:cNvPicPr>
            <a:picLocks noChangeAspect="1"/>
          </p:cNvPicPr>
          <p:nvPr/>
        </p:nvPicPr>
        <p:blipFill>
          <a:blip r:embed="rId8"/>
          <a:stretch>
            <a:fillRect/>
          </a:stretch>
        </p:blipFill>
        <p:spPr>
          <a:xfrm>
            <a:off x="455254" y="3825875"/>
            <a:ext cx="2299665" cy="1416050"/>
          </a:xfrm>
          <a:prstGeom prst="rect">
            <a:avLst/>
          </a:prstGeom>
        </p:spPr>
      </p:pic>
      <p:sp>
        <p:nvSpPr>
          <p:cNvPr id="15" name="Rectangle 14"/>
          <p:cNvSpPr/>
          <p:nvPr/>
        </p:nvSpPr>
        <p:spPr>
          <a:xfrm>
            <a:off x="5053620" y="1078197"/>
            <a:ext cx="2185380" cy="522003"/>
          </a:xfrm>
          <a:prstGeom prst="rect">
            <a:avLst/>
          </a:prstGeom>
          <a:solidFill>
            <a:srgbClr val="0000FF">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7239000" y="609600"/>
            <a:ext cx="1905000" cy="990599"/>
          </a:xfrm>
          <a:prstGeom prst="rect">
            <a:avLst/>
          </a:prstGeom>
          <a:solidFill>
            <a:srgbClr val="0000FF">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410200" y="2057400"/>
            <a:ext cx="1905000" cy="152400"/>
          </a:xfrm>
          <a:prstGeom prst="rect">
            <a:avLst/>
          </a:prstGeom>
          <a:solidFill>
            <a:srgbClr val="FF00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315200" y="1663700"/>
            <a:ext cx="1828800" cy="1257299"/>
          </a:xfrm>
          <a:prstGeom prst="rect">
            <a:avLst/>
          </a:prstGeom>
          <a:solidFill>
            <a:srgbClr val="FF00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5410199" y="3558149"/>
            <a:ext cx="1888881" cy="175651"/>
          </a:xfrm>
          <a:prstGeom prst="rect">
            <a:avLst/>
          </a:prstGeom>
          <a:solidFill>
            <a:srgbClr val="FF00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7299081" y="2971800"/>
            <a:ext cx="1844919" cy="1295400"/>
          </a:xfrm>
          <a:prstGeom prst="rect">
            <a:avLst/>
          </a:prstGeom>
          <a:solidFill>
            <a:srgbClr val="FF00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4038600" y="-2438400"/>
            <a:ext cx="3614332" cy="148444"/>
          </a:xfrm>
          <a:prstGeom prst="rect">
            <a:avLst/>
          </a:prstGeom>
          <a:solidFill>
            <a:srgbClr val="FFFF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7315200" y="4419600"/>
            <a:ext cx="1828800" cy="1771650"/>
          </a:xfrm>
          <a:prstGeom prst="rect">
            <a:avLst/>
          </a:prstGeom>
          <a:solidFill>
            <a:srgbClr val="FFFF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368300" y="3657600"/>
            <a:ext cx="2527300" cy="1752599"/>
          </a:xfrm>
          <a:prstGeom prst="rect">
            <a:avLst/>
          </a:prstGeom>
          <a:solidFill>
            <a:srgbClr val="FFFF00">
              <a:alpha val="13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4572000" y="4038600"/>
            <a:ext cx="2438400" cy="152400"/>
          </a:xfrm>
          <a:prstGeom prst="rect">
            <a:avLst/>
          </a:prstGeom>
          <a:solidFill>
            <a:srgbClr val="FFFF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7010400" y="4038600"/>
            <a:ext cx="228600" cy="1219200"/>
          </a:xfrm>
          <a:prstGeom prst="rect">
            <a:avLst/>
          </a:prstGeom>
          <a:solidFill>
            <a:srgbClr val="FFFF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7239000" y="5029200"/>
            <a:ext cx="76200" cy="228600"/>
          </a:xfrm>
          <a:prstGeom prst="rect">
            <a:avLst/>
          </a:prstGeom>
          <a:solidFill>
            <a:srgbClr val="FFFF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914400" y="5868084"/>
            <a:ext cx="2949012" cy="646331"/>
          </a:xfrm>
          <a:prstGeom prst="rect">
            <a:avLst/>
          </a:prstGeom>
          <a:noFill/>
        </p:spPr>
        <p:txBody>
          <a:bodyPr wrap="none" rtlCol="0">
            <a:spAutoFit/>
          </a:bodyPr>
          <a:lstStyle/>
          <a:p>
            <a:r>
              <a:rPr lang="en-US" dirty="0" smtClean="0">
                <a:latin typeface="Calibri" pitchFamily="34" charset="0"/>
                <a:cs typeface="Calibri" pitchFamily="34" charset="0"/>
              </a:rPr>
              <a:t>ATP </a:t>
            </a:r>
            <a:r>
              <a:rPr lang="en-US" dirty="0" err="1" smtClean="0">
                <a:latin typeface="Calibri" pitchFamily="34" charset="0"/>
                <a:cs typeface="Calibri" pitchFamily="34" charset="0"/>
              </a:rPr>
              <a:t>Synthase</a:t>
            </a:r>
            <a:r>
              <a:rPr lang="en-US" dirty="0" smtClean="0">
                <a:latin typeface="Calibri" pitchFamily="34" charset="0"/>
                <a:cs typeface="Calibri" pitchFamily="34" charset="0"/>
              </a:rPr>
              <a:t> Subunit B gene,</a:t>
            </a:r>
          </a:p>
          <a:p>
            <a:r>
              <a:rPr lang="en-US" dirty="0" smtClean="0">
                <a:latin typeface="Calibri" pitchFamily="34" charset="0"/>
                <a:cs typeface="Calibri" pitchFamily="34" charset="0"/>
              </a:rPr>
              <a:t>Basal </a:t>
            </a:r>
            <a:r>
              <a:rPr lang="en-US" dirty="0" err="1" smtClean="0">
                <a:latin typeface="Calibri" pitchFamily="34" charset="0"/>
                <a:cs typeface="Calibri" pitchFamily="34" charset="0"/>
              </a:rPr>
              <a:t>Magnoliophyta</a:t>
            </a:r>
            <a:r>
              <a:rPr lang="en-US" dirty="0" smtClean="0">
                <a:latin typeface="Calibri" pitchFamily="34" charset="0"/>
                <a:cs typeface="Calibri" pitchFamily="34" charset="0"/>
              </a:rPr>
              <a:t>.</a:t>
            </a:r>
            <a:endParaRPr lang="en-US" dirty="0">
              <a:latin typeface="Calibri" pitchFamily="34" charset="0"/>
              <a:cs typeface="Calibri" pitchFamily="34" charset="0"/>
            </a:endParaRPr>
          </a:p>
        </p:txBody>
      </p:sp>
      <p:sp>
        <p:nvSpPr>
          <p:cNvPr id="29" name="Title 1"/>
          <p:cNvSpPr txBox="1">
            <a:spLocks/>
          </p:cNvSpPr>
          <p:nvPr/>
        </p:nvSpPr>
        <p:spPr>
          <a:xfrm>
            <a:off x="0" y="152400"/>
            <a:ext cx="9144000" cy="1135062"/>
          </a:xfrm>
          <a:prstGeom prst="rect">
            <a:avLst/>
          </a:prstGeom>
        </p:spPr>
        <p:txBody>
          <a:bodyPr/>
          <a:lstStyle>
            <a:lvl1pPr algn="ctr" defTabSz="457200" rtl="0" eaLnBrk="1" fontAlgn="base" hangingPunct="1">
              <a:spcBef>
                <a:spcPct val="0"/>
              </a:spcBef>
              <a:spcAft>
                <a:spcPct val="0"/>
              </a:spcAft>
              <a:buClr>
                <a:srgbClr val="000000"/>
              </a:buClr>
              <a:buSzPct val="100000"/>
              <a:buFont typeface="Times New Roman" charset="0"/>
              <a:defRPr sz="3600" b="0">
                <a:solidFill>
                  <a:srgbClr val="004E82"/>
                </a:solidFill>
                <a:latin typeface="+mj-lt"/>
                <a:ea typeface="+mj-ea"/>
                <a:cs typeface="+mj-cs"/>
              </a:defRPr>
            </a:lvl1pPr>
            <a:lvl2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2pPr>
            <a:lvl3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3pPr>
            <a:lvl4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4pPr>
            <a:lvl5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5pPr>
            <a:lvl6pPr marL="4572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6pPr>
            <a:lvl7pPr marL="9144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7pPr>
            <a:lvl8pPr marL="13716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8pPr>
            <a:lvl9pPr marL="18288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9pPr>
          </a:lstStyle>
          <a:p>
            <a:r>
              <a:rPr lang="en-US" dirty="0" smtClean="0">
                <a:solidFill>
                  <a:srgbClr val="055C6B"/>
                </a:solidFill>
                <a:latin typeface="Calibri" pitchFamily="34" charset="0"/>
                <a:cs typeface="Calibri" pitchFamily="34" charset="0"/>
              </a:rPr>
              <a:t>Phylogenetic Workflow Lab</a:t>
            </a:r>
            <a:endParaRPr lang="en-US" dirty="0">
              <a:solidFill>
                <a:srgbClr val="055C6B"/>
              </a:solidFill>
              <a:latin typeface="Calibri" pitchFamily="34" charset="0"/>
              <a:cs typeface="Calibri" pitchFamily="34" charset="0"/>
            </a:endParaRPr>
          </a:p>
        </p:txBody>
      </p:sp>
      <p:sp>
        <p:nvSpPr>
          <p:cNvPr id="5" name="PB"/>
          <p:cNvSpPr/>
          <p:nvPr/>
        </p:nvSpPr>
        <p:spPr bwMode="auto">
          <a:xfrm>
            <a:off x="0" y="6705600"/>
            <a:ext cx="8128000" cy="228600"/>
          </a:xfrm>
          <a:prstGeom prst="rect">
            <a:avLst/>
          </a:prstGeom>
          <a:solidFill>
            <a:srgbClr val="055C6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1"/>
          <p:cNvSpPr txBox="1">
            <a:spLocks/>
          </p:cNvSpPr>
          <p:nvPr/>
        </p:nvSpPr>
        <p:spPr>
          <a:xfrm>
            <a:off x="0" y="152400"/>
            <a:ext cx="9144000" cy="1135062"/>
          </a:xfrm>
          <a:prstGeom prst="rect">
            <a:avLst/>
          </a:prstGeom>
        </p:spPr>
        <p:txBody>
          <a:bodyPr/>
          <a:lstStyle>
            <a:lvl1pPr algn="ctr" defTabSz="457200" rtl="0" eaLnBrk="1" fontAlgn="base" hangingPunct="1">
              <a:spcBef>
                <a:spcPct val="0"/>
              </a:spcBef>
              <a:spcAft>
                <a:spcPct val="0"/>
              </a:spcAft>
              <a:buClr>
                <a:srgbClr val="000000"/>
              </a:buClr>
              <a:buSzPct val="100000"/>
              <a:buFont typeface="Times New Roman" charset="0"/>
              <a:defRPr sz="3600" b="0">
                <a:solidFill>
                  <a:srgbClr val="004E82"/>
                </a:solidFill>
                <a:latin typeface="+mj-lt"/>
                <a:ea typeface="+mj-ea"/>
                <a:cs typeface="+mj-cs"/>
              </a:defRPr>
            </a:lvl1pPr>
            <a:lvl2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2pPr>
            <a:lvl3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3pPr>
            <a:lvl4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4pPr>
            <a:lvl5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5pPr>
            <a:lvl6pPr marL="4572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6pPr>
            <a:lvl7pPr marL="9144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7pPr>
            <a:lvl8pPr marL="13716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8pPr>
            <a:lvl9pPr marL="18288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9pPr>
          </a:lstStyle>
          <a:p>
            <a:r>
              <a:rPr lang="en-US" dirty="0" smtClean="0">
                <a:solidFill>
                  <a:srgbClr val="055C6B"/>
                </a:solidFill>
                <a:latin typeface="Calibri" pitchFamily="34" charset="0"/>
                <a:cs typeface="Calibri" pitchFamily="34" charset="0"/>
              </a:rPr>
              <a:t>Phylogenetic Workflow Lab</a:t>
            </a:r>
            <a:endParaRPr lang="en-US" dirty="0">
              <a:solidFill>
                <a:srgbClr val="055C6B"/>
              </a:solidFill>
              <a:latin typeface="Calibri" pitchFamily="34" charset="0"/>
              <a:cs typeface="Calibri" pitchFamily="34" charset="0"/>
            </a:endParaRPr>
          </a:p>
        </p:txBody>
      </p:sp>
      <p:sp>
        <p:nvSpPr>
          <p:cNvPr id="7" name="TextBox 6"/>
          <p:cNvSpPr txBox="1"/>
          <p:nvPr/>
        </p:nvSpPr>
        <p:spPr>
          <a:xfrm>
            <a:off x="1287983" y="1676400"/>
            <a:ext cx="6636817" cy="2800767"/>
          </a:xfrm>
          <a:prstGeom prst="rect">
            <a:avLst/>
          </a:prstGeom>
          <a:noFill/>
        </p:spPr>
        <p:txBody>
          <a:bodyPr wrap="none" rtlCol="0">
            <a:spAutoFit/>
          </a:bodyPr>
          <a:lstStyle/>
          <a:p>
            <a:r>
              <a:rPr lang="en-US" sz="2800" b="1" dirty="0" smtClean="0">
                <a:solidFill>
                  <a:srgbClr val="000000"/>
                </a:solidFill>
                <a:latin typeface="Calibri" pitchFamily="34" charset="0"/>
                <a:cs typeface="Calibri" pitchFamily="34" charset="0"/>
              </a:rPr>
              <a:t>Please login to the Discovery Environment. </a:t>
            </a:r>
          </a:p>
          <a:p>
            <a:endParaRPr lang="en-US" sz="2800" dirty="0">
              <a:solidFill>
                <a:srgbClr val="000000"/>
              </a:solidFill>
              <a:latin typeface="Calibri" pitchFamily="34" charset="0"/>
              <a:cs typeface="Calibri" pitchFamily="34" charset="0"/>
            </a:endParaRPr>
          </a:p>
          <a:p>
            <a:pPr algn="ctr"/>
            <a:r>
              <a:rPr lang="en-US" sz="2400" dirty="0" smtClean="0">
                <a:solidFill>
                  <a:srgbClr val="000000"/>
                </a:solidFill>
                <a:latin typeface="Calibri" pitchFamily="34" charset="0"/>
                <a:cs typeface="Calibri" pitchFamily="34" charset="0"/>
              </a:rPr>
              <a:t>Follow along with the instructor</a:t>
            </a:r>
          </a:p>
          <a:p>
            <a:pPr algn="ctr"/>
            <a:endParaRPr lang="en-US" sz="2400" dirty="0">
              <a:solidFill>
                <a:srgbClr val="000000"/>
              </a:solidFill>
              <a:latin typeface="Calibri" pitchFamily="34" charset="0"/>
              <a:cs typeface="Calibri" pitchFamily="34" charset="0"/>
            </a:endParaRPr>
          </a:p>
          <a:p>
            <a:pPr algn="ctr"/>
            <a:r>
              <a:rPr lang="en-US" sz="2400" dirty="0" smtClean="0">
                <a:solidFill>
                  <a:srgbClr val="000000"/>
                </a:solidFill>
                <a:latin typeface="Calibri" pitchFamily="34" charset="0"/>
                <a:cs typeface="Calibri" pitchFamily="34" charset="0"/>
              </a:rPr>
              <a:t>Or </a:t>
            </a:r>
          </a:p>
          <a:p>
            <a:pPr algn="ctr"/>
            <a:endParaRPr lang="en-US" sz="2400" dirty="0">
              <a:solidFill>
                <a:srgbClr val="000000"/>
              </a:solidFill>
              <a:latin typeface="Calibri" pitchFamily="34" charset="0"/>
              <a:cs typeface="Calibri" pitchFamily="34" charset="0"/>
            </a:endParaRPr>
          </a:p>
          <a:p>
            <a:pPr algn="ctr"/>
            <a:r>
              <a:rPr lang="en-US" sz="2400" dirty="0" smtClean="0">
                <a:solidFill>
                  <a:srgbClr val="000000"/>
                </a:solidFill>
                <a:latin typeface="Calibri" pitchFamily="34" charset="0"/>
                <a:cs typeface="Calibri" pitchFamily="34" charset="0"/>
              </a:rPr>
              <a:t>Follow along with the handouts on your own</a:t>
            </a:r>
          </a:p>
        </p:txBody>
      </p:sp>
      <p:sp>
        <p:nvSpPr>
          <p:cNvPr id="4" name="PB"/>
          <p:cNvSpPr/>
          <p:nvPr/>
        </p:nvSpPr>
        <p:spPr bwMode="auto">
          <a:xfrm>
            <a:off x="0" y="6705600"/>
            <a:ext cx="8636000" cy="228600"/>
          </a:xfrm>
          <a:prstGeom prst="rect">
            <a:avLst/>
          </a:prstGeom>
          <a:solidFill>
            <a:srgbClr val="055C6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0" y="152400"/>
            <a:ext cx="9144000" cy="1135062"/>
          </a:xfrm>
          <a:prstGeom prst="rect">
            <a:avLst/>
          </a:prstGeom>
        </p:spPr>
        <p:txBody>
          <a:bodyPr/>
          <a:lstStyle>
            <a:lvl1pPr algn="ctr" defTabSz="457200" rtl="0" eaLnBrk="1" fontAlgn="base" hangingPunct="1">
              <a:spcBef>
                <a:spcPct val="0"/>
              </a:spcBef>
              <a:spcAft>
                <a:spcPct val="0"/>
              </a:spcAft>
              <a:buClr>
                <a:srgbClr val="000000"/>
              </a:buClr>
              <a:buSzPct val="100000"/>
              <a:buFont typeface="Times New Roman" charset="0"/>
              <a:defRPr sz="3600" b="0">
                <a:solidFill>
                  <a:srgbClr val="004E82"/>
                </a:solidFill>
                <a:latin typeface="+mj-lt"/>
                <a:ea typeface="+mj-ea"/>
                <a:cs typeface="+mj-cs"/>
              </a:defRPr>
            </a:lvl1pPr>
            <a:lvl2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2pPr>
            <a:lvl3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3pPr>
            <a:lvl4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4pPr>
            <a:lvl5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5pPr>
            <a:lvl6pPr marL="4572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6pPr>
            <a:lvl7pPr marL="9144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7pPr>
            <a:lvl8pPr marL="13716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8pPr>
            <a:lvl9pPr marL="18288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9pPr>
          </a:lstStyle>
          <a:p>
            <a:r>
              <a:rPr lang="en-US" dirty="0" smtClean="0">
                <a:solidFill>
                  <a:srgbClr val="055C6B"/>
                </a:solidFill>
                <a:latin typeface="Calibri" pitchFamily="34" charset="0"/>
                <a:cs typeface="Calibri" pitchFamily="34" charset="0"/>
              </a:rPr>
              <a:t>Phylogenetic Workflow Lab</a:t>
            </a:r>
            <a:endParaRPr lang="en-US" dirty="0">
              <a:solidFill>
                <a:srgbClr val="055C6B"/>
              </a:solidFill>
              <a:latin typeface="Calibri" pitchFamily="34" charset="0"/>
              <a:cs typeface="Calibri" pitchFamily="34" charset="0"/>
            </a:endParaRPr>
          </a:p>
        </p:txBody>
      </p:sp>
      <p:sp>
        <p:nvSpPr>
          <p:cNvPr id="3" name="TextBox 2"/>
          <p:cNvSpPr txBox="1"/>
          <p:nvPr/>
        </p:nvSpPr>
        <p:spPr>
          <a:xfrm>
            <a:off x="1972340" y="848380"/>
            <a:ext cx="5190460" cy="523220"/>
          </a:xfrm>
          <a:prstGeom prst="rect">
            <a:avLst/>
          </a:prstGeom>
          <a:noFill/>
        </p:spPr>
        <p:txBody>
          <a:bodyPr wrap="none" rtlCol="0">
            <a:spAutoFit/>
          </a:bodyPr>
          <a:lstStyle/>
          <a:p>
            <a:r>
              <a:rPr lang="en-US" sz="2800" dirty="0" smtClean="0">
                <a:latin typeface="Calibri" pitchFamily="34" charset="0"/>
                <a:cs typeface="Calibri" pitchFamily="34" charset="0"/>
              </a:rPr>
              <a:t>Use workflows to simplify your life</a:t>
            </a:r>
            <a:endParaRPr lang="en-US" sz="2800" dirty="0">
              <a:latin typeface="Calibri" pitchFamily="34" charset="0"/>
              <a:cs typeface="Calibri" pitchFamily="34" charset="0"/>
            </a:endParaRP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84200" y="2462056"/>
            <a:ext cx="4191000" cy="24824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5" name="TextBox 4"/>
          <p:cNvSpPr txBox="1"/>
          <p:nvPr/>
        </p:nvSpPr>
        <p:spPr>
          <a:xfrm>
            <a:off x="5181600" y="2133600"/>
            <a:ext cx="3742371" cy="3139321"/>
          </a:xfrm>
          <a:prstGeom prst="rect">
            <a:avLst/>
          </a:prstGeom>
          <a:noFill/>
        </p:spPr>
        <p:txBody>
          <a:bodyPr wrap="none" rtlCol="0">
            <a:spAutoFit/>
          </a:bodyPr>
          <a:lstStyle/>
          <a:p>
            <a:pPr marL="285750" indent="-285750">
              <a:buFont typeface="Arial" pitchFamily="34" charset="0"/>
              <a:buChar char="•"/>
            </a:pPr>
            <a:r>
              <a:rPr lang="en-US" dirty="0" smtClean="0">
                <a:latin typeface="Calibri" pitchFamily="34" charset="0"/>
                <a:cs typeface="Calibri" pitchFamily="34" charset="0"/>
              </a:rPr>
              <a:t>Extend your research beyond just</a:t>
            </a:r>
          </a:p>
          <a:p>
            <a:r>
              <a:rPr lang="en-US" dirty="0" smtClean="0">
                <a:latin typeface="Calibri" pitchFamily="34" charset="0"/>
                <a:cs typeface="Calibri" pitchFamily="34" charset="0"/>
              </a:rPr>
              <a:t>      next-gen sequence analysis</a:t>
            </a:r>
          </a:p>
          <a:p>
            <a:pPr marL="285750" indent="-285750">
              <a:buFont typeface="Arial" pitchFamily="34" charset="0"/>
              <a:buChar char="•"/>
            </a:pPr>
            <a:endParaRPr lang="en-US" dirty="0">
              <a:latin typeface="Calibri" pitchFamily="34" charset="0"/>
              <a:cs typeface="Calibri" pitchFamily="34" charset="0"/>
            </a:endParaRPr>
          </a:p>
          <a:p>
            <a:pPr marL="285750" indent="-285750">
              <a:buFont typeface="Arial" pitchFamily="34" charset="0"/>
              <a:buChar char="•"/>
            </a:pPr>
            <a:r>
              <a:rPr lang="en-US" dirty="0" smtClean="0">
                <a:latin typeface="Calibri" pitchFamily="34" charset="0"/>
                <a:cs typeface="Calibri" pitchFamily="34" charset="0"/>
              </a:rPr>
              <a:t>Chain together multiple apps and</a:t>
            </a:r>
          </a:p>
          <a:p>
            <a:r>
              <a:rPr lang="en-US" dirty="0" smtClean="0">
                <a:latin typeface="Calibri" pitchFamily="34" charset="0"/>
                <a:cs typeface="Calibri" pitchFamily="34" charset="0"/>
              </a:rPr>
              <a:t>      make it easy for your collaborators</a:t>
            </a:r>
          </a:p>
          <a:p>
            <a:r>
              <a:rPr lang="en-US" dirty="0">
                <a:latin typeface="Calibri" pitchFamily="34" charset="0"/>
                <a:cs typeface="Calibri" pitchFamily="34" charset="0"/>
              </a:rPr>
              <a:t> </a:t>
            </a:r>
            <a:r>
              <a:rPr lang="en-US" dirty="0" smtClean="0">
                <a:latin typeface="Calibri" pitchFamily="34" charset="0"/>
                <a:cs typeface="Calibri" pitchFamily="34" charset="0"/>
              </a:rPr>
              <a:t>     to copy your exact workflow</a:t>
            </a:r>
          </a:p>
          <a:p>
            <a:endParaRPr lang="en-US" dirty="0">
              <a:latin typeface="Calibri" pitchFamily="34" charset="0"/>
              <a:cs typeface="Calibri" pitchFamily="34" charset="0"/>
            </a:endParaRPr>
          </a:p>
          <a:p>
            <a:pPr marL="285750" indent="-285750">
              <a:buFont typeface="Arial" pitchFamily="34" charset="0"/>
              <a:buChar char="•"/>
            </a:pPr>
            <a:r>
              <a:rPr lang="en-US" dirty="0" smtClean="0">
                <a:latin typeface="Calibri" pitchFamily="34" charset="0"/>
                <a:cs typeface="Calibri" pitchFamily="34" charset="0"/>
              </a:rPr>
              <a:t>Future improvements will include</a:t>
            </a:r>
          </a:p>
          <a:p>
            <a:r>
              <a:rPr lang="en-US" dirty="0" smtClean="0">
                <a:latin typeface="Calibri" pitchFamily="34" charset="0"/>
                <a:cs typeface="Calibri" pitchFamily="34" charset="0"/>
              </a:rPr>
              <a:t>      branching and decision points that</a:t>
            </a:r>
          </a:p>
          <a:p>
            <a:r>
              <a:rPr lang="en-US" dirty="0">
                <a:latin typeface="Calibri" pitchFamily="34" charset="0"/>
                <a:cs typeface="Calibri" pitchFamily="34" charset="0"/>
              </a:rPr>
              <a:t> </a:t>
            </a:r>
            <a:r>
              <a:rPr lang="en-US" dirty="0" smtClean="0">
                <a:latin typeface="Calibri" pitchFamily="34" charset="0"/>
                <a:cs typeface="Calibri" pitchFamily="34" charset="0"/>
              </a:rPr>
              <a:t>     further extend capabilities, such</a:t>
            </a:r>
          </a:p>
          <a:p>
            <a:r>
              <a:rPr lang="en-US" dirty="0">
                <a:latin typeface="Calibri" pitchFamily="34" charset="0"/>
                <a:cs typeface="Calibri" pitchFamily="34" charset="0"/>
              </a:rPr>
              <a:t> </a:t>
            </a:r>
            <a:r>
              <a:rPr lang="en-US" dirty="0" smtClean="0">
                <a:latin typeface="Calibri" pitchFamily="34" charset="0"/>
                <a:cs typeface="Calibri" pitchFamily="34" charset="0"/>
              </a:rPr>
              <a:t>     as parameter sweeps</a:t>
            </a:r>
            <a:endParaRPr lang="en-US" dirty="0">
              <a:latin typeface="Calibri" pitchFamily="34" charset="0"/>
              <a:cs typeface="Calibri" pitchFamily="34" charset="0"/>
            </a:endParaRPr>
          </a:p>
        </p:txBody>
      </p:sp>
      <p:sp>
        <p:nvSpPr>
          <p:cNvPr id="9" name="PB"/>
          <p:cNvSpPr/>
          <p:nvPr/>
        </p:nvSpPr>
        <p:spPr bwMode="auto">
          <a:xfrm>
            <a:off x="0" y="6705600"/>
            <a:ext cx="9144000" cy="228600"/>
          </a:xfrm>
          <a:prstGeom prst="rect">
            <a:avLst/>
          </a:prstGeom>
          <a:solidFill>
            <a:srgbClr val="055C6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808402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9" name="TextBox 5"/>
          <p:cNvSpPr txBox="1">
            <a:spLocks noChangeArrowheads="1"/>
          </p:cNvSpPr>
          <p:nvPr/>
        </p:nvSpPr>
        <p:spPr bwMode="auto">
          <a:xfrm>
            <a:off x="4114800" y="1524000"/>
            <a:ext cx="3857625" cy="4154984"/>
          </a:xfrm>
          <a:prstGeom prst="rect">
            <a:avLst/>
          </a:prstGeom>
          <a:noFill/>
          <a:ln w="9525">
            <a:noFill/>
            <a:miter lim="800000"/>
            <a:headEnd/>
            <a:tailEnd/>
          </a:ln>
        </p:spPr>
        <p:txBody>
          <a:bodyPr wrap="square">
            <a:prstTxWarp prst="textNoShape">
              <a:avLst/>
            </a:prstTxWarp>
            <a:spAutoFit/>
          </a:bodyPr>
          <a:lstStyle/>
          <a:p>
            <a:r>
              <a:rPr lang="en-US" sz="2400" dirty="0">
                <a:latin typeface="Calibri" pitchFamily="34" charset="0"/>
                <a:cs typeface="Calibri" pitchFamily="34" charset="0"/>
              </a:rPr>
              <a:t>“Knowledge of evolutionary relationships is fundamental to biology, yielding new insights across the </a:t>
            </a:r>
            <a:r>
              <a:rPr lang="en-US" sz="2400" dirty="0" smtClean="0">
                <a:latin typeface="Calibri" pitchFamily="34" charset="0"/>
                <a:cs typeface="Calibri" pitchFamily="34" charset="0"/>
              </a:rPr>
              <a:t>plant </a:t>
            </a:r>
            <a:r>
              <a:rPr lang="en-US" sz="2400" dirty="0">
                <a:latin typeface="Calibri" pitchFamily="34" charset="0"/>
                <a:cs typeface="Calibri" pitchFamily="34" charset="0"/>
              </a:rPr>
              <a:t>sciences, from comparative genomics and molecular evolution, to plant development, to the study of adaptation, speciation, community assembly, and ecosystem functioning.”</a:t>
            </a:r>
          </a:p>
        </p:txBody>
      </p:sp>
      <p:sp>
        <p:nvSpPr>
          <p:cNvPr id="5" name="Title 3"/>
          <p:cNvSpPr txBox="1">
            <a:spLocks/>
          </p:cNvSpPr>
          <p:nvPr/>
        </p:nvSpPr>
        <p:spPr>
          <a:xfrm>
            <a:off x="0" y="160338"/>
            <a:ext cx="9144000" cy="1135062"/>
          </a:xfrm>
          <a:prstGeom prst="rect">
            <a:avLst/>
          </a:prstGeom>
        </p:spPr>
        <p:txBody>
          <a:bodyPr/>
          <a:lstStyle>
            <a:lvl1pPr algn="ctr" defTabSz="457200" rtl="0" eaLnBrk="1" fontAlgn="base" hangingPunct="1">
              <a:spcBef>
                <a:spcPct val="0"/>
              </a:spcBef>
              <a:spcAft>
                <a:spcPct val="0"/>
              </a:spcAft>
              <a:buClr>
                <a:srgbClr val="000000"/>
              </a:buClr>
              <a:buSzPct val="100000"/>
              <a:buFont typeface="Times New Roman" charset="0"/>
              <a:defRPr sz="3600" b="0">
                <a:solidFill>
                  <a:srgbClr val="004E82"/>
                </a:solidFill>
                <a:latin typeface="+mj-lt"/>
                <a:ea typeface="+mj-ea"/>
                <a:cs typeface="+mj-cs"/>
              </a:defRPr>
            </a:lvl1pPr>
            <a:lvl2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2pPr>
            <a:lvl3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3pPr>
            <a:lvl4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4pPr>
            <a:lvl5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5pPr>
            <a:lvl6pPr marL="4572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6pPr>
            <a:lvl7pPr marL="9144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7pPr>
            <a:lvl8pPr marL="13716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8pPr>
            <a:lvl9pPr marL="18288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9pPr>
          </a:lstStyle>
          <a:p>
            <a:r>
              <a:rPr lang="en-US" dirty="0" smtClean="0">
                <a:solidFill>
                  <a:srgbClr val="055C6B"/>
                </a:solidFill>
                <a:latin typeface="Calibri" pitchFamily="34" charset="0"/>
                <a:cs typeface="Calibri" pitchFamily="34" charset="0"/>
              </a:rPr>
              <a:t>Workflows within the DE; Phylogenetics</a:t>
            </a:r>
            <a:endParaRPr lang="en-US" dirty="0">
              <a:solidFill>
                <a:srgbClr val="055C6B"/>
              </a:solidFill>
            </a:endParaRPr>
          </a:p>
        </p:txBody>
      </p:sp>
      <p:sp>
        <p:nvSpPr>
          <p:cNvPr id="6" name="TextBox 5"/>
          <p:cNvSpPr txBox="1"/>
          <p:nvPr/>
        </p:nvSpPr>
        <p:spPr>
          <a:xfrm>
            <a:off x="1981200" y="772180"/>
            <a:ext cx="5126147" cy="523220"/>
          </a:xfrm>
          <a:prstGeom prst="rect">
            <a:avLst/>
          </a:prstGeom>
          <a:noFill/>
        </p:spPr>
        <p:txBody>
          <a:bodyPr wrap="none" rtlCol="0">
            <a:spAutoFit/>
          </a:bodyPr>
          <a:lstStyle/>
          <a:p>
            <a:r>
              <a:rPr lang="en-US" sz="2800" dirty="0" smtClean="0">
                <a:latin typeface="Calibri" pitchFamily="34" charset="0"/>
                <a:cs typeface="Calibri" pitchFamily="34" charset="0"/>
              </a:rPr>
              <a:t>Why is the Tree of Life Important?</a:t>
            </a:r>
            <a:endParaRPr lang="en-US" sz="2800" dirty="0">
              <a:latin typeface="Calibri" pitchFamily="34" charset="0"/>
              <a:cs typeface="Calibri" pitchFamily="34" charset="0"/>
            </a:endParaRPr>
          </a:p>
        </p:txBody>
      </p:sp>
      <p:pic>
        <p:nvPicPr>
          <p:cNvPr id="1026" name="Picture 2" descr="http://upload.wikimedia.org/wikipedia/commons/thumb/b/bc/Haeckel_arbol_bn.png/220px-Haeckel_arbol_bn.pn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90600" y="1706190"/>
            <a:ext cx="2438400" cy="37906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7" name="PB"/>
          <p:cNvSpPr/>
          <p:nvPr/>
        </p:nvSpPr>
        <p:spPr bwMode="auto">
          <a:xfrm>
            <a:off x="0" y="6705600"/>
            <a:ext cx="1016000" cy="228600"/>
          </a:xfrm>
          <a:prstGeom prst="rect">
            <a:avLst/>
          </a:prstGeom>
          <a:solidFill>
            <a:srgbClr val="055C6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Title 1"/>
          <p:cNvSpPr txBox="1">
            <a:spLocks/>
          </p:cNvSpPr>
          <p:nvPr/>
        </p:nvSpPr>
        <p:spPr bwMode="auto">
          <a:xfrm>
            <a:off x="547687" y="5139690"/>
            <a:ext cx="8139113" cy="831850"/>
          </a:xfrm>
          <a:prstGeom prst="rect">
            <a:avLst/>
          </a:prstGeom>
          <a:noFill/>
          <a:ln w="9525">
            <a:noFill/>
            <a:round/>
            <a:headEnd/>
            <a:tailEnd/>
          </a:ln>
        </p:spPr>
        <p:txBody>
          <a:bodyPr lIns="90000" tIns="46800" rIns="90000" bIns="46800" anchor="ctr" anchorCtr="1">
            <a:prstTxWarp prst="textNoShape">
              <a:avLst/>
            </a:prstTxWarp>
          </a:bodyPr>
          <a:lstStyle/>
          <a:p>
            <a:pPr algn="ctr" eaLnBrk="0" hangingPunct="0">
              <a:buClr>
                <a:srgbClr val="000000"/>
              </a:buClr>
              <a:buSzPct val="100000"/>
              <a:buFont typeface="Times New Roman" pitchFamily="-1" charset="0"/>
              <a:buNone/>
              <a:defRPr/>
            </a:pPr>
            <a:r>
              <a:rPr lang="en-US" sz="2400" kern="0" dirty="0">
                <a:latin typeface="Calibri" pitchFamily="34" charset="0"/>
                <a:ea typeface="+mj-ea"/>
                <a:cs typeface="Calibri" pitchFamily="34" charset="0"/>
              </a:rPr>
              <a:t>We like to put things into </a:t>
            </a:r>
            <a:r>
              <a:rPr lang="en-US" sz="2400" kern="0" dirty="0" smtClean="0">
                <a:latin typeface="Calibri" pitchFamily="34" charset="0"/>
                <a:ea typeface="+mj-ea"/>
                <a:cs typeface="Calibri" pitchFamily="34" charset="0"/>
              </a:rPr>
              <a:t>categories!</a:t>
            </a:r>
            <a:endParaRPr lang="en-US" sz="2400" kern="0" dirty="0">
              <a:latin typeface="Calibri" pitchFamily="34" charset="0"/>
              <a:ea typeface="+mj-ea"/>
              <a:cs typeface="Calibri" pitchFamily="34" charset="0"/>
            </a:endParaRPr>
          </a:p>
        </p:txBody>
      </p:sp>
      <p:pic>
        <p:nvPicPr>
          <p:cNvPr id="15" name="Picture 6"/>
          <p:cNvPicPr>
            <a:picLocks noChangeAspect="1" noChangeArrowheads="1"/>
          </p:cNvPicPr>
          <p:nvPr/>
        </p:nvPicPr>
        <p:blipFill>
          <a:blip r:embed="rId3"/>
          <a:srcRect/>
          <a:stretch>
            <a:fillRect/>
          </a:stretch>
        </p:blipFill>
        <p:spPr bwMode="auto">
          <a:xfrm>
            <a:off x="2204244" y="1828801"/>
            <a:ext cx="2062956" cy="2674766"/>
          </a:xfrm>
          <a:prstGeom prst="rect">
            <a:avLst/>
          </a:prstGeom>
          <a:ln>
            <a:noFill/>
          </a:ln>
          <a:effectLst>
            <a:outerShdw blurRad="292100" dist="139700" dir="2700000" algn="tl" rotWithShape="0">
              <a:srgbClr val="333333">
                <a:alpha val="65000"/>
              </a:srgbClr>
            </a:outerShdw>
          </a:effectLst>
        </p:spPr>
      </p:pic>
      <p:pic>
        <p:nvPicPr>
          <p:cNvPr id="16" name="Picture 10"/>
          <p:cNvPicPr>
            <a:picLocks noChangeAspect="1" noChangeArrowheads="1"/>
          </p:cNvPicPr>
          <p:nvPr/>
        </p:nvPicPr>
        <p:blipFill>
          <a:blip r:embed="rId4"/>
          <a:srcRect/>
          <a:stretch>
            <a:fillRect/>
          </a:stretch>
        </p:blipFill>
        <p:spPr bwMode="auto">
          <a:xfrm>
            <a:off x="4801710" y="1828800"/>
            <a:ext cx="2665889" cy="2674766"/>
          </a:xfrm>
          <a:prstGeom prst="rect">
            <a:avLst/>
          </a:prstGeom>
          <a:ln>
            <a:noFill/>
          </a:ln>
          <a:effectLst>
            <a:outerShdw blurRad="292100" dist="139700" dir="2700000" algn="tl" rotWithShape="0">
              <a:srgbClr val="333333">
                <a:alpha val="65000"/>
              </a:srgbClr>
            </a:outerShdw>
          </a:effectLst>
        </p:spPr>
      </p:pic>
      <p:sp>
        <p:nvSpPr>
          <p:cNvPr id="6" name="Title 3"/>
          <p:cNvSpPr txBox="1">
            <a:spLocks/>
          </p:cNvSpPr>
          <p:nvPr/>
        </p:nvSpPr>
        <p:spPr>
          <a:xfrm>
            <a:off x="0" y="160338"/>
            <a:ext cx="9144000" cy="1135062"/>
          </a:xfrm>
          <a:prstGeom prst="rect">
            <a:avLst/>
          </a:prstGeom>
        </p:spPr>
        <p:txBody>
          <a:bodyPr/>
          <a:lstStyle>
            <a:lvl1pPr algn="ctr" defTabSz="457200" rtl="0" eaLnBrk="1" fontAlgn="base" hangingPunct="1">
              <a:spcBef>
                <a:spcPct val="0"/>
              </a:spcBef>
              <a:spcAft>
                <a:spcPct val="0"/>
              </a:spcAft>
              <a:buClr>
                <a:srgbClr val="000000"/>
              </a:buClr>
              <a:buSzPct val="100000"/>
              <a:buFont typeface="Times New Roman" charset="0"/>
              <a:defRPr sz="3600" b="0">
                <a:solidFill>
                  <a:srgbClr val="004E82"/>
                </a:solidFill>
                <a:latin typeface="+mj-lt"/>
                <a:ea typeface="+mj-ea"/>
                <a:cs typeface="+mj-cs"/>
              </a:defRPr>
            </a:lvl1pPr>
            <a:lvl2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2pPr>
            <a:lvl3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3pPr>
            <a:lvl4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4pPr>
            <a:lvl5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5pPr>
            <a:lvl6pPr marL="4572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6pPr>
            <a:lvl7pPr marL="9144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7pPr>
            <a:lvl8pPr marL="13716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8pPr>
            <a:lvl9pPr marL="18288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9pPr>
          </a:lstStyle>
          <a:p>
            <a:r>
              <a:rPr lang="en-US" dirty="0" smtClean="0">
                <a:solidFill>
                  <a:srgbClr val="055C6B"/>
                </a:solidFill>
                <a:latin typeface="Calibri" pitchFamily="34" charset="0"/>
                <a:cs typeface="Calibri" pitchFamily="34" charset="0"/>
              </a:rPr>
              <a:t>Workflows within the DE; Phylogenetics</a:t>
            </a:r>
            <a:endParaRPr lang="en-US" dirty="0">
              <a:solidFill>
                <a:srgbClr val="055C6B"/>
              </a:solidFill>
            </a:endParaRPr>
          </a:p>
        </p:txBody>
      </p:sp>
      <p:sp>
        <p:nvSpPr>
          <p:cNvPr id="7" name="TextBox 6"/>
          <p:cNvSpPr txBox="1"/>
          <p:nvPr/>
        </p:nvSpPr>
        <p:spPr>
          <a:xfrm>
            <a:off x="1981200" y="772180"/>
            <a:ext cx="5126147" cy="523220"/>
          </a:xfrm>
          <a:prstGeom prst="rect">
            <a:avLst/>
          </a:prstGeom>
          <a:noFill/>
        </p:spPr>
        <p:txBody>
          <a:bodyPr wrap="none" rtlCol="0">
            <a:spAutoFit/>
          </a:bodyPr>
          <a:lstStyle/>
          <a:p>
            <a:r>
              <a:rPr lang="en-US" sz="2800" dirty="0" smtClean="0">
                <a:latin typeface="Calibri" pitchFamily="34" charset="0"/>
                <a:cs typeface="Calibri" pitchFamily="34" charset="0"/>
              </a:rPr>
              <a:t>Why is the Tree of Life Important?</a:t>
            </a:r>
            <a:endParaRPr lang="en-US" sz="2800" dirty="0">
              <a:latin typeface="Calibri" pitchFamily="34" charset="0"/>
              <a:cs typeface="Calibri" pitchFamily="34" charset="0"/>
            </a:endParaRPr>
          </a:p>
        </p:txBody>
      </p:sp>
      <p:sp>
        <p:nvSpPr>
          <p:cNvPr id="5" name="PB"/>
          <p:cNvSpPr/>
          <p:nvPr/>
        </p:nvSpPr>
        <p:spPr bwMode="auto">
          <a:xfrm>
            <a:off x="0" y="6705600"/>
            <a:ext cx="1524000" cy="228600"/>
          </a:xfrm>
          <a:prstGeom prst="rect">
            <a:avLst/>
          </a:prstGeom>
          <a:solidFill>
            <a:srgbClr val="055C6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506" name="Picture 6"/>
          <p:cNvPicPr>
            <a:picLocks noChangeAspect="1" noChangeArrowheads="1"/>
          </p:cNvPicPr>
          <p:nvPr/>
        </p:nvPicPr>
        <p:blipFill>
          <a:blip r:embed="rId3"/>
          <a:srcRect/>
          <a:stretch>
            <a:fillRect/>
          </a:stretch>
        </p:blipFill>
        <p:spPr bwMode="auto">
          <a:xfrm>
            <a:off x="1819275" y="1511135"/>
            <a:ext cx="1228725" cy="1920875"/>
          </a:xfrm>
          <a:prstGeom prst="rect">
            <a:avLst/>
          </a:prstGeom>
          <a:ln>
            <a:noFill/>
          </a:ln>
          <a:effectLst>
            <a:outerShdw blurRad="292100" dist="139700" dir="2700000" algn="tl" rotWithShape="0">
              <a:srgbClr val="333333">
                <a:alpha val="65000"/>
              </a:srgbClr>
            </a:outerShdw>
          </a:effectLst>
        </p:spPr>
      </p:pic>
      <p:pic>
        <p:nvPicPr>
          <p:cNvPr id="21507" name="Picture 10"/>
          <p:cNvPicPr>
            <a:picLocks noChangeAspect="1" noChangeArrowheads="1"/>
          </p:cNvPicPr>
          <p:nvPr/>
        </p:nvPicPr>
        <p:blipFill>
          <a:blip r:embed="rId4"/>
          <a:srcRect/>
          <a:stretch>
            <a:fillRect/>
          </a:stretch>
        </p:blipFill>
        <p:spPr bwMode="auto">
          <a:xfrm>
            <a:off x="5822644" y="1593054"/>
            <a:ext cx="1914500" cy="1920875"/>
          </a:xfrm>
          <a:prstGeom prst="rect">
            <a:avLst/>
          </a:prstGeom>
          <a:ln>
            <a:noFill/>
          </a:ln>
          <a:effectLst>
            <a:outerShdw blurRad="292100" dist="139700" dir="2700000" algn="tl" rotWithShape="0">
              <a:srgbClr val="333333">
                <a:alpha val="65000"/>
              </a:srgbClr>
            </a:outerShdw>
          </a:effectLst>
        </p:spPr>
      </p:pic>
      <p:pic>
        <p:nvPicPr>
          <p:cNvPr id="21510" name="Picture 9"/>
          <p:cNvPicPr>
            <a:picLocks noChangeAspect="1" noChangeArrowheads="1"/>
          </p:cNvPicPr>
          <p:nvPr/>
        </p:nvPicPr>
        <p:blipFill>
          <a:blip r:embed="rId5"/>
          <a:srcRect/>
          <a:stretch>
            <a:fillRect/>
          </a:stretch>
        </p:blipFill>
        <p:spPr bwMode="auto">
          <a:xfrm>
            <a:off x="4505429" y="4128449"/>
            <a:ext cx="1271588" cy="954087"/>
          </a:xfrm>
          <a:prstGeom prst="rect">
            <a:avLst/>
          </a:prstGeom>
          <a:ln>
            <a:noFill/>
          </a:ln>
          <a:effectLst>
            <a:outerShdw blurRad="292100" dist="139700" dir="2700000" algn="tl" rotWithShape="0">
              <a:srgbClr val="333333">
                <a:alpha val="65000"/>
              </a:srgbClr>
            </a:outerShdw>
          </a:effectLst>
        </p:spPr>
      </p:pic>
      <p:pic>
        <p:nvPicPr>
          <p:cNvPr id="21511" name="Picture 11"/>
          <p:cNvPicPr>
            <a:picLocks noChangeAspect="1" noChangeArrowheads="1"/>
          </p:cNvPicPr>
          <p:nvPr/>
        </p:nvPicPr>
        <p:blipFill>
          <a:blip r:embed="rId6"/>
          <a:srcRect/>
          <a:stretch>
            <a:fillRect/>
          </a:stretch>
        </p:blipFill>
        <p:spPr bwMode="auto">
          <a:xfrm>
            <a:off x="5871067" y="4121939"/>
            <a:ext cx="1331913" cy="952500"/>
          </a:xfrm>
          <a:prstGeom prst="rect">
            <a:avLst/>
          </a:prstGeom>
          <a:ln>
            <a:noFill/>
          </a:ln>
          <a:effectLst>
            <a:outerShdw blurRad="292100" dist="139700" dir="2700000" algn="tl" rotWithShape="0">
              <a:srgbClr val="333333">
                <a:alpha val="65000"/>
              </a:srgbClr>
            </a:outerShdw>
          </a:effectLst>
        </p:spPr>
      </p:pic>
      <p:pic>
        <p:nvPicPr>
          <p:cNvPr id="21512" name="Picture 12"/>
          <p:cNvPicPr>
            <a:picLocks noChangeAspect="1" noChangeArrowheads="1"/>
          </p:cNvPicPr>
          <p:nvPr/>
        </p:nvPicPr>
        <p:blipFill>
          <a:blip r:embed="rId7"/>
          <a:srcRect/>
          <a:stretch>
            <a:fillRect/>
          </a:stretch>
        </p:blipFill>
        <p:spPr bwMode="auto">
          <a:xfrm>
            <a:off x="7286963" y="4145911"/>
            <a:ext cx="1404938" cy="936625"/>
          </a:xfrm>
          <a:prstGeom prst="rect">
            <a:avLst/>
          </a:prstGeom>
          <a:ln>
            <a:noFill/>
          </a:ln>
          <a:effectLst>
            <a:outerShdw blurRad="292100" dist="139700" dir="2700000" algn="tl" rotWithShape="0">
              <a:srgbClr val="333333">
                <a:alpha val="65000"/>
              </a:srgbClr>
            </a:outerShdw>
          </a:effectLst>
        </p:spPr>
      </p:pic>
      <p:pic>
        <p:nvPicPr>
          <p:cNvPr id="21513" name="Picture 13"/>
          <p:cNvPicPr>
            <a:picLocks noChangeAspect="1" noChangeArrowheads="1"/>
          </p:cNvPicPr>
          <p:nvPr/>
        </p:nvPicPr>
        <p:blipFill>
          <a:blip r:embed="rId8"/>
          <a:srcRect/>
          <a:stretch>
            <a:fillRect/>
          </a:stretch>
        </p:blipFill>
        <p:spPr bwMode="auto">
          <a:xfrm>
            <a:off x="650875" y="3710617"/>
            <a:ext cx="1020763" cy="1531937"/>
          </a:xfrm>
          <a:prstGeom prst="rect">
            <a:avLst/>
          </a:prstGeom>
          <a:ln>
            <a:noFill/>
          </a:ln>
          <a:effectLst>
            <a:outerShdw blurRad="292100" dist="139700" dir="2700000" algn="tl" rotWithShape="0">
              <a:srgbClr val="333333">
                <a:alpha val="65000"/>
              </a:srgbClr>
            </a:outerShdw>
          </a:effectLst>
        </p:spPr>
      </p:pic>
      <p:pic>
        <p:nvPicPr>
          <p:cNvPr id="21514" name="Picture 14"/>
          <p:cNvPicPr>
            <a:picLocks noChangeAspect="1" noChangeArrowheads="1"/>
          </p:cNvPicPr>
          <p:nvPr/>
        </p:nvPicPr>
        <p:blipFill>
          <a:blip r:embed="rId9"/>
          <a:srcRect/>
          <a:stretch>
            <a:fillRect/>
          </a:stretch>
        </p:blipFill>
        <p:spPr bwMode="auto">
          <a:xfrm>
            <a:off x="1820069" y="3710616"/>
            <a:ext cx="1119188" cy="1531937"/>
          </a:xfrm>
          <a:prstGeom prst="rect">
            <a:avLst/>
          </a:prstGeom>
          <a:ln>
            <a:noFill/>
          </a:ln>
          <a:effectLst>
            <a:outerShdw blurRad="292100" dist="139700" dir="2700000" algn="tl" rotWithShape="0">
              <a:srgbClr val="333333">
                <a:alpha val="65000"/>
              </a:srgbClr>
            </a:outerShdw>
          </a:effectLst>
        </p:spPr>
      </p:pic>
      <p:pic>
        <p:nvPicPr>
          <p:cNvPr id="21515" name="Picture 15"/>
          <p:cNvPicPr>
            <a:picLocks noChangeAspect="1" noChangeArrowheads="1"/>
          </p:cNvPicPr>
          <p:nvPr/>
        </p:nvPicPr>
        <p:blipFill>
          <a:blip r:embed="rId10"/>
          <a:srcRect/>
          <a:stretch>
            <a:fillRect/>
          </a:stretch>
        </p:blipFill>
        <p:spPr bwMode="auto">
          <a:xfrm>
            <a:off x="3048000" y="3737605"/>
            <a:ext cx="936625" cy="1477962"/>
          </a:xfrm>
          <a:prstGeom prst="rect">
            <a:avLst/>
          </a:prstGeom>
          <a:ln>
            <a:noFill/>
          </a:ln>
          <a:effectLst>
            <a:outerShdw blurRad="292100" dist="139700" dir="2700000" algn="tl" rotWithShape="0">
              <a:srgbClr val="333333">
                <a:alpha val="65000"/>
              </a:srgbClr>
            </a:outerShdw>
          </a:effectLst>
        </p:spPr>
      </p:pic>
      <p:sp>
        <p:nvSpPr>
          <p:cNvPr id="11" name="Title 3"/>
          <p:cNvSpPr txBox="1">
            <a:spLocks/>
          </p:cNvSpPr>
          <p:nvPr/>
        </p:nvSpPr>
        <p:spPr>
          <a:xfrm>
            <a:off x="0" y="160338"/>
            <a:ext cx="9144000" cy="1135062"/>
          </a:xfrm>
          <a:prstGeom prst="rect">
            <a:avLst/>
          </a:prstGeom>
        </p:spPr>
        <p:txBody>
          <a:bodyPr/>
          <a:lstStyle>
            <a:lvl1pPr algn="ctr" defTabSz="457200" rtl="0" eaLnBrk="1" fontAlgn="base" hangingPunct="1">
              <a:spcBef>
                <a:spcPct val="0"/>
              </a:spcBef>
              <a:spcAft>
                <a:spcPct val="0"/>
              </a:spcAft>
              <a:buClr>
                <a:srgbClr val="000000"/>
              </a:buClr>
              <a:buSzPct val="100000"/>
              <a:buFont typeface="Times New Roman" charset="0"/>
              <a:defRPr sz="3600" b="0">
                <a:solidFill>
                  <a:srgbClr val="004E82"/>
                </a:solidFill>
                <a:latin typeface="+mj-lt"/>
                <a:ea typeface="+mj-ea"/>
                <a:cs typeface="+mj-cs"/>
              </a:defRPr>
            </a:lvl1pPr>
            <a:lvl2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2pPr>
            <a:lvl3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3pPr>
            <a:lvl4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4pPr>
            <a:lvl5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5pPr>
            <a:lvl6pPr marL="4572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6pPr>
            <a:lvl7pPr marL="9144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7pPr>
            <a:lvl8pPr marL="13716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8pPr>
            <a:lvl9pPr marL="18288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9pPr>
          </a:lstStyle>
          <a:p>
            <a:r>
              <a:rPr lang="en-US" dirty="0" smtClean="0">
                <a:solidFill>
                  <a:srgbClr val="055C6B"/>
                </a:solidFill>
                <a:latin typeface="Calibri" pitchFamily="34" charset="0"/>
                <a:cs typeface="Calibri" pitchFamily="34" charset="0"/>
              </a:rPr>
              <a:t>Workflows within the DE; Phylogenetics</a:t>
            </a:r>
            <a:endParaRPr lang="en-US" dirty="0">
              <a:solidFill>
                <a:srgbClr val="055C6B"/>
              </a:solidFill>
            </a:endParaRPr>
          </a:p>
        </p:txBody>
      </p:sp>
      <p:sp>
        <p:nvSpPr>
          <p:cNvPr id="13" name="TextBox 12"/>
          <p:cNvSpPr txBox="1"/>
          <p:nvPr/>
        </p:nvSpPr>
        <p:spPr>
          <a:xfrm>
            <a:off x="1981200" y="772180"/>
            <a:ext cx="5126147" cy="523220"/>
          </a:xfrm>
          <a:prstGeom prst="rect">
            <a:avLst/>
          </a:prstGeom>
          <a:noFill/>
        </p:spPr>
        <p:txBody>
          <a:bodyPr wrap="none" rtlCol="0">
            <a:spAutoFit/>
          </a:bodyPr>
          <a:lstStyle/>
          <a:p>
            <a:r>
              <a:rPr lang="en-US" sz="2800" dirty="0" smtClean="0">
                <a:latin typeface="Calibri" pitchFamily="34" charset="0"/>
                <a:cs typeface="Calibri" pitchFamily="34" charset="0"/>
              </a:rPr>
              <a:t>Why is the Tree of Life Important?</a:t>
            </a:r>
            <a:endParaRPr lang="en-US" sz="2800" dirty="0">
              <a:latin typeface="Calibri" pitchFamily="34" charset="0"/>
              <a:cs typeface="Calibri" pitchFamily="34" charset="0"/>
            </a:endParaRPr>
          </a:p>
        </p:txBody>
      </p:sp>
      <p:sp>
        <p:nvSpPr>
          <p:cNvPr id="2" name="TextBox 1"/>
          <p:cNvSpPr txBox="1"/>
          <p:nvPr/>
        </p:nvSpPr>
        <p:spPr>
          <a:xfrm>
            <a:off x="187577" y="5334000"/>
            <a:ext cx="8727823" cy="923330"/>
          </a:xfrm>
          <a:prstGeom prst="rect">
            <a:avLst/>
          </a:prstGeom>
          <a:noFill/>
        </p:spPr>
        <p:txBody>
          <a:bodyPr wrap="square" rtlCol="0">
            <a:spAutoFit/>
          </a:bodyPr>
          <a:lstStyle/>
          <a:p>
            <a:pPr algn="ctr"/>
            <a:r>
              <a:rPr lang="en-US" dirty="0">
                <a:latin typeface="Calibri" pitchFamily="34" charset="0"/>
                <a:cs typeface="Calibri" pitchFamily="34" charset="0"/>
              </a:rPr>
              <a:t>Midway between the unintelligible and the commonplace, it is metaphor which produces most knowledge.</a:t>
            </a:r>
            <a:br>
              <a:rPr lang="en-US" dirty="0">
                <a:latin typeface="Calibri" pitchFamily="34" charset="0"/>
                <a:cs typeface="Calibri" pitchFamily="34" charset="0"/>
              </a:rPr>
            </a:br>
            <a:r>
              <a:rPr lang="en-US" dirty="0">
                <a:latin typeface="Calibri" pitchFamily="34" charset="0"/>
                <a:cs typeface="Calibri" pitchFamily="34" charset="0"/>
              </a:rPr>
              <a:t>—</a:t>
            </a:r>
            <a:r>
              <a:rPr lang="en-US" dirty="0" smtClean="0">
                <a:latin typeface="Calibri" pitchFamily="34" charset="0"/>
                <a:cs typeface="Calibri" pitchFamily="34" charset="0"/>
              </a:rPr>
              <a:t>Aristotle, Rhetoric III</a:t>
            </a:r>
            <a:endParaRPr lang="en-US" dirty="0">
              <a:latin typeface="Calibri" pitchFamily="34" charset="0"/>
              <a:cs typeface="Calibri" pitchFamily="34" charset="0"/>
            </a:endParaRPr>
          </a:p>
        </p:txBody>
      </p:sp>
      <p:sp>
        <p:nvSpPr>
          <p:cNvPr id="6" name="PB"/>
          <p:cNvSpPr/>
          <p:nvPr/>
        </p:nvSpPr>
        <p:spPr bwMode="auto">
          <a:xfrm>
            <a:off x="0" y="6705600"/>
            <a:ext cx="2032000" cy="228600"/>
          </a:xfrm>
          <a:prstGeom prst="rect">
            <a:avLst/>
          </a:prstGeom>
          <a:solidFill>
            <a:srgbClr val="055C6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srcRect/>
          <a:stretch>
            <a:fillRect/>
          </a:stretch>
        </p:blipFill>
        <p:spPr bwMode="auto">
          <a:xfrm>
            <a:off x="520202" y="2227329"/>
            <a:ext cx="1323520" cy="1153194"/>
          </a:xfrm>
          <a:prstGeom prst="rect">
            <a:avLst/>
          </a:prstGeom>
          <a:ln>
            <a:noFill/>
          </a:ln>
          <a:effectLst>
            <a:outerShdw blurRad="292100" dist="139700" dir="2700000" algn="tl" rotWithShape="0">
              <a:srgbClr val="333333">
                <a:alpha val="65000"/>
              </a:srgbClr>
            </a:outerShdw>
          </a:effectLst>
        </p:spPr>
      </p:pic>
      <p:pic>
        <p:nvPicPr>
          <p:cNvPr id="23555" name="Picture 5"/>
          <p:cNvPicPr>
            <a:picLocks noChangeAspect="1" noChangeArrowheads="1"/>
          </p:cNvPicPr>
          <p:nvPr/>
        </p:nvPicPr>
        <p:blipFill>
          <a:blip r:embed="rId4"/>
          <a:srcRect/>
          <a:stretch>
            <a:fillRect/>
          </a:stretch>
        </p:blipFill>
        <p:spPr bwMode="auto">
          <a:xfrm>
            <a:off x="4799345" y="2067589"/>
            <a:ext cx="1835895" cy="1070822"/>
          </a:xfrm>
          <a:prstGeom prst="rect">
            <a:avLst/>
          </a:prstGeom>
          <a:ln>
            <a:noFill/>
          </a:ln>
          <a:effectLst>
            <a:outerShdw blurRad="292100" dist="139700" dir="2700000" algn="tl" rotWithShape="0">
              <a:srgbClr val="333333">
                <a:alpha val="65000"/>
              </a:srgbClr>
            </a:outerShdw>
          </a:effectLst>
        </p:spPr>
      </p:pic>
      <p:pic>
        <p:nvPicPr>
          <p:cNvPr id="23556" name="Picture 6"/>
          <p:cNvPicPr>
            <a:picLocks noChangeAspect="1" noChangeArrowheads="1"/>
          </p:cNvPicPr>
          <p:nvPr/>
        </p:nvPicPr>
        <p:blipFill>
          <a:blip r:embed="rId5"/>
          <a:srcRect/>
          <a:stretch>
            <a:fillRect/>
          </a:stretch>
        </p:blipFill>
        <p:spPr bwMode="auto">
          <a:xfrm rot="16200000">
            <a:off x="2618608" y="1948788"/>
            <a:ext cx="1065239" cy="1636251"/>
          </a:xfrm>
          <a:prstGeom prst="rect">
            <a:avLst/>
          </a:prstGeom>
          <a:ln>
            <a:noFill/>
          </a:ln>
          <a:effectLst>
            <a:outerShdw blurRad="292100" dist="139700" dir="2700000" algn="tl" rotWithShape="0">
              <a:srgbClr val="333333">
                <a:alpha val="65000"/>
              </a:srgbClr>
            </a:outerShdw>
          </a:effectLst>
        </p:spPr>
      </p:pic>
      <p:sp>
        <p:nvSpPr>
          <p:cNvPr id="23557" name="Text Box 9"/>
          <p:cNvSpPr txBox="1">
            <a:spLocks noChangeArrowheads="1"/>
          </p:cNvSpPr>
          <p:nvPr/>
        </p:nvSpPr>
        <p:spPr bwMode="auto">
          <a:xfrm>
            <a:off x="1011635" y="1774453"/>
            <a:ext cx="340653" cy="461665"/>
          </a:xfrm>
          <a:prstGeom prst="rect">
            <a:avLst/>
          </a:prstGeom>
          <a:noFill/>
          <a:ln w="9525">
            <a:noFill/>
            <a:miter lim="800000"/>
            <a:headEnd/>
            <a:tailEnd/>
          </a:ln>
        </p:spPr>
        <p:txBody>
          <a:bodyPr wrap="square">
            <a:prstTxWarp prst="textNoShape">
              <a:avLst/>
            </a:prstTxWarp>
            <a:spAutoFit/>
          </a:bodyPr>
          <a:lstStyle/>
          <a:p>
            <a:r>
              <a:rPr lang="en-US" sz="2400"/>
              <a:t>A</a:t>
            </a:r>
          </a:p>
        </p:txBody>
      </p:sp>
      <p:sp>
        <p:nvSpPr>
          <p:cNvPr id="23558" name="Text Box 10"/>
          <p:cNvSpPr txBox="1">
            <a:spLocks noChangeArrowheads="1"/>
          </p:cNvSpPr>
          <p:nvPr/>
        </p:nvSpPr>
        <p:spPr bwMode="auto">
          <a:xfrm>
            <a:off x="5523232" y="1543620"/>
            <a:ext cx="340653" cy="461665"/>
          </a:xfrm>
          <a:prstGeom prst="rect">
            <a:avLst/>
          </a:prstGeom>
          <a:noFill/>
          <a:ln w="9525">
            <a:noFill/>
            <a:miter lim="800000"/>
            <a:headEnd/>
            <a:tailEnd/>
          </a:ln>
        </p:spPr>
        <p:txBody>
          <a:bodyPr wrap="square">
            <a:prstTxWarp prst="textNoShape">
              <a:avLst/>
            </a:prstTxWarp>
            <a:spAutoFit/>
          </a:bodyPr>
          <a:lstStyle/>
          <a:p>
            <a:r>
              <a:rPr lang="en-US" sz="2400"/>
              <a:t>B</a:t>
            </a:r>
          </a:p>
        </p:txBody>
      </p:sp>
      <p:sp>
        <p:nvSpPr>
          <p:cNvPr id="23559" name="Text Box 11"/>
          <p:cNvSpPr txBox="1">
            <a:spLocks noChangeArrowheads="1"/>
          </p:cNvSpPr>
          <p:nvPr/>
        </p:nvSpPr>
        <p:spPr bwMode="auto">
          <a:xfrm>
            <a:off x="7682004" y="2005285"/>
            <a:ext cx="356010" cy="461665"/>
          </a:xfrm>
          <a:prstGeom prst="rect">
            <a:avLst/>
          </a:prstGeom>
          <a:noFill/>
          <a:ln w="9525">
            <a:noFill/>
            <a:miter lim="800000"/>
            <a:headEnd/>
            <a:tailEnd/>
          </a:ln>
        </p:spPr>
        <p:txBody>
          <a:bodyPr wrap="square">
            <a:prstTxWarp prst="textNoShape">
              <a:avLst/>
            </a:prstTxWarp>
            <a:spAutoFit/>
          </a:bodyPr>
          <a:lstStyle/>
          <a:p>
            <a:r>
              <a:rPr lang="en-US" sz="2400" dirty="0"/>
              <a:t>C</a:t>
            </a:r>
          </a:p>
        </p:txBody>
      </p:sp>
      <p:grpSp>
        <p:nvGrpSpPr>
          <p:cNvPr id="2" name="Group 16"/>
          <p:cNvGrpSpPr>
            <a:grpSpLocks/>
          </p:cNvGrpSpPr>
          <p:nvPr/>
        </p:nvGrpSpPr>
        <p:grpSpPr bwMode="auto">
          <a:xfrm>
            <a:off x="2671763" y="4193753"/>
            <a:ext cx="1419852" cy="2137658"/>
            <a:chOff x="521" y="1852"/>
            <a:chExt cx="1313" cy="2018"/>
          </a:xfrm>
        </p:grpSpPr>
        <p:pic>
          <p:nvPicPr>
            <p:cNvPr id="23576" name="Picture 4"/>
            <p:cNvPicPr>
              <a:picLocks noChangeAspect="1" noChangeArrowheads="1"/>
            </p:cNvPicPr>
            <p:nvPr/>
          </p:nvPicPr>
          <p:blipFill>
            <a:blip r:embed="rId6"/>
            <a:srcRect/>
            <a:stretch>
              <a:fillRect/>
            </a:stretch>
          </p:blipFill>
          <p:spPr bwMode="auto">
            <a:xfrm>
              <a:off x="521" y="2291"/>
              <a:ext cx="1313" cy="1579"/>
            </a:xfrm>
            <a:prstGeom prst="rect">
              <a:avLst/>
            </a:prstGeom>
            <a:ln>
              <a:noFill/>
            </a:ln>
            <a:effectLst>
              <a:outerShdw blurRad="292100" dist="139700" dir="2700000" algn="tl" rotWithShape="0">
                <a:srgbClr val="333333">
                  <a:alpha val="65000"/>
                </a:srgbClr>
              </a:outerShdw>
            </a:effectLst>
          </p:spPr>
        </p:pic>
        <p:sp>
          <p:nvSpPr>
            <p:cNvPr id="23577" name="Text Box 12"/>
            <p:cNvSpPr txBox="1">
              <a:spLocks noChangeArrowheads="1"/>
            </p:cNvSpPr>
            <p:nvPr/>
          </p:nvSpPr>
          <p:spPr bwMode="auto">
            <a:xfrm>
              <a:off x="1017" y="1852"/>
              <a:ext cx="329" cy="353"/>
            </a:xfrm>
            <a:prstGeom prst="rect">
              <a:avLst/>
            </a:prstGeom>
            <a:noFill/>
            <a:ln w="9525">
              <a:noFill/>
              <a:miter lim="800000"/>
              <a:headEnd/>
              <a:tailEnd/>
            </a:ln>
          </p:spPr>
          <p:txBody>
            <a:bodyPr wrap="none">
              <a:prstTxWarp prst="textNoShape">
                <a:avLst/>
              </a:prstTxWarp>
              <a:spAutoFit/>
            </a:bodyPr>
            <a:lstStyle/>
            <a:p>
              <a:r>
                <a:rPr lang="en-US" sz="2400" dirty="0"/>
                <a:t>D</a:t>
              </a:r>
            </a:p>
          </p:txBody>
        </p:sp>
      </p:grpSp>
      <p:grpSp>
        <p:nvGrpSpPr>
          <p:cNvPr id="3" name="Group 15"/>
          <p:cNvGrpSpPr>
            <a:grpSpLocks/>
          </p:cNvGrpSpPr>
          <p:nvPr/>
        </p:nvGrpSpPr>
        <p:grpSpPr bwMode="auto">
          <a:xfrm>
            <a:off x="4556124" y="4193609"/>
            <a:ext cx="1481282" cy="2009378"/>
            <a:chOff x="2484" y="1556"/>
            <a:chExt cx="1540" cy="1794"/>
          </a:xfrm>
        </p:grpSpPr>
        <p:pic>
          <p:nvPicPr>
            <p:cNvPr id="23574" name="Picture 3"/>
            <p:cNvPicPr>
              <a:picLocks noChangeAspect="1" noChangeArrowheads="1"/>
            </p:cNvPicPr>
            <p:nvPr/>
          </p:nvPicPr>
          <p:blipFill>
            <a:blip r:embed="rId7"/>
            <a:srcRect/>
            <a:stretch>
              <a:fillRect/>
            </a:stretch>
          </p:blipFill>
          <p:spPr bwMode="auto">
            <a:xfrm>
              <a:off x="2484" y="2195"/>
              <a:ext cx="1540" cy="1155"/>
            </a:xfrm>
            <a:prstGeom prst="rect">
              <a:avLst/>
            </a:prstGeom>
            <a:ln>
              <a:noFill/>
            </a:ln>
            <a:effectLst>
              <a:outerShdw blurRad="292100" dist="139700" dir="2700000" algn="tl" rotWithShape="0">
                <a:srgbClr val="333333">
                  <a:alpha val="65000"/>
                </a:srgbClr>
              </a:outerShdw>
            </a:effectLst>
          </p:spPr>
        </p:pic>
        <p:sp>
          <p:nvSpPr>
            <p:cNvPr id="23575" name="Text Box 13"/>
            <p:cNvSpPr txBox="1">
              <a:spLocks noChangeArrowheads="1"/>
            </p:cNvSpPr>
            <p:nvPr/>
          </p:nvSpPr>
          <p:spPr bwMode="auto">
            <a:xfrm>
              <a:off x="3176" y="1556"/>
              <a:ext cx="355" cy="334"/>
            </a:xfrm>
            <a:prstGeom prst="rect">
              <a:avLst/>
            </a:prstGeom>
            <a:noFill/>
            <a:ln w="9525">
              <a:noFill/>
              <a:miter lim="800000"/>
              <a:headEnd/>
              <a:tailEnd/>
            </a:ln>
          </p:spPr>
          <p:txBody>
            <a:bodyPr wrap="none">
              <a:prstTxWarp prst="textNoShape">
                <a:avLst/>
              </a:prstTxWarp>
              <a:spAutoFit/>
            </a:bodyPr>
            <a:lstStyle/>
            <a:p>
              <a:r>
                <a:rPr lang="en-US" sz="2400" dirty="0"/>
                <a:t>E</a:t>
              </a:r>
            </a:p>
          </p:txBody>
        </p:sp>
      </p:grpSp>
      <p:sp>
        <p:nvSpPr>
          <p:cNvPr id="23562" name="Text Box 14"/>
          <p:cNvSpPr txBox="1">
            <a:spLocks noChangeArrowheads="1"/>
          </p:cNvSpPr>
          <p:nvPr/>
        </p:nvSpPr>
        <p:spPr bwMode="auto">
          <a:xfrm>
            <a:off x="3078793" y="1705736"/>
            <a:ext cx="325296" cy="461665"/>
          </a:xfrm>
          <a:prstGeom prst="rect">
            <a:avLst/>
          </a:prstGeom>
          <a:noFill/>
          <a:ln w="9525">
            <a:noFill/>
            <a:miter lim="800000"/>
            <a:headEnd/>
            <a:tailEnd/>
          </a:ln>
        </p:spPr>
        <p:txBody>
          <a:bodyPr wrap="square">
            <a:prstTxWarp prst="textNoShape">
              <a:avLst/>
            </a:prstTxWarp>
            <a:spAutoFit/>
          </a:bodyPr>
          <a:lstStyle/>
          <a:p>
            <a:r>
              <a:rPr lang="en-US" sz="2400" dirty="0"/>
              <a:t>F</a:t>
            </a:r>
          </a:p>
        </p:txBody>
      </p:sp>
      <p:grpSp>
        <p:nvGrpSpPr>
          <p:cNvPr id="4" name="Group 25"/>
          <p:cNvGrpSpPr>
            <a:grpSpLocks/>
          </p:cNvGrpSpPr>
          <p:nvPr/>
        </p:nvGrpSpPr>
        <p:grpSpPr bwMode="auto">
          <a:xfrm>
            <a:off x="1808162" y="3201152"/>
            <a:ext cx="5026025" cy="1298575"/>
            <a:chOff x="1139" y="1765"/>
            <a:chExt cx="3600" cy="1001"/>
          </a:xfrm>
        </p:grpSpPr>
        <p:sp>
          <p:nvSpPr>
            <p:cNvPr id="23567" name="Line 17"/>
            <p:cNvSpPr>
              <a:spLocks noChangeShapeType="1"/>
            </p:cNvSpPr>
            <p:nvPr/>
          </p:nvSpPr>
          <p:spPr bwMode="auto">
            <a:xfrm>
              <a:off x="1139" y="1948"/>
              <a:ext cx="1739" cy="31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3568" name="Line 18"/>
            <p:cNvSpPr>
              <a:spLocks noChangeShapeType="1"/>
            </p:cNvSpPr>
            <p:nvPr/>
          </p:nvSpPr>
          <p:spPr bwMode="auto">
            <a:xfrm flipH="1">
              <a:off x="1635" y="1913"/>
              <a:ext cx="374" cy="121"/>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3569" name="Line 19"/>
            <p:cNvSpPr>
              <a:spLocks noChangeShapeType="1"/>
            </p:cNvSpPr>
            <p:nvPr/>
          </p:nvSpPr>
          <p:spPr bwMode="auto">
            <a:xfrm flipH="1">
              <a:off x="2861" y="1861"/>
              <a:ext cx="1878" cy="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3570" name="Line 20"/>
            <p:cNvSpPr>
              <a:spLocks noChangeShapeType="1"/>
            </p:cNvSpPr>
            <p:nvPr/>
          </p:nvSpPr>
          <p:spPr bwMode="auto">
            <a:xfrm>
              <a:off x="3939" y="1765"/>
              <a:ext cx="366" cy="18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3571" name="Line 21"/>
            <p:cNvSpPr>
              <a:spLocks noChangeShapeType="1"/>
            </p:cNvSpPr>
            <p:nvPr/>
          </p:nvSpPr>
          <p:spPr bwMode="auto">
            <a:xfrm>
              <a:off x="2861" y="2252"/>
              <a:ext cx="0" cy="34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3572" name="Line 22"/>
            <p:cNvSpPr>
              <a:spLocks noChangeShapeType="1"/>
            </p:cNvSpPr>
            <p:nvPr/>
          </p:nvSpPr>
          <p:spPr bwMode="auto">
            <a:xfrm flipH="1">
              <a:off x="2687" y="2592"/>
              <a:ext cx="174" cy="165"/>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3573" name="Line 23"/>
            <p:cNvSpPr>
              <a:spLocks noChangeShapeType="1"/>
            </p:cNvSpPr>
            <p:nvPr/>
          </p:nvSpPr>
          <p:spPr bwMode="auto">
            <a:xfrm>
              <a:off x="2861" y="2583"/>
              <a:ext cx="208" cy="183"/>
            </a:xfrm>
            <a:prstGeom prst="line">
              <a:avLst/>
            </a:prstGeom>
            <a:noFill/>
            <a:ln w="9525">
              <a:solidFill>
                <a:schemeClr val="tx1"/>
              </a:solidFill>
              <a:round/>
              <a:headEnd/>
              <a:tailEnd/>
            </a:ln>
          </p:spPr>
          <p:txBody>
            <a:bodyPr wrap="none" anchor="ctr">
              <a:prstTxWarp prst="textNoShape">
                <a:avLst/>
              </a:prstTxWarp>
            </a:bodyPr>
            <a:lstStyle/>
            <a:p>
              <a:endParaRPr lang="en-US"/>
            </a:p>
          </p:txBody>
        </p:sp>
      </p:grpSp>
      <p:pic>
        <p:nvPicPr>
          <p:cNvPr id="23564" name="Picture 26"/>
          <p:cNvPicPr>
            <a:picLocks noChangeAspect="1" noChangeArrowheads="1"/>
          </p:cNvPicPr>
          <p:nvPr/>
        </p:nvPicPr>
        <p:blipFill>
          <a:blip r:embed="rId8"/>
          <a:srcRect/>
          <a:stretch>
            <a:fillRect/>
          </a:stretch>
        </p:blipFill>
        <p:spPr bwMode="auto">
          <a:xfrm>
            <a:off x="7006371" y="2522922"/>
            <a:ext cx="1675342" cy="1130856"/>
          </a:xfrm>
          <a:prstGeom prst="rect">
            <a:avLst/>
          </a:prstGeom>
          <a:ln>
            <a:noFill/>
          </a:ln>
          <a:effectLst>
            <a:outerShdw blurRad="292100" dist="139700" dir="2700000" algn="tl" rotWithShape="0">
              <a:srgbClr val="333333">
                <a:alpha val="65000"/>
              </a:srgbClr>
            </a:outerShdw>
          </a:effectLst>
        </p:spPr>
      </p:pic>
      <p:sp>
        <p:nvSpPr>
          <p:cNvPr id="23566" name="TextBox 26"/>
          <p:cNvSpPr txBox="1">
            <a:spLocks noChangeArrowheads="1"/>
          </p:cNvSpPr>
          <p:nvPr/>
        </p:nvSpPr>
        <p:spPr bwMode="auto">
          <a:xfrm>
            <a:off x="3465513" y="6556375"/>
            <a:ext cx="2010237" cy="369332"/>
          </a:xfrm>
          <a:prstGeom prst="rect">
            <a:avLst/>
          </a:prstGeom>
          <a:noFill/>
          <a:ln w="9525">
            <a:noFill/>
            <a:miter lim="800000"/>
            <a:headEnd/>
            <a:tailEnd/>
          </a:ln>
        </p:spPr>
        <p:txBody>
          <a:bodyPr wrap="square">
            <a:prstTxWarp prst="textNoShape">
              <a:avLst/>
            </a:prstTxWarp>
            <a:spAutoFit/>
          </a:bodyPr>
          <a:lstStyle/>
          <a:p>
            <a:r>
              <a:rPr lang="en-US" dirty="0">
                <a:latin typeface="Calibri" pitchFamily="34" charset="0"/>
                <a:cs typeface="Calibri" pitchFamily="34" charset="0"/>
              </a:rPr>
              <a:t>* But not always</a:t>
            </a:r>
          </a:p>
        </p:txBody>
      </p:sp>
      <p:sp>
        <p:nvSpPr>
          <p:cNvPr id="27" name="Title 3"/>
          <p:cNvSpPr txBox="1">
            <a:spLocks/>
          </p:cNvSpPr>
          <p:nvPr/>
        </p:nvSpPr>
        <p:spPr>
          <a:xfrm>
            <a:off x="0" y="160338"/>
            <a:ext cx="9144000" cy="1135062"/>
          </a:xfrm>
          <a:prstGeom prst="rect">
            <a:avLst/>
          </a:prstGeom>
        </p:spPr>
        <p:txBody>
          <a:bodyPr/>
          <a:lstStyle>
            <a:lvl1pPr algn="ctr" defTabSz="457200" rtl="0" eaLnBrk="1" fontAlgn="base" hangingPunct="1">
              <a:spcBef>
                <a:spcPct val="0"/>
              </a:spcBef>
              <a:spcAft>
                <a:spcPct val="0"/>
              </a:spcAft>
              <a:buClr>
                <a:srgbClr val="000000"/>
              </a:buClr>
              <a:buSzPct val="100000"/>
              <a:buFont typeface="Times New Roman" charset="0"/>
              <a:defRPr sz="3600" b="0">
                <a:solidFill>
                  <a:srgbClr val="004E82"/>
                </a:solidFill>
                <a:latin typeface="+mj-lt"/>
                <a:ea typeface="+mj-ea"/>
                <a:cs typeface="+mj-cs"/>
              </a:defRPr>
            </a:lvl1pPr>
            <a:lvl2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2pPr>
            <a:lvl3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3pPr>
            <a:lvl4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4pPr>
            <a:lvl5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5pPr>
            <a:lvl6pPr marL="4572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6pPr>
            <a:lvl7pPr marL="9144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7pPr>
            <a:lvl8pPr marL="13716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8pPr>
            <a:lvl9pPr marL="18288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9pPr>
          </a:lstStyle>
          <a:p>
            <a:r>
              <a:rPr lang="en-US" dirty="0" smtClean="0">
                <a:solidFill>
                  <a:srgbClr val="055C6B"/>
                </a:solidFill>
                <a:latin typeface="Calibri" pitchFamily="34" charset="0"/>
                <a:cs typeface="Calibri" pitchFamily="34" charset="0"/>
              </a:rPr>
              <a:t>Workflows within the DE; Phylogenetics</a:t>
            </a:r>
            <a:endParaRPr lang="en-US" dirty="0">
              <a:solidFill>
                <a:srgbClr val="055C6B"/>
              </a:solidFill>
            </a:endParaRPr>
          </a:p>
        </p:txBody>
      </p:sp>
      <p:sp>
        <p:nvSpPr>
          <p:cNvPr id="29" name="TextBox 28"/>
          <p:cNvSpPr txBox="1"/>
          <p:nvPr/>
        </p:nvSpPr>
        <p:spPr>
          <a:xfrm>
            <a:off x="152400" y="695980"/>
            <a:ext cx="9002849" cy="523220"/>
          </a:xfrm>
          <a:prstGeom prst="rect">
            <a:avLst/>
          </a:prstGeom>
          <a:noFill/>
        </p:spPr>
        <p:txBody>
          <a:bodyPr wrap="none" rtlCol="0">
            <a:spAutoFit/>
          </a:bodyPr>
          <a:lstStyle/>
          <a:p>
            <a:r>
              <a:rPr lang="en-US" sz="2800" dirty="0" smtClean="0">
                <a:latin typeface="Calibri" pitchFamily="34" charset="0"/>
                <a:cs typeface="Calibri" pitchFamily="34" charset="0"/>
              </a:rPr>
              <a:t>Classifications represent inferred evolutionary relationships*</a:t>
            </a:r>
            <a:endParaRPr lang="en-US" sz="2800" dirty="0">
              <a:latin typeface="Calibri" pitchFamily="34" charset="0"/>
              <a:cs typeface="Calibri" pitchFamily="34" charset="0"/>
            </a:endParaRPr>
          </a:p>
        </p:txBody>
      </p:sp>
      <p:sp>
        <p:nvSpPr>
          <p:cNvPr id="8" name="PB"/>
          <p:cNvSpPr/>
          <p:nvPr/>
        </p:nvSpPr>
        <p:spPr bwMode="auto">
          <a:xfrm>
            <a:off x="0" y="6705600"/>
            <a:ext cx="2540000" cy="228600"/>
          </a:xfrm>
          <a:prstGeom prst="rect">
            <a:avLst/>
          </a:prstGeom>
          <a:solidFill>
            <a:srgbClr val="055C6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0"/>
          <p:cNvGrpSpPr>
            <a:grpSpLocks/>
          </p:cNvGrpSpPr>
          <p:nvPr/>
        </p:nvGrpSpPr>
        <p:grpSpPr bwMode="auto">
          <a:xfrm>
            <a:off x="223043" y="1219200"/>
            <a:ext cx="5738813" cy="5397500"/>
            <a:chOff x="1054" y="777"/>
            <a:chExt cx="3615" cy="3400"/>
          </a:xfrm>
        </p:grpSpPr>
        <p:pic>
          <p:nvPicPr>
            <p:cNvPr id="28686" name="Picture 4" descr="Evolution-Fig-02-08-0"/>
            <p:cNvPicPr>
              <a:picLocks noChangeAspect="1" noChangeArrowheads="1"/>
            </p:cNvPicPr>
            <p:nvPr/>
          </p:nvPicPr>
          <p:blipFill>
            <a:blip r:embed="rId3"/>
            <a:srcRect/>
            <a:stretch>
              <a:fillRect/>
            </a:stretch>
          </p:blipFill>
          <p:spPr bwMode="auto">
            <a:xfrm>
              <a:off x="1054" y="777"/>
              <a:ext cx="3615" cy="2711"/>
            </a:xfrm>
            <a:prstGeom prst="rect">
              <a:avLst/>
            </a:prstGeom>
            <a:noFill/>
            <a:ln w="9525">
              <a:noFill/>
              <a:miter lim="800000"/>
              <a:headEnd/>
              <a:tailEnd/>
            </a:ln>
          </p:spPr>
        </p:pic>
        <p:grpSp>
          <p:nvGrpSpPr>
            <p:cNvPr id="3" name="Group 19"/>
            <p:cNvGrpSpPr>
              <a:grpSpLocks/>
            </p:cNvGrpSpPr>
            <p:nvPr/>
          </p:nvGrpSpPr>
          <p:grpSpPr bwMode="auto">
            <a:xfrm>
              <a:off x="2142" y="2717"/>
              <a:ext cx="966" cy="1460"/>
              <a:chOff x="2142" y="2717"/>
              <a:chExt cx="966" cy="1460"/>
            </a:xfrm>
          </p:grpSpPr>
          <p:pic>
            <p:nvPicPr>
              <p:cNvPr id="28688" name="Picture 5"/>
              <p:cNvPicPr>
                <a:picLocks noChangeAspect="1" noChangeArrowheads="1"/>
              </p:cNvPicPr>
              <p:nvPr/>
            </p:nvPicPr>
            <p:blipFill>
              <a:blip r:embed="rId4"/>
              <a:srcRect/>
              <a:stretch>
                <a:fillRect/>
              </a:stretch>
            </p:blipFill>
            <p:spPr bwMode="auto">
              <a:xfrm>
                <a:off x="2174" y="2717"/>
                <a:ext cx="934" cy="1290"/>
              </a:xfrm>
              <a:prstGeom prst="rect">
                <a:avLst/>
              </a:prstGeom>
              <a:noFill/>
              <a:ln w="9525">
                <a:noFill/>
                <a:miter lim="800000"/>
                <a:headEnd/>
                <a:tailEnd/>
              </a:ln>
            </p:spPr>
          </p:pic>
          <p:sp>
            <p:nvSpPr>
              <p:cNvPr id="28689" name="Text Box 6"/>
              <p:cNvSpPr txBox="1">
                <a:spLocks noChangeArrowheads="1"/>
              </p:cNvSpPr>
              <p:nvPr/>
            </p:nvSpPr>
            <p:spPr bwMode="auto">
              <a:xfrm>
                <a:off x="2142" y="4004"/>
                <a:ext cx="524" cy="173"/>
              </a:xfrm>
              <a:prstGeom prst="rect">
                <a:avLst/>
              </a:prstGeom>
              <a:noFill/>
              <a:ln w="9525">
                <a:noFill/>
                <a:miter lim="800000"/>
                <a:headEnd/>
                <a:tailEnd/>
              </a:ln>
            </p:spPr>
            <p:txBody>
              <a:bodyPr wrap="none">
                <a:prstTxWarp prst="textNoShape">
                  <a:avLst/>
                </a:prstTxWarp>
                <a:spAutoFit/>
              </a:bodyPr>
              <a:lstStyle/>
              <a:p>
                <a:r>
                  <a:rPr lang="en-US" sz="1200">
                    <a:latin typeface="Times New Roman" pitchFamily="-65" charset="0"/>
                  </a:rPr>
                  <a:t>(E) human</a:t>
                </a:r>
                <a:endParaRPr lang="en-US">
                  <a:latin typeface="Times New Roman" pitchFamily="-65" charset="0"/>
                </a:endParaRPr>
              </a:p>
            </p:txBody>
          </p:sp>
        </p:grpSp>
      </p:grpSp>
      <p:sp>
        <p:nvSpPr>
          <p:cNvPr id="28675" name="Text Box 7"/>
          <p:cNvSpPr txBox="1">
            <a:spLocks noChangeArrowheads="1"/>
          </p:cNvSpPr>
          <p:nvPr/>
        </p:nvSpPr>
        <p:spPr bwMode="auto">
          <a:xfrm>
            <a:off x="6228080" y="2766417"/>
            <a:ext cx="2661920" cy="1569660"/>
          </a:xfrm>
          <a:prstGeom prst="rect">
            <a:avLst/>
          </a:prstGeom>
          <a:noFill/>
          <a:ln w="9525">
            <a:noFill/>
            <a:miter lim="800000"/>
            <a:headEnd/>
            <a:tailEnd/>
          </a:ln>
        </p:spPr>
        <p:txBody>
          <a:bodyPr wrap="square">
            <a:prstTxWarp prst="textNoShape">
              <a:avLst/>
            </a:prstTxWarp>
            <a:spAutoFit/>
          </a:bodyPr>
          <a:lstStyle/>
          <a:p>
            <a:r>
              <a:rPr lang="en-US" sz="2400" dirty="0">
                <a:latin typeface="Calibri" pitchFamily="34" charset="0"/>
                <a:cs typeface="Calibri" pitchFamily="34" charset="0"/>
              </a:rPr>
              <a:t>Consider primates:  Do humans make up a monophyletic group?</a:t>
            </a:r>
          </a:p>
        </p:txBody>
      </p:sp>
      <p:pic>
        <p:nvPicPr>
          <p:cNvPr id="28678" name="Picture 14"/>
          <p:cNvPicPr>
            <a:picLocks noChangeAspect="1" noChangeArrowheads="1"/>
          </p:cNvPicPr>
          <p:nvPr/>
        </p:nvPicPr>
        <p:blipFill>
          <a:blip r:embed="rId5"/>
          <a:srcRect/>
          <a:stretch>
            <a:fillRect/>
          </a:stretch>
        </p:blipFill>
        <p:spPr bwMode="auto">
          <a:xfrm>
            <a:off x="1750218" y="4235450"/>
            <a:ext cx="1733550" cy="2165350"/>
          </a:xfrm>
          <a:prstGeom prst="rect">
            <a:avLst/>
          </a:prstGeom>
          <a:noFill/>
          <a:ln w="9525">
            <a:noFill/>
            <a:miter lim="800000"/>
            <a:headEnd/>
            <a:tailEnd/>
          </a:ln>
        </p:spPr>
      </p:pic>
      <p:sp>
        <p:nvSpPr>
          <p:cNvPr id="9" name="Title 3"/>
          <p:cNvSpPr txBox="1">
            <a:spLocks/>
          </p:cNvSpPr>
          <p:nvPr/>
        </p:nvSpPr>
        <p:spPr>
          <a:xfrm>
            <a:off x="0" y="160338"/>
            <a:ext cx="9144000" cy="1135062"/>
          </a:xfrm>
          <a:prstGeom prst="rect">
            <a:avLst/>
          </a:prstGeom>
        </p:spPr>
        <p:txBody>
          <a:bodyPr/>
          <a:lstStyle>
            <a:lvl1pPr algn="ctr" defTabSz="457200" rtl="0" eaLnBrk="1" fontAlgn="base" hangingPunct="1">
              <a:spcBef>
                <a:spcPct val="0"/>
              </a:spcBef>
              <a:spcAft>
                <a:spcPct val="0"/>
              </a:spcAft>
              <a:buClr>
                <a:srgbClr val="000000"/>
              </a:buClr>
              <a:buSzPct val="100000"/>
              <a:buFont typeface="Times New Roman" charset="0"/>
              <a:defRPr sz="3600" b="0">
                <a:solidFill>
                  <a:srgbClr val="004E82"/>
                </a:solidFill>
                <a:latin typeface="+mj-lt"/>
                <a:ea typeface="+mj-ea"/>
                <a:cs typeface="+mj-cs"/>
              </a:defRPr>
            </a:lvl1pPr>
            <a:lvl2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2pPr>
            <a:lvl3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3pPr>
            <a:lvl4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4pPr>
            <a:lvl5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5pPr>
            <a:lvl6pPr marL="4572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6pPr>
            <a:lvl7pPr marL="9144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7pPr>
            <a:lvl8pPr marL="13716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8pPr>
            <a:lvl9pPr marL="18288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9pPr>
          </a:lstStyle>
          <a:p>
            <a:r>
              <a:rPr lang="en-US" dirty="0" smtClean="0">
                <a:solidFill>
                  <a:srgbClr val="055C6B"/>
                </a:solidFill>
                <a:latin typeface="Calibri" pitchFamily="34" charset="0"/>
                <a:cs typeface="Calibri" pitchFamily="34" charset="0"/>
              </a:rPr>
              <a:t>Workflows within the DE; Phylogenetics</a:t>
            </a:r>
            <a:endParaRPr lang="en-US" dirty="0">
              <a:solidFill>
                <a:srgbClr val="055C6B"/>
              </a:solidFill>
            </a:endParaRPr>
          </a:p>
        </p:txBody>
      </p:sp>
      <p:sp>
        <p:nvSpPr>
          <p:cNvPr id="10" name="TextBox 9"/>
          <p:cNvSpPr txBox="1"/>
          <p:nvPr/>
        </p:nvSpPr>
        <p:spPr>
          <a:xfrm>
            <a:off x="152400" y="695980"/>
            <a:ext cx="9002849" cy="523220"/>
          </a:xfrm>
          <a:prstGeom prst="rect">
            <a:avLst/>
          </a:prstGeom>
          <a:noFill/>
        </p:spPr>
        <p:txBody>
          <a:bodyPr wrap="none" rtlCol="0">
            <a:spAutoFit/>
          </a:bodyPr>
          <a:lstStyle/>
          <a:p>
            <a:r>
              <a:rPr lang="en-US" sz="2800" dirty="0" smtClean="0">
                <a:latin typeface="Calibri" pitchFamily="34" charset="0"/>
                <a:cs typeface="Calibri" pitchFamily="34" charset="0"/>
              </a:rPr>
              <a:t>Classifications represent inferred evolutionary relationships*</a:t>
            </a:r>
            <a:endParaRPr lang="en-US" sz="2800" dirty="0">
              <a:latin typeface="Calibri" pitchFamily="34" charset="0"/>
              <a:cs typeface="Calibri" pitchFamily="34" charset="0"/>
            </a:endParaRPr>
          </a:p>
        </p:txBody>
      </p:sp>
      <p:sp>
        <p:nvSpPr>
          <p:cNvPr id="7" name="PB"/>
          <p:cNvSpPr/>
          <p:nvPr/>
        </p:nvSpPr>
        <p:spPr bwMode="auto">
          <a:xfrm>
            <a:off x="0" y="6705600"/>
            <a:ext cx="3048000" cy="228600"/>
          </a:xfrm>
          <a:prstGeom prst="rect">
            <a:avLst/>
          </a:prstGeom>
          <a:solidFill>
            <a:srgbClr val="055C6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0"/>
          <p:cNvGrpSpPr>
            <a:grpSpLocks/>
          </p:cNvGrpSpPr>
          <p:nvPr/>
        </p:nvGrpSpPr>
        <p:grpSpPr bwMode="auto">
          <a:xfrm>
            <a:off x="1673225" y="1514475"/>
            <a:ext cx="5738813" cy="5397500"/>
            <a:chOff x="1054" y="777"/>
            <a:chExt cx="3615" cy="3400"/>
          </a:xfrm>
        </p:grpSpPr>
        <p:pic>
          <p:nvPicPr>
            <p:cNvPr id="28686" name="Picture 4" descr="Evolution-Fig-02-08-0"/>
            <p:cNvPicPr>
              <a:picLocks noChangeAspect="1" noChangeArrowheads="1"/>
            </p:cNvPicPr>
            <p:nvPr/>
          </p:nvPicPr>
          <p:blipFill>
            <a:blip r:embed="rId3"/>
            <a:srcRect/>
            <a:stretch>
              <a:fillRect/>
            </a:stretch>
          </p:blipFill>
          <p:spPr bwMode="auto">
            <a:xfrm>
              <a:off x="1054" y="777"/>
              <a:ext cx="3615" cy="2711"/>
            </a:xfrm>
            <a:prstGeom prst="rect">
              <a:avLst/>
            </a:prstGeom>
            <a:noFill/>
            <a:ln w="9525">
              <a:noFill/>
              <a:miter lim="800000"/>
              <a:headEnd/>
              <a:tailEnd/>
            </a:ln>
          </p:spPr>
        </p:pic>
        <p:grpSp>
          <p:nvGrpSpPr>
            <p:cNvPr id="3" name="Group 19"/>
            <p:cNvGrpSpPr>
              <a:grpSpLocks/>
            </p:cNvGrpSpPr>
            <p:nvPr/>
          </p:nvGrpSpPr>
          <p:grpSpPr bwMode="auto">
            <a:xfrm>
              <a:off x="2142" y="2717"/>
              <a:ext cx="966" cy="1460"/>
              <a:chOff x="2142" y="2717"/>
              <a:chExt cx="966" cy="1460"/>
            </a:xfrm>
          </p:grpSpPr>
          <p:pic>
            <p:nvPicPr>
              <p:cNvPr id="28688" name="Picture 5"/>
              <p:cNvPicPr>
                <a:picLocks noChangeAspect="1" noChangeArrowheads="1"/>
              </p:cNvPicPr>
              <p:nvPr/>
            </p:nvPicPr>
            <p:blipFill>
              <a:blip r:embed="rId4"/>
              <a:srcRect/>
              <a:stretch>
                <a:fillRect/>
              </a:stretch>
            </p:blipFill>
            <p:spPr bwMode="auto">
              <a:xfrm>
                <a:off x="2174" y="2717"/>
                <a:ext cx="934" cy="1290"/>
              </a:xfrm>
              <a:prstGeom prst="rect">
                <a:avLst/>
              </a:prstGeom>
              <a:noFill/>
              <a:ln w="9525">
                <a:noFill/>
                <a:miter lim="800000"/>
                <a:headEnd/>
                <a:tailEnd/>
              </a:ln>
            </p:spPr>
          </p:pic>
          <p:sp>
            <p:nvSpPr>
              <p:cNvPr id="28689" name="Text Box 6"/>
              <p:cNvSpPr txBox="1">
                <a:spLocks noChangeArrowheads="1"/>
              </p:cNvSpPr>
              <p:nvPr/>
            </p:nvSpPr>
            <p:spPr bwMode="auto">
              <a:xfrm>
                <a:off x="2142" y="4004"/>
                <a:ext cx="524" cy="173"/>
              </a:xfrm>
              <a:prstGeom prst="rect">
                <a:avLst/>
              </a:prstGeom>
              <a:noFill/>
              <a:ln w="9525">
                <a:noFill/>
                <a:miter lim="800000"/>
                <a:headEnd/>
                <a:tailEnd/>
              </a:ln>
            </p:spPr>
            <p:txBody>
              <a:bodyPr wrap="none">
                <a:prstTxWarp prst="textNoShape">
                  <a:avLst/>
                </a:prstTxWarp>
                <a:spAutoFit/>
              </a:bodyPr>
              <a:lstStyle/>
              <a:p>
                <a:r>
                  <a:rPr lang="en-US" sz="1200">
                    <a:latin typeface="Times New Roman" pitchFamily="-65" charset="0"/>
                  </a:rPr>
                  <a:t>(E) human</a:t>
                </a:r>
                <a:endParaRPr lang="en-US">
                  <a:latin typeface="Times New Roman" pitchFamily="-65" charset="0"/>
                </a:endParaRPr>
              </a:p>
            </p:txBody>
          </p:sp>
        </p:grpSp>
      </p:grpSp>
      <p:grpSp>
        <p:nvGrpSpPr>
          <p:cNvPr id="4" name="Group 10"/>
          <p:cNvGrpSpPr>
            <a:grpSpLocks/>
          </p:cNvGrpSpPr>
          <p:nvPr/>
        </p:nvGrpSpPr>
        <p:grpSpPr bwMode="auto">
          <a:xfrm>
            <a:off x="254000" y="1260475"/>
            <a:ext cx="3179763" cy="3854450"/>
            <a:chOff x="160" y="617"/>
            <a:chExt cx="2003" cy="2428"/>
          </a:xfrm>
        </p:grpSpPr>
        <p:sp>
          <p:nvSpPr>
            <p:cNvPr id="28684" name="Oval 8"/>
            <p:cNvSpPr>
              <a:spLocks noChangeArrowheads="1"/>
            </p:cNvSpPr>
            <p:nvPr/>
          </p:nvSpPr>
          <p:spPr bwMode="auto">
            <a:xfrm>
              <a:off x="936" y="736"/>
              <a:ext cx="1227" cy="2309"/>
            </a:xfrm>
            <a:prstGeom prst="ellipse">
              <a:avLst/>
            </a:prstGeom>
            <a:noFill/>
            <a:ln w="28575">
              <a:solidFill>
                <a:schemeClr val="tx1"/>
              </a:solidFill>
              <a:round/>
              <a:headEnd/>
              <a:tailEnd/>
            </a:ln>
          </p:spPr>
          <p:txBody>
            <a:bodyPr wrap="none" anchor="ctr">
              <a:prstTxWarp prst="textNoShape">
                <a:avLst/>
              </a:prstTxWarp>
            </a:bodyPr>
            <a:lstStyle/>
            <a:p>
              <a:endParaRPr lang="en-US" sz="2400"/>
            </a:p>
          </p:txBody>
        </p:sp>
        <p:sp>
          <p:nvSpPr>
            <p:cNvPr id="28685" name="Text Box 9"/>
            <p:cNvSpPr txBox="1">
              <a:spLocks noChangeArrowheads="1"/>
            </p:cNvSpPr>
            <p:nvPr/>
          </p:nvSpPr>
          <p:spPr bwMode="auto">
            <a:xfrm>
              <a:off x="160" y="617"/>
              <a:ext cx="1130" cy="288"/>
            </a:xfrm>
            <a:prstGeom prst="rect">
              <a:avLst/>
            </a:prstGeom>
            <a:noFill/>
            <a:ln w="9525">
              <a:noFill/>
              <a:miter lim="800000"/>
              <a:headEnd/>
              <a:tailEnd/>
            </a:ln>
          </p:spPr>
          <p:txBody>
            <a:bodyPr wrap="none">
              <a:prstTxWarp prst="textNoShape">
                <a:avLst/>
              </a:prstTxWarp>
              <a:spAutoFit/>
            </a:bodyPr>
            <a:lstStyle/>
            <a:p>
              <a:r>
                <a:rPr lang="en-US" sz="2400"/>
                <a:t>Hylobatidae</a:t>
              </a:r>
              <a:endParaRPr lang="en-US" sz="2000"/>
            </a:p>
          </p:txBody>
        </p:sp>
      </p:grpSp>
      <p:grpSp>
        <p:nvGrpSpPr>
          <p:cNvPr id="5" name="Group 16"/>
          <p:cNvGrpSpPr>
            <a:grpSpLocks/>
          </p:cNvGrpSpPr>
          <p:nvPr/>
        </p:nvGrpSpPr>
        <p:grpSpPr bwMode="auto">
          <a:xfrm>
            <a:off x="2800350" y="990600"/>
            <a:ext cx="6170613" cy="4918075"/>
            <a:chOff x="1764" y="541"/>
            <a:chExt cx="3887" cy="3098"/>
          </a:xfrm>
        </p:grpSpPr>
        <p:sp>
          <p:nvSpPr>
            <p:cNvPr id="28682" name="Freeform 14"/>
            <p:cNvSpPr>
              <a:spLocks/>
            </p:cNvSpPr>
            <p:nvPr/>
          </p:nvSpPr>
          <p:spPr bwMode="auto">
            <a:xfrm>
              <a:off x="1764" y="541"/>
              <a:ext cx="3250" cy="3098"/>
            </a:xfrm>
            <a:custGeom>
              <a:avLst/>
              <a:gdLst>
                <a:gd name="T0" fmla="*/ 1481 w 3250"/>
                <a:gd name="T1" fmla="*/ 2695 h 3098"/>
                <a:gd name="T2" fmla="*/ 1390 w 3250"/>
                <a:gd name="T3" fmla="*/ 2341 h 3098"/>
                <a:gd name="T4" fmla="*/ 1345 w 3250"/>
                <a:gd name="T5" fmla="*/ 2122 h 3098"/>
                <a:gd name="T6" fmla="*/ 636 w 3250"/>
                <a:gd name="T7" fmla="*/ 2141 h 3098"/>
                <a:gd name="T8" fmla="*/ 345 w 3250"/>
                <a:gd name="T9" fmla="*/ 2077 h 3098"/>
                <a:gd name="T10" fmla="*/ 363 w 3250"/>
                <a:gd name="T11" fmla="*/ 1468 h 3098"/>
                <a:gd name="T12" fmla="*/ 409 w 3250"/>
                <a:gd name="T13" fmla="*/ 341 h 3098"/>
                <a:gd name="T14" fmla="*/ 2818 w 3250"/>
                <a:gd name="T15" fmla="*/ 395 h 3098"/>
                <a:gd name="T16" fmla="*/ 2999 w 3250"/>
                <a:gd name="T17" fmla="*/ 2713 h 3098"/>
                <a:gd name="T18" fmla="*/ 1481 w 3250"/>
                <a:gd name="T19" fmla="*/ 2695 h 30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50"/>
                <a:gd name="T31" fmla="*/ 0 h 3098"/>
                <a:gd name="T32" fmla="*/ 3250 w 3250"/>
                <a:gd name="T33" fmla="*/ 3098 h 30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50" h="3098">
                  <a:moveTo>
                    <a:pt x="1481" y="2695"/>
                  </a:moveTo>
                  <a:cubicBezTo>
                    <a:pt x="1213" y="2633"/>
                    <a:pt x="1413" y="2436"/>
                    <a:pt x="1390" y="2341"/>
                  </a:cubicBezTo>
                  <a:cubicBezTo>
                    <a:pt x="1367" y="2246"/>
                    <a:pt x="1471" y="2155"/>
                    <a:pt x="1345" y="2122"/>
                  </a:cubicBezTo>
                  <a:cubicBezTo>
                    <a:pt x="1219" y="2089"/>
                    <a:pt x="803" y="2148"/>
                    <a:pt x="636" y="2141"/>
                  </a:cubicBezTo>
                  <a:cubicBezTo>
                    <a:pt x="469" y="2134"/>
                    <a:pt x="390" y="2189"/>
                    <a:pt x="345" y="2077"/>
                  </a:cubicBezTo>
                  <a:cubicBezTo>
                    <a:pt x="300" y="1965"/>
                    <a:pt x="352" y="1757"/>
                    <a:pt x="363" y="1468"/>
                  </a:cubicBezTo>
                  <a:cubicBezTo>
                    <a:pt x="374" y="1179"/>
                    <a:pt x="0" y="520"/>
                    <a:pt x="409" y="341"/>
                  </a:cubicBezTo>
                  <a:cubicBezTo>
                    <a:pt x="818" y="162"/>
                    <a:pt x="2386" y="0"/>
                    <a:pt x="2818" y="395"/>
                  </a:cubicBezTo>
                  <a:cubicBezTo>
                    <a:pt x="3250" y="790"/>
                    <a:pt x="3222" y="2328"/>
                    <a:pt x="2999" y="2713"/>
                  </a:cubicBezTo>
                  <a:cubicBezTo>
                    <a:pt x="2776" y="3098"/>
                    <a:pt x="1749" y="2757"/>
                    <a:pt x="1481" y="2695"/>
                  </a:cubicBezTo>
                  <a:close/>
                </a:path>
              </a:pathLst>
            </a:custGeom>
            <a:noFill/>
            <a:ln w="38100">
              <a:solidFill>
                <a:srgbClr val="00A400"/>
              </a:solidFill>
              <a:round/>
              <a:headEnd/>
              <a:tailEnd/>
            </a:ln>
          </p:spPr>
          <p:txBody>
            <a:bodyPr wrap="none" anchor="ctr">
              <a:prstTxWarp prst="textNoShape">
                <a:avLst/>
              </a:prstTxWarp>
            </a:bodyPr>
            <a:lstStyle/>
            <a:p>
              <a:endParaRPr lang="en-US" sz="2400"/>
            </a:p>
          </p:txBody>
        </p:sp>
        <p:sp>
          <p:nvSpPr>
            <p:cNvPr id="28683" name="Text Box 15"/>
            <p:cNvSpPr txBox="1">
              <a:spLocks noChangeArrowheads="1"/>
            </p:cNvSpPr>
            <p:nvPr/>
          </p:nvSpPr>
          <p:spPr bwMode="auto">
            <a:xfrm>
              <a:off x="4724" y="644"/>
              <a:ext cx="927" cy="288"/>
            </a:xfrm>
            <a:prstGeom prst="rect">
              <a:avLst/>
            </a:prstGeom>
            <a:noFill/>
            <a:ln w="9525">
              <a:noFill/>
              <a:miter lim="800000"/>
              <a:headEnd/>
              <a:tailEnd/>
            </a:ln>
          </p:spPr>
          <p:txBody>
            <a:bodyPr wrap="none">
              <a:prstTxWarp prst="textNoShape">
                <a:avLst/>
              </a:prstTxWarp>
              <a:spAutoFit/>
            </a:bodyPr>
            <a:lstStyle/>
            <a:p>
              <a:r>
                <a:rPr lang="en-US" sz="2400">
                  <a:solidFill>
                    <a:srgbClr val="008100"/>
                  </a:solidFill>
                </a:rPr>
                <a:t>Pongidae</a:t>
              </a:r>
            </a:p>
          </p:txBody>
        </p:sp>
      </p:grpSp>
      <p:pic>
        <p:nvPicPr>
          <p:cNvPr id="28678" name="Picture 14"/>
          <p:cNvPicPr>
            <a:picLocks noChangeAspect="1" noChangeArrowheads="1"/>
          </p:cNvPicPr>
          <p:nvPr/>
        </p:nvPicPr>
        <p:blipFill>
          <a:blip r:embed="rId5"/>
          <a:srcRect/>
          <a:stretch>
            <a:fillRect/>
          </a:stretch>
        </p:blipFill>
        <p:spPr bwMode="auto">
          <a:xfrm>
            <a:off x="3387725" y="4502150"/>
            <a:ext cx="1733550" cy="2165350"/>
          </a:xfrm>
          <a:prstGeom prst="rect">
            <a:avLst/>
          </a:prstGeom>
          <a:noFill/>
          <a:ln w="9525">
            <a:noFill/>
            <a:miter lim="800000"/>
            <a:headEnd/>
            <a:tailEnd/>
          </a:ln>
        </p:spPr>
      </p:pic>
      <p:grpSp>
        <p:nvGrpSpPr>
          <p:cNvPr id="6" name="Group 21"/>
          <p:cNvGrpSpPr>
            <a:grpSpLocks/>
          </p:cNvGrpSpPr>
          <p:nvPr/>
        </p:nvGrpSpPr>
        <p:grpSpPr bwMode="auto">
          <a:xfrm>
            <a:off x="1427163" y="4365625"/>
            <a:ext cx="3913187" cy="2644775"/>
            <a:chOff x="899" y="2573"/>
            <a:chExt cx="2465" cy="1666"/>
          </a:xfrm>
        </p:grpSpPr>
        <p:sp>
          <p:nvSpPr>
            <p:cNvPr id="28680" name="Oval 17"/>
            <p:cNvSpPr>
              <a:spLocks noChangeArrowheads="1"/>
            </p:cNvSpPr>
            <p:nvPr/>
          </p:nvSpPr>
          <p:spPr bwMode="auto">
            <a:xfrm>
              <a:off x="2009" y="2573"/>
              <a:ext cx="1355" cy="1666"/>
            </a:xfrm>
            <a:prstGeom prst="ellipse">
              <a:avLst/>
            </a:prstGeom>
            <a:noFill/>
            <a:ln w="38100">
              <a:solidFill>
                <a:srgbClr val="BA1AB4"/>
              </a:solidFill>
              <a:round/>
              <a:headEnd/>
              <a:tailEnd/>
            </a:ln>
          </p:spPr>
          <p:txBody>
            <a:bodyPr wrap="none" anchor="ctr">
              <a:prstTxWarp prst="textNoShape">
                <a:avLst/>
              </a:prstTxWarp>
            </a:bodyPr>
            <a:lstStyle/>
            <a:p>
              <a:pPr algn="ctr"/>
              <a:endParaRPr lang="en-US" sz="2400">
                <a:solidFill>
                  <a:srgbClr val="BA1AB4"/>
                </a:solidFill>
              </a:endParaRPr>
            </a:p>
          </p:txBody>
        </p:sp>
        <p:sp>
          <p:nvSpPr>
            <p:cNvPr id="28681" name="Text Box 18"/>
            <p:cNvSpPr txBox="1">
              <a:spLocks noChangeArrowheads="1"/>
            </p:cNvSpPr>
            <p:nvPr/>
          </p:nvSpPr>
          <p:spPr bwMode="auto">
            <a:xfrm>
              <a:off x="899" y="3263"/>
              <a:ext cx="1034" cy="288"/>
            </a:xfrm>
            <a:prstGeom prst="rect">
              <a:avLst/>
            </a:prstGeom>
            <a:noFill/>
            <a:ln w="9525">
              <a:noFill/>
              <a:miter lim="800000"/>
              <a:headEnd/>
              <a:tailEnd/>
            </a:ln>
          </p:spPr>
          <p:txBody>
            <a:bodyPr wrap="none">
              <a:prstTxWarp prst="textNoShape">
                <a:avLst/>
              </a:prstTxWarp>
              <a:spAutoFit/>
            </a:bodyPr>
            <a:lstStyle/>
            <a:p>
              <a:r>
                <a:rPr lang="en-US" sz="2400">
                  <a:solidFill>
                    <a:srgbClr val="BA1AB4"/>
                  </a:solidFill>
                </a:rPr>
                <a:t>Hominidae</a:t>
              </a:r>
            </a:p>
          </p:txBody>
        </p:sp>
      </p:grpSp>
      <p:sp>
        <p:nvSpPr>
          <p:cNvPr id="18" name="Title 3"/>
          <p:cNvSpPr txBox="1">
            <a:spLocks/>
          </p:cNvSpPr>
          <p:nvPr/>
        </p:nvSpPr>
        <p:spPr>
          <a:xfrm>
            <a:off x="0" y="160338"/>
            <a:ext cx="9144000" cy="1135062"/>
          </a:xfrm>
          <a:prstGeom prst="rect">
            <a:avLst/>
          </a:prstGeom>
        </p:spPr>
        <p:txBody>
          <a:bodyPr/>
          <a:lstStyle>
            <a:lvl1pPr algn="ctr" defTabSz="457200" rtl="0" eaLnBrk="1" fontAlgn="base" hangingPunct="1">
              <a:spcBef>
                <a:spcPct val="0"/>
              </a:spcBef>
              <a:spcAft>
                <a:spcPct val="0"/>
              </a:spcAft>
              <a:buClr>
                <a:srgbClr val="000000"/>
              </a:buClr>
              <a:buSzPct val="100000"/>
              <a:buFont typeface="Times New Roman" charset="0"/>
              <a:defRPr sz="3600" b="0">
                <a:solidFill>
                  <a:srgbClr val="004E82"/>
                </a:solidFill>
                <a:latin typeface="+mj-lt"/>
                <a:ea typeface="+mj-ea"/>
                <a:cs typeface="+mj-cs"/>
              </a:defRPr>
            </a:lvl1pPr>
            <a:lvl2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2pPr>
            <a:lvl3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3pPr>
            <a:lvl4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4pPr>
            <a:lvl5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5pPr>
            <a:lvl6pPr marL="4572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6pPr>
            <a:lvl7pPr marL="9144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7pPr>
            <a:lvl8pPr marL="13716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8pPr>
            <a:lvl9pPr marL="18288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9pPr>
          </a:lstStyle>
          <a:p>
            <a:r>
              <a:rPr lang="en-US" dirty="0" smtClean="0">
                <a:solidFill>
                  <a:srgbClr val="055C6B"/>
                </a:solidFill>
                <a:latin typeface="Calibri" pitchFamily="34" charset="0"/>
                <a:cs typeface="Calibri" pitchFamily="34" charset="0"/>
              </a:rPr>
              <a:t>Workflows within the DE; Phylogenetics</a:t>
            </a:r>
            <a:endParaRPr lang="en-US" dirty="0">
              <a:solidFill>
                <a:srgbClr val="055C6B"/>
              </a:solidFill>
            </a:endParaRPr>
          </a:p>
        </p:txBody>
      </p:sp>
      <p:sp>
        <p:nvSpPr>
          <p:cNvPr id="19" name="TextBox 18"/>
          <p:cNvSpPr txBox="1"/>
          <p:nvPr/>
        </p:nvSpPr>
        <p:spPr>
          <a:xfrm>
            <a:off x="152400" y="695980"/>
            <a:ext cx="9002849" cy="523220"/>
          </a:xfrm>
          <a:prstGeom prst="rect">
            <a:avLst/>
          </a:prstGeom>
          <a:noFill/>
        </p:spPr>
        <p:txBody>
          <a:bodyPr wrap="none" rtlCol="0">
            <a:spAutoFit/>
          </a:bodyPr>
          <a:lstStyle/>
          <a:p>
            <a:r>
              <a:rPr lang="en-US" sz="2800" dirty="0" smtClean="0">
                <a:latin typeface="Calibri" pitchFamily="34" charset="0"/>
                <a:cs typeface="Calibri" pitchFamily="34" charset="0"/>
              </a:rPr>
              <a:t>Classifications represent inferred evolutionary relationships*</a:t>
            </a:r>
            <a:endParaRPr lang="en-US" sz="2800" dirty="0">
              <a:latin typeface="Calibri" pitchFamily="34" charset="0"/>
              <a:cs typeface="Calibri" pitchFamily="34" charset="0"/>
            </a:endParaRPr>
          </a:p>
        </p:txBody>
      </p:sp>
      <p:sp>
        <p:nvSpPr>
          <p:cNvPr id="10" name="PB"/>
          <p:cNvSpPr/>
          <p:nvPr/>
        </p:nvSpPr>
        <p:spPr bwMode="auto">
          <a:xfrm>
            <a:off x="0" y="6705600"/>
            <a:ext cx="3556000" cy="228600"/>
          </a:xfrm>
          <a:prstGeom prst="rect">
            <a:avLst/>
          </a:prstGeom>
          <a:solidFill>
            <a:srgbClr val="055C6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22" name="Picture 8"/>
          <p:cNvPicPr>
            <a:picLocks noChangeAspect="1" noChangeArrowheads="1"/>
          </p:cNvPicPr>
          <p:nvPr/>
        </p:nvPicPr>
        <p:blipFill>
          <a:blip r:embed="rId3">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4">
                    <a14:imgEffect>
                      <a14:sharpenSoften amount="25000"/>
                    </a14:imgEffect>
                  </a14:imgLayer>
                </a14:imgProps>
              </a:ext>
            </a:extLst>
          </a:blip>
          <a:srcRect/>
          <a:stretch>
            <a:fillRect/>
          </a:stretch>
        </p:blipFill>
        <p:spPr bwMode="auto">
          <a:xfrm>
            <a:off x="1098550" y="1576388"/>
            <a:ext cx="7146925" cy="4443412"/>
          </a:xfrm>
          <a:prstGeom prst="rect">
            <a:avLst/>
          </a:prstGeom>
          <a:ln>
            <a:noFill/>
          </a:ln>
          <a:effectLst>
            <a:outerShdw blurRad="292100" dist="139700" dir="2700000" algn="tl" rotWithShape="0">
              <a:srgbClr val="333333">
                <a:alpha val="65000"/>
              </a:srgbClr>
            </a:outerShdw>
          </a:effectLst>
        </p:spPr>
      </p:pic>
      <p:sp>
        <p:nvSpPr>
          <p:cNvPr id="30723" name="Text Box 5"/>
          <p:cNvSpPr txBox="1">
            <a:spLocks noChangeArrowheads="1"/>
          </p:cNvSpPr>
          <p:nvPr/>
        </p:nvSpPr>
        <p:spPr bwMode="auto">
          <a:xfrm>
            <a:off x="1752600" y="4876800"/>
            <a:ext cx="6172459" cy="646331"/>
          </a:xfrm>
          <a:prstGeom prst="rect">
            <a:avLst/>
          </a:prstGeom>
          <a:noFill/>
          <a:ln w="9525">
            <a:noFill/>
            <a:miter lim="800000"/>
            <a:headEnd/>
            <a:tailEnd/>
          </a:ln>
        </p:spPr>
        <p:txBody>
          <a:bodyPr wrap="none">
            <a:prstTxWarp prst="textNoShape">
              <a:avLst/>
            </a:prstTxWarp>
            <a:spAutoFit/>
          </a:bodyPr>
          <a:lstStyle/>
          <a:p>
            <a:pPr algn="ctr"/>
            <a:r>
              <a:rPr lang="en-US" dirty="0">
                <a:latin typeface="Calibri" pitchFamily="34" charset="0"/>
                <a:cs typeface="Calibri" pitchFamily="34" charset="0"/>
              </a:rPr>
              <a:t>Phylogeny based on</a:t>
            </a:r>
            <a:r>
              <a:rPr lang="en-US" dirty="0" smtClean="0">
                <a:latin typeface="Calibri" pitchFamily="34" charset="0"/>
                <a:cs typeface="Calibri" pitchFamily="34" charset="0"/>
              </a:rPr>
              <a:t> </a:t>
            </a:r>
            <a:r>
              <a:rPr lang="en-US" dirty="0" err="1" smtClean="0">
                <a:latin typeface="Calibri" pitchFamily="34" charset="0"/>
                <a:cs typeface="Calibri" pitchFamily="34" charset="0"/>
                <a:sym typeface="Symbol" pitchFamily="-65" charset="2"/>
              </a:rPr>
              <a:t>globin</a:t>
            </a:r>
            <a:r>
              <a:rPr lang="en-US" dirty="0" smtClean="0">
                <a:latin typeface="Calibri" pitchFamily="34" charset="0"/>
                <a:cs typeface="Calibri" pitchFamily="34" charset="0"/>
                <a:sym typeface="Symbol" pitchFamily="-65" charset="2"/>
              </a:rPr>
              <a:t> </a:t>
            </a:r>
            <a:r>
              <a:rPr lang="en-US" dirty="0" err="1">
                <a:latin typeface="Calibri" pitchFamily="34" charset="0"/>
                <a:cs typeface="Calibri" pitchFamily="34" charset="0"/>
                <a:sym typeface="Symbol" pitchFamily="-65" charset="2"/>
              </a:rPr>
              <a:t>pseudogene</a:t>
            </a:r>
            <a:r>
              <a:rPr lang="en-US" dirty="0">
                <a:latin typeface="Calibri" pitchFamily="34" charset="0"/>
                <a:cs typeface="Calibri" pitchFamily="34" charset="0"/>
                <a:sym typeface="Symbol" pitchFamily="-65" charset="2"/>
              </a:rPr>
              <a:t> suggests that</a:t>
            </a:r>
          </a:p>
          <a:p>
            <a:pPr algn="ctr"/>
            <a:r>
              <a:rPr lang="en-US" dirty="0">
                <a:latin typeface="Calibri" pitchFamily="34" charset="0"/>
                <a:cs typeface="Calibri" pitchFamily="34" charset="0"/>
                <a:sym typeface="Symbol" pitchFamily="-65" charset="2"/>
              </a:rPr>
              <a:t>humans and chimpanzees make up a single monophyletic group</a:t>
            </a:r>
            <a:endParaRPr lang="en-US" dirty="0">
              <a:latin typeface="Calibri" pitchFamily="34" charset="0"/>
              <a:cs typeface="Calibri" pitchFamily="34" charset="0"/>
            </a:endParaRPr>
          </a:p>
        </p:txBody>
      </p:sp>
      <p:sp>
        <p:nvSpPr>
          <p:cNvPr id="30724" name="Text Box 7"/>
          <p:cNvSpPr txBox="1">
            <a:spLocks noChangeArrowheads="1"/>
          </p:cNvSpPr>
          <p:nvPr/>
        </p:nvSpPr>
        <p:spPr bwMode="auto">
          <a:xfrm>
            <a:off x="741363" y="3887788"/>
            <a:ext cx="780727" cy="276999"/>
          </a:xfrm>
          <a:prstGeom prst="rect">
            <a:avLst/>
          </a:prstGeom>
          <a:noFill/>
          <a:ln w="9525">
            <a:noFill/>
            <a:miter lim="800000"/>
            <a:headEnd/>
            <a:tailEnd/>
          </a:ln>
        </p:spPr>
        <p:txBody>
          <a:bodyPr wrap="none">
            <a:prstTxWarp prst="textNoShape">
              <a:avLst/>
            </a:prstTxWarp>
            <a:spAutoFit/>
          </a:bodyPr>
          <a:lstStyle/>
          <a:p>
            <a:r>
              <a:rPr lang="en-US" sz="1200" b="1" dirty="0" err="1">
                <a:latin typeface="Calibri" pitchFamily="34" charset="0"/>
                <a:cs typeface="Calibri" pitchFamily="34" charset="0"/>
              </a:rPr>
              <a:t>outgroup</a:t>
            </a:r>
            <a:endParaRPr lang="en-US" sz="1200" b="1" dirty="0">
              <a:latin typeface="Calibri" pitchFamily="34" charset="0"/>
              <a:cs typeface="Calibri" pitchFamily="34" charset="0"/>
            </a:endParaRPr>
          </a:p>
        </p:txBody>
      </p:sp>
      <p:sp>
        <p:nvSpPr>
          <p:cNvPr id="30725" name="AutoShape 8"/>
          <p:cNvSpPr>
            <a:spLocks/>
          </p:cNvSpPr>
          <p:nvPr/>
        </p:nvSpPr>
        <p:spPr bwMode="auto">
          <a:xfrm>
            <a:off x="1476375" y="3948113"/>
            <a:ext cx="42863" cy="187325"/>
          </a:xfrm>
          <a:prstGeom prst="leftBrace">
            <a:avLst>
              <a:gd name="adj1" fmla="val 36419"/>
              <a:gd name="adj2" fmla="val 50000"/>
            </a:avLst>
          </a:prstGeom>
          <a:noFill/>
          <a:ln w="9525">
            <a:solidFill>
              <a:schemeClr val="tx1"/>
            </a:solidFill>
            <a:round/>
            <a:headEnd/>
            <a:tailEnd/>
          </a:ln>
        </p:spPr>
        <p:txBody>
          <a:bodyPr wrap="none" anchor="ctr">
            <a:prstTxWarp prst="textNoShape">
              <a:avLst/>
            </a:prstTxWarp>
          </a:bodyPr>
          <a:lstStyle/>
          <a:p>
            <a:endParaRPr lang="en-US" sz="2400"/>
          </a:p>
        </p:txBody>
      </p:sp>
      <p:sp>
        <p:nvSpPr>
          <p:cNvPr id="30726" name="Rectangle 7"/>
          <p:cNvSpPr>
            <a:spLocks noChangeArrowheads="1"/>
          </p:cNvSpPr>
          <p:nvPr/>
        </p:nvSpPr>
        <p:spPr bwMode="auto">
          <a:xfrm>
            <a:off x="3302000" y="2949575"/>
            <a:ext cx="2405063" cy="514350"/>
          </a:xfrm>
          <a:prstGeom prst="rect">
            <a:avLst/>
          </a:prstGeom>
          <a:solidFill>
            <a:schemeClr val="accent1">
              <a:alpha val="22000"/>
            </a:schemeClr>
          </a:solidFill>
          <a:ln>
            <a:headEnd/>
            <a:tailEnd/>
          </a:ln>
        </p:spPr>
        <p:style>
          <a:lnRef idx="3">
            <a:schemeClr val="lt1"/>
          </a:lnRef>
          <a:fillRef idx="1">
            <a:schemeClr val="accent1"/>
          </a:fillRef>
          <a:effectRef idx="1">
            <a:schemeClr val="accent1"/>
          </a:effectRef>
          <a:fontRef idx="minor">
            <a:schemeClr val="lt1"/>
          </a:fontRef>
        </p:style>
        <p:txBody>
          <a:bodyPr>
            <a:prstTxWarp prst="textNoShape">
              <a:avLst/>
            </a:prstTxWarp>
          </a:bodyPr>
          <a:lstStyle/>
          <a:p>
            <a:pPr defTabSz="914400" eaLnBrk="0" hangingPunct="0"/>
            <a:endParaRPr lang="en-US" sz="2400"/>
          </a:p>
        </p:txBody>
      </p:sp>
      <p:sp>
        <p:nvSpPr>
          <p:cNvPr id="7" name="Title 3"/>
          <p:cNvSpPr txBox="1">
            <a:spLocks/>
          </p:cNvSpPr>
          <p:nvPr/>
        </p:nvSpPr>
        <p:spPr>
          <a:xfrm>
            <a:off x="0" y="160338"/>
            <a:ext cx="9144000" cy="1135062"/>
          </a:xfrm>
          <a:prstGeom prst="rect">
            <a:avLst/>
          </a:prstGeom>
        </p:spPr>
        <p:txBody>
          <a:bodyPr/>
          <a:lstStyle>
            <a:lvl1pPr algn="ctr" defTabSz="457200" rtl="0" eaLnBrk="1" fontAlgn="base" hangingPunct="1">
              <a:spcBef>
                <a:spcPct val="0"/>
              </a:spcBef>
              <a:spcAft>
                <a:spcPct val="0"/>
              </a:spcAft>
              <a:buClr>
                <a:srgbClr val="000000"/>
              </a:buClr>
              <a:buSzPct val="100000"/>
              <a:buFont typeface="Times New Roman" charset="0"/>
              <a:defRPr sz="3600" b="0">
                <a:solidFill>
                  <a:srgbClr val="004E82"/>
                </a:solidFill>
                <a:latin typeface="+mj-lt"/>
                <a:ea typeface="+mj-ea"/>
                <a:cs typeface="+mj-cs"/>
              </a:defRPr>
            </a:lvl1pPr>
            <a:lvl2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2pPr>
            <a:lvl3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3pPr>
            <a:lvl4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4pPr>
            <a:lvl5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5pPr>
            <a:lvl6pPr marL="4572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6pPr>
            <a:lvl7pPr marL="9144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7pPr>
            <a:lvl8pPr marL="13716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8pPr>
            <a:lvl9pPr marL="18288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9pPr>
          </a:lstStyle>
          <a:p>
            <a:r>
              <a:rPr lang="en-US" dirty="0" smtClean="0">
                <a:solidFill>
                  <a:srgbClr val="055C6B"/>
                </a:solidFill>
                <a:latin typeface="Calibri" pitchFamily="34" charset="0"/>
                <a:cs typeface="Calibri" pitchFamily="34" charset="0"/>
              </a:rPr>
              <a:t>Workflows within the DE; Phylogenetics</a:t>
            </a:r>
            <a:endParaRPr lang="en-US" dirty="0">
              <a:solidFill>
                <a:srgbClr val="055C6B"/>
              </a:solidFill>
            </a:endParaRPr>
          </a:p>
        </p:txBody>
      </p:sp>
      <p:sp>
        <p:nvSpPr>
          <p:cNvPr id="8" name="TextBox 7"/>
          <p:cNvSpPr txBox="1"/>
          <p:nvPr/>
        </p:nvSpPr>
        <p:spPr>
          <a:xfrm>
            <a:off x="152400" y="695980"/>
            <a:ext cx="9002849" cy="523220"/>
          </a:xfrm>
          <a:prstGeom prst="rect">
            <a:avLst/>
          </a:prstGeom>
          <a:noFill/>
        </p:spPr>
        <p:txBody>
          <a:bodyPr wrap="none" rtlCol="0">
            <a:spAutoFit/>
          </a:bodyPr>
          <a:lstStyle/>
          <a:p>
            <a:r>
              <a:rPr lang="en-US" sz="2800" dirty="0" smtClean="0">
                <a:latin typeface="Calibri" pitchFamily="34" charset="0"/>
                <a:cs typeface="Calibri" pitchFamily="34" charset="0"/>
              </a:rPr>
              <a:t>Classifications represent inferred evolutionary relationships*</a:t>
            </a:r>
            <a:endParaRPr lang="en-US" sz="2800" dirty="0">
              <a:latin typeface="Calibri" pitchFamily="34" charset="0"/>
              <a:cs typeface="Calibri" pitchFamily="34" charset="0"/>
            </a:endParaRPr>
          </a:p>
        </p:txBody>
      </p:sp>
      <p:sp>
        <p:nvSpPr>
          <p:cNvPr id="5" name="PB"/>
          <p:cNvSpPr/>
          <p:nvPr/>
        </p:nvSpPr>
        <p:spPr bwMode="auto">
          <a:xfrm>
            <a:off x="0" y="6705600"/>
            <a:ext cx="4064000" cy="228600"/>
          </a:xfrm>
          <a:prstGeom prst="rect">
            <a:avLst/>
          </a:prstGeom>
          <a:solidFill>
            <a:srgbClr val="055C6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447800" y="1600200"/>
            <a:ext cx="6191827" cy="4343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3" name="Title 3"/>
          <p:cNvSpPr txBox="1">
            <a:spLocks/>
          </p:cNvSpPr>
          <p:nvPr/>
        </p:nvSpPr>
        <p:spPr>
          <a:xfrm>
            <a:off x="0" y="160338"/>
            <a:ext cx="9144000" cy="1135062"/>
          </a:xfrm>
          <a:prstGeom prst="rect">
            <a:avLst/>
          </a:prstGeom>
        </p:spPr>
        <p:txBody>
          <a:bodyPr/>
          <a:lstStyle>
            <a:lvl1pPr algn="ctr" defTabSz="457200" rtl="0" eaLnBrk="1" fontAlgn="base" hangingPunct="1">
              <a:spcBef>
                <a:spcPct val="0"/>
              </a:spcBef>
              <a:spcAft>
                <a:spcPct val="0"/>
              </a:spcAft>
              <a:buClr>
                <a:srgbClr val="000000"/>
              </a:buClr>
              <a:buSzPct val="100000"/>
              <a:buFont typeface="Times New Roman" charset="0"/>
              <a:defRPr sz="3600" b="0">
                <a:solidFill>
                  <a:srgbClr val="004E82"/>
                </a:solidFill>
                <a:latin typeface="+mj-lt"/>
                <a:ea typeface="+mj-ea"/>
                <a:cs typeface="+mj-cs"/>
              </a:defRPr>
            </a:lvl1pPr>
            <a:lvl2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2pPr>
            <a:lvl3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3pPr>
            <a:lvl4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4pPr>
            <a:lvl5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5pPr>
            <a:lvl6pPr marL="4572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6pPr>
            <a:lvl7pPr marL="9144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7pPr>
            <a:lvl8pPr marL="13716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8pPr>
            <a:lvl9pPr marL="18288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9pPr>
          </a:lstStyle>
          <a:p>
            <a:r>
              <a:rPr lang="en-US" dirty="0" smtClean="0">
                <a:solidFill>
                  <a:srgbClr val="055C6B"/>
                </a:solidFill>
                <a:latin typeface="Calibri" pitchFamily="34" charset="0"/>
                <a:cs typeface="Calibri" pitchFamily="34" charset="0"/>
              </a:rPr>
              <a:t>Workflows within the DE; Phylogenetics</a:t>
            </a:r>
            <a:endParaRPr lang="en-US" dirty="0">
              <a:solidFill>
                <a:srgbClr val="055C6B"/>
              </a:solidFill>
            </a:endParaRPr>
          </a:p>
        </p:txBody>
      </p:sp>
      <p:sp>
        <p:nvSpPr>
          <p:cNvPr id="4" name="TextBox 3"/>
          <p:cNvSpPr txBox="1"/>
          <p:nvPr/>
        </p:nvSpPr>
        <p:spPr>
          <a:xfrm>
            <a:off x="1222042" y="695980"/>
            <a:ext cx="6626558" cy="523220"/>
          </a:xfrm>
          <a:prstGeom prst="rect">
            <a:avLst/>
          </a:prstGeom>
          <a:noFill/>
        </p:spPr>
        <p:txBody>
          <a:bodyPr wrap="none" rtlCol="0">
            <a:spAutoFit/>
          </a:bodyPr>
          <a:lstStyle/>
          <a:p>
            <a:r>
              <a:rPr lang="en-US" sz="2800" dirty="0" smtClean="0">
                <a:latin typeface="Calibri" pitchFamily="34" charset="0"/>
                <a:cs typeface="Calibri" pitchFamily="34" charset="0"/>
              </a:rPr>
              <a:t>Trees also present computational challenges</a:t>
            </a:r>
            <a:endParaRPr lang="en-US" sz="2800" dirty="0">
              <a:latin typeface="Calibri" pitchFamily="34" charset="0"/>
              <a:cs typeface="Calibri" pitchFamily="34" charset="0"/>
            </a:endParaRPr>
          </a:p>
        </p:txBody>
      </p:sp>
      <p:cxnSp>
        <p:nvCxnSpPr>
          <p:cNvPr id="5" name="Straight Connector 4"/>
          <p:cNvCxnSpPr>
            <a:cxnSpLocks noChangeShapeType="1"/>
          </p:cNvCxnSpPr>
          <p:nvPr/>
        </p:nvCxnSpPr>
        <p:spPr bwMode="auto">
          <a:xfrm>
            <a:off x="1473200" y="2595563"/>
            <a:ext cx="6207125" cy="1587"/>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sp>
        <p:nvSpPr>
          <p:cNvPr id="6" name="TextBox 5"/>
          <p:cNvSpPr txBox="1">
            <a:spLocks noChangeArrowheads="1"/>
          </p:cNvSpPr>
          <p:nvPr/>
        </p:nvSpPr>
        <p:spPr bwMode="auto">
          <a:xfrm>
            <a:off x="2885296" y="2209800"/>
            <a:ext cx="3270362" cy="33855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sz="1600" b="1" dirty="0">
                <a:latin typeface="Calibri" pitchFamily="34" charset="0"/>
                <a:cs typeface="Calibri" pitchFamily="34" charset="0"/>
              </a:rPr>
              <a:t>Number of atoms in the universe</a:t>
            </a:r>
          </a:p>
        </p:txBody>
      </p:sp>
      <p:sp>
        <p:nvSpPr>
          <p:cNvPr id="9" name="PB"/>
          <p:cNvSpPr/>
          <p:nvPr/>
        </p:nvSpPr>
        <p:spPr bwMode="auto">
          <a:xfrm>
            <a:off x="0" y="6705600"/>
            <a:ext cx="4572000" cy="228600"/>
          </a:xfrm>
          <a:prstGeom prst="rect">
            <a:avLst/>
          </a:prstGeom>
          <a:solidFill>
            <a:srgbClr val="055C6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271416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aughn_iPlant">
  <a:themeElements>
    <a:clrScheme name="iPla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Plant">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defRPr>
        </a:defPPr>
      </a:lstStyle>
    </a:lnDef>
  </a:objectDefaults>
  <a:extraClrSchemeLst>
    <a:extraClrScheme>
      <a:clrScheme name="iPla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Pla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Pla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Pla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Pla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Pla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Pla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Vaughn_iPlant">
  <a:themeElements>
    <a:clrScheme name="iPla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Plant">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defRPr>
        </a:defPPr>
      </a:lstStyle>
    </a:lnDef>
  </a:objectDefaults>
  <a:extraClrSchemeLst>
    <a:extraClrScheme>
      <a:clrScheme name="iPla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Pla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Pla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Pla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Pla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Pla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Pla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722</TotalTime>
  <Words>1150</Words>
  <Application>Microsoft Macintosh PowerPoint</Application>
  <PresentationFormat>On-screen Show (4:3)</PresentationFormat>
  <Paragraphs>145</Paragraphs>
  <Slides>18</Slides>
  <Notes>12</Notes>
  <HiddenSlides>0</HiddenSlides>
  <MMClips>0</MMClips>
  <ScaleCrop>false</ScaleCrop>
  <HeadingPairs>
    <vt:vector size="4" baseType="variant">
      <vt:variant>
        <vt:lpstr>Design Template</vt:lpstr>
      </vt:variant>
      <vt:variant>
        <vt:i4>3</vt:i4>
      </vt:variant>
      <vt:variant>
        <vt:lpstr>Slide Titles</vt:lpstr>
      </vt:variant>
      <vt:variant>
        <vt:i4>18</vt:i4>
      </vt:variant>
    </vt:vector>
  </HeadingPairs>
  <TitlesOfParts>
    <vt:vector size="21" baseType="lpstr">
      <vt:lpstr>Office Theme</vt:lpstr>
      <vt:lpstr>Vaughn_iPlant</vt:lpstr>
      <vt:lpstr>1_Vaughn_iPlant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Williams</dc:creator>
  <cp:lastModifiedBy>Sheldon McKay</cp:lastModifiedBy>
  <cp:revision>48</cp:revision>
  <dcterms:created xsi:type="dcterms:W3CDTF">2012-05-30T23:11:15Z</dcterms:created>
  <dcterms:modified xsi:type="dcterms:W3CDTF">2012-05-30T23:12:55Z</dcterms:modified>
</cp:coreProperties>
</file>