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4"/>
  </p:notesMasterIdLst>
  <p:handoutMasterIdLst>
    <p:handoutMasterId r:id="rId25"/>
  </p:handoutMasterIdLst>
  <p:sldIdLst>
    <p:sldId id="256" r:id="rId3"/>
    <p:sldId id="298" r:id="rId4"/>
    <p:sldId id="270" r:id="rId5"/>
    <p:sldId id="257" r:id="rId6"/>
    <p:sldId id="261" r:id="rId7"/>
    <p:sldId id="260" r:id="rId8"/>
    <p:sldId id="295" r:id="rId9"/>
    <p:sldId id="265" r:id="rId10"/>
    <p:sldId id="264" r:id="rId11"/>
    <p:sldId id="266" r:id="rId12"/>
    <p:sldId id="297" r:id="rId13"/>
    <p:sldId id="269" r:id="rId14"/>
    <p:sldId id="271" r:id="rId15"/>
    <p:sldId id="276" r:id="rId16"/>
    <p:sldId id="299" r:id="rId17"/>
    <p:sldId id="294" r:id="rId18"/>
    <p:sldId id="277" r:id="rId19"/>
    <p:sldId id="278" r:id="rId20"/>
    <p:sldId id="274" r:id="rId21"/>
    <p:sldId id="279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5" autoAdjust="0"/>
    <p:restoredTop sz="91511" autoAdjust="0"/>
  </p:normalViewPr>
  <p:slideViewPr>
    <p:cSldViewPr>
      <p:cViewPr>
        <p:scale>
          <a:sx n="75" d="100"/>
          <a:sy n="75" d="100"/>
        </p:scale>
        <p:origin x="-1776" y="-4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4106C-BB25-704C-934E-AAFF940E19EC}" type="datetimeFigureOut">
              <a:rPr lang="en-US" smtClean="0"/>
              <a:pPr/>
              <a:t>7/17/12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E5467-4FCD-8A42-87B9-8A476A2563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95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D295B-99E0-425D-83A7-D8058AE04B0D}" type="datetimeFigureOut">
              <a:rPr lang="en-US" smtClean="0"/>
              <a:pPr/>
              <a:t>7/17/12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FC498-9F99-4683-9D27-5BFC8978D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7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32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iPlant is</a:t>
            </a:r>
            <a:r>
              <a:rPr lang="en-US" baseline="0" dirty="0" smtClean="0"/>
              <a:t> by and for the plant science community.</a:t>
            </a:r>
          </a:p>
          <a:p>
            <a:r>
              <a:rPr lang="en-US" baseline="0" dirty="0" smtClean="0"/>
              <a:t>We are developing a saleable extensible platform that delivers community scale solutions.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59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</a:t>
            </a:r>
            <a:r>
              <a:rPr lang="en-US" baseline="0" dirty="0" smtClean="0"/>
              <a:t> from Nate Miller (Edgar Spalding’s Group), Univ. Wisconsin</a:t>
            </a:r>
          </a:p>
          <a:p>
            <a:r>
              <a:rPr lang="en-US" baseline="0" dirty="0" smtClean="0"/>
              <a:t>They use iPlant’s Atmosphere is scale their data processing solution so that</a:t>
            </a:r>
          </a:p>
          <a:p>
            <a:r>
              <a:rPr lang="en-US" baseline="0" dirty="0" smtClean="0"/>
              <a:t>Several groups can now analyze and collaborate these data-intensive projects. </a:t>
            </a:r>
          </a:p>
          <a:p>
            <a:r>
              <a:rPr lang="en-US" baseline="0" dirty="0" smtClean="0"/>
              <a:t>“</a:t>
            </a:r>
            <a:r>
              <a:rPr lang="en-US" baseline="0" dirty="0" err="1" smtClean="0"/>
              <a:t>Shovelomics</a:t>
            </a:r>
            <a:r>
              <a:rPr lang="en-US" baseline="0" dirty="0" smtClean="0"/>
              <a:t> (Lynch lab – Penn State University)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85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was a time where a</a:t>
            </a:r>
            <a:r>
              <a:rPr lang="en-US" baseline="0" dirty="0" smtClean="0"/>
              <a:t> great deal of molecular biology was dependent on ultracentrifugation.</a:t>
            </a:r>
          </a:p>
          <a:p>
            <a:r>
              <a:rPr lang="en-US" baseline="0" dirty="0" smtClean="0"/>
              <a:t>Much of the protocol was made obsolete by gel electrophoresis. </a:t>
            </a:r>
          </a:p>
          <a:p>
            <a:r>
              <a:rPr lang="en-US" baseline="0" dirty="0" smtClean="0"/>
              <a:t>Democratizing access to and creation of knowledge accelerates progress.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30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iPlant layer cake of resources and services.  </a:t>
            </a:r>
          </a:p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Bottom-&gt;Up: Hardware-&gt;low-services/middleware-&gt;APIs</a:t>
            </a:r>
          </a:p>
          <a:p>
            <a:pPr>
              <a:spcBef>
                <a:spcPts val="425"/>
              </a:spcBef>
            </a:pPr>
            <a:endParaRPr lang="en-US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a difference between cloud computing and cloud computing that works.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1D37F-6400-4665-BDA2-00D1F3644B0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56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~300 TB disk for now. Expanding to </a:t>
            </a:r>
            <a:r>
              <a:rPr lang="en-US" dirty="0" err="1" smtClean="0"/>
              <a:t>petascale</a:t>
            </a:r>
            <a:r>
              <a:rPr lang="en-US" dirty="0" smtClean="0"/>
              <a:t> storage</a:t>
            </a:r>
            <a:r>
              <a:rPr lang="en-US" baseline="0" dirty="0" smtClean="0"/>
              <a:t> ~ year’s end</a:t>
            </a:r>
          </a:p>
          <a:p>
            <a:r>
              <a:rPr lang="en-US" baseline="0" dirty="0" err="1" smtClean="0"/>
              <a:t>Georeplicated</a:t>
            </a:r>
            <a:r>
              <a:rPr lang="en-US" baseline="0" dirty="0" smtClean="0"/>
              <a:t>. This is half your NSF data management plan!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DB564-AC30-6244-9665-8DDEA025D13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1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3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3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7938"/>
            <a:ext cx="2076450" cy="615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7938"/>
            <a:ext cx="6078538" cy="615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9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2972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0438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575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562761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931" y="1640830"/>
            <a:ext cx="4058543" cy="521717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9631" y="1640830"/>
            <a:ext cx="4059659" cy="521717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20565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4100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6643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09994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40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817529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807340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3960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50844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315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7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641475"/>
            <a:ext cx="4035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641475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5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0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6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7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ctr">
              <a:defRPr sz="2000"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7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8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CE9F9"/>
            </a:gs>
            <a:gs pos="75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7938"/>
            <a:ext cx="9144000" cy="113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6248400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934200" y="6353175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defTabSz="457200"/>
            <a:fld id="{85636716-92CE-6446-8DCE-A892796C4772}" type="slidenum">
              <a:rPr lang="en-US" smtClean="0"/>
              <a:pPr defTabSz="457200"/>
              <a:t>‹#›</a:t>
            </a:fld>
            <a:endParaRPr 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641475"/>
            <a:ext cx="8224838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6240233"/>
            <a:ext cx="645001" cy="636905"/>
            <a:chOff x="0" y="3846"/>
            <a:chExt cx="478" cy="472"/>
          </a:xfrm>
        </p:grpSpPr>
        <p:sp>
          <p:nvSpPr>
            <p:cNvPr id="3" name="Oval 7"/>
            <p:cNvSpPr>
              <a:spLocks noChangeArrowheads="1"/>
            </p:cNvSpPr>
            <p:nvPr/>
          </p:nvSpPr>
          <p:spPr bwMode="auto">
            <a:xfrm>
              <a:off x="139" y="4005"/>
              <a:ext cx="186" cy="182"/>
            </a:xfrm>
            <a:prstGeom prst="ellipse">
              <a:avLst/>
            </a:prstGeom>
            <a:solidFill>
              <a:srgbClr val="FFC000"/>
            </a:solidFill>
            <a:ln w="126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45720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033" name="Picture 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3846"/>
              <a:ext cx="479" cy="4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11" name="Picture 10" descr="IPL_logo_1C_rgb_small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46900" y="6391893"/>
            <a:ext cx="1658418" cy="42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0">
          <a:solidFill>
            <a:srgbClr val="004E82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Georgia"/>
          <a:ea typeface="+mn-ea"/>
          <a:cs typeface="Georgia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Georgia"/>
          <a:ea typeface="+mn-ea"/>
          <a:cs typeface="Georgi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Georgia"/>
          <a:ea typeface="+mn-ea"/>
          <a:cs typeface="Georgi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Georgia"/>
          <a:ea typeface="+mn-ea"/>
          <a:cs typeface="Georgi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Georgia"/>
          <a:ea typeface="+mn-ea"/>
          <a:cs typeface="Georgi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7F5F7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5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6788" tIns="26788" rIns="26788" bIns="267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931" y="1640830"/>
            <a:ext cx="8225358" cy="521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6788" tIns="26788" rIns="26788" bIns="267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" charset="0"/>
              </a:rPr>
              <a:t>Second level</a:t>
            </a:r>
          </a:p>
          <a:p>
            <a:pPr lvl="2"/>
            <a:r>
              <a:rPr lang="en-US" smtClean="0">
                <a:sym typeface="Helvetica" charset="0"/>
              </a:rPr>
              <a:t>Third level</a:t>
            </a:r>
          </a:p>
          <a:p>
            <a:pPr lvl="3"/>
            <a:r>
              <a:rPr lang="en-US" smtClean="0">
                <a:sym typeface="Helvetica" charset="0"/>
              </a:rPr>
              <a:t>Fourth level</a:t>
            </a:r>
          </a:p>
          <a:p>
            <a:pPr lvl="4"/>
            <a:r>
              <a:rPr lang="en-US" smtClean="0">
                <a:sym typeface="Helvetica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55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500">
          <a:solidFill>
            <a:srgbClr val="000080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000080"/>
          </a:solidFill>
          <a:latin typeface="Helvetica" charset="0"/>
          <a:ea typeface="ヒラギノ角ゴ ProN W3" charset="0"/>
          <a:cs typeface="ヒラギノ角ゴ ProN W3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000080"/>
          </a:solidFill>
          <a:latin typeface="Helvetica" charset="0"/>
          <a:ea typeface="ヒラギノ角ゴ ProN W3" charset="0"/>
          <a:cs typeface="ヒラギノ角ゴ ProN W3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000080"/>
          </a:solidFill>
          <a:latin typeface="Helvetica" charset="0"/>
          <a:ea typeface="ヒラギノ角ゴ ProN W3" charset="0"/>
          <a:cs typeface="ヒラギノ角ゴ ProN W3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000080"/>
          </a:solidFill>
          <a:latin typeface="Helvetica" charset="0"/>
          <a:ea typeface="ヒラギノ角ゴ ProN W3" charset="0"/>
          <a:cs typeface="ヒラギノ角ゴ ProN W3" charset="0"/>
          <a:sym typeface="Helvetica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500">
          <a:solidFill>
            <a:srgbClr val="000080"/>
          </a:solidFill>
          <a:latin typeface="Helvetica" charset="0"/>
          <a:ea typeface="ヒラギノ角ゴ ProN W3" charset="0"/>
          <a:cs typeface="ヒラギノ角ゴ ProN W3" charset="0"/>
          <a:sym typeface="Helvetica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500">
          <a:solidFill>
            <a:srgbClr val="000080"/>
          </a:solidFill>
          <a:latin typeface="Helvetica" charset="0"/>
          <a:ea typeface="ヒラギノ角ゴ ProN W3" charset="0"/>
          <a:cs typeface="ヒラギノ角ゴ ProN W3" charset="0"/>
          <a:sym typeface="Helvetica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500">
          <a:solidFill>
            <a:srgbClr val="000080"/>
          </a:solidFill>
          <a:latin typeface="Helvetica" charset="0"/>
          <a:ea typeface="ヒラギノ角ゴ ProN W3" charset="0"/>
          <a:cs typeface="ヒラギノ角ゴ ProN W3" charset="0"/>
          <a:sym typeface="Helvetica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500">
          <a:solidFill>
            <a:srgbClr val="000080"/>
          </a:solidFill>
          <a:latin typeface="Helvetica" charset="0"/>
          <a:ea typeface="ヒラギノ角ゴ ProN W3" charset="0"/>
          <a:cs typeface="ヒラギノ角ゴ ProN W3" charset="0"/>
          <a:sym typeface="Helvetica" charset="0"/>
        </a:defRPr>
      </a:lvl9pPr>
    </p:titleStyle>
    <p:bodyStyle>
      <a:lvl1pPr marL="241093" indent="-241093" algn="l" rtl="0" fontAlgn="base">
        <a:spcBef>
          <a:spcPts val="773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495580" indent="-200911" algn="l" rtl="0" fontAlgn="base">
        <a:spcBef>
          <a:spcPts val="703"/>
        </a:spcBef>
        <a:spcAft>
          <a:spcPct val="0"/>
        </a:spcAft>
        <a:buClr>
          <a:srgbClr val="000000"/>
        </a:buClr>
        <a:buSzPct val="100000"/>
        <a:buFont typeface="Helvetica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884008" algn="l" rtl="0" fontAlgn="base">
        <a:spcBef>
          <a:spcPts val="633"/>
        </a:spcBef>
        <a:spcAft>
          <a:spcPct val="0"/>
        </a:spcAft>
        <a:buClr>
          <a:srgbClr val="000000"/>
        </a:buClr>
        <a:buSzPct val="100000"/>
        <a:buFont typeface="Helvetica" charset="0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348335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" charset="0"/>
        <a:defRPr sz="20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1803733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" charset="0"/>
        <a:defRPr sz="20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125190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" charset="0"/>
        <a:defRPr sz="20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446647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" charset="0"/>
        <a:defRPr sz="20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2768105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" charset="0"/>
        <a:defRPr sz="20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089562" algn="l" rtl="0" fontAlgn="base">
        <a:spcBef>
          <a:spcPts val="492"/>
        </a:spcBef>
        <a:spcAft>
          <a:spcPct val="0"/>
        </a:spcAft>
        <a:buClr>
          <a:srgbClr val="000000"/>
        </a:buClr>
        <a:buSzPct val="100000"/>
        <a:buFont typeface="Helvetica" charset="0"/>
        <a:defRPr sz="20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3.png"/><Relationship Id="rId3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5962" y="674370"/>
            <a:ext cx="4351472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iPlant Collaborative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34" l="1895" r="100000">
                        <a14:foregroundMark x1="20842" y1="14318" x2="20842" y2="14318"/>
                        <a14:foregroundMark x1="18526" y1="31767" x2="18526" y2="31767"/>
                        <a14:foregroundMark x1="21895" y1="51678" x2="21895" y2="51678"/>
                        <a14:foregroundMark x1="46947" y1="25503" x2="46947" y2="25503"/>
                        <a14:foregroundMark x1="63789" y1="21029" x2="63789" y2="21029"/>
                        <a14:foregroundMark x1="85684" y1="39150" x2="85684" y2="39150"/>
                        <a14:foregroundMark x1="65895" y1="57271" x2="65895" y2="57271"/>
                        <a14:foregroundMark x1="58526" y1="79418" x2="58526" y2="7941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23" y="3028950"/>
            <a:ext cx="2935277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04800" y="1600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Bringing Together High Performance Computing and Biology </a:t>
            </a:r>
            <a:endParaRPr lang="en-US" sz="2400" b="1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8006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Data-intensive biology will mean getting biologists comfortable with new technology…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800"/>
            <a:ext cx="7290533" cy="41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2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0650" y="4675009"/>
            <a:ext cx="18466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1" y="4411205"/>
            <a:ext cx="304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1973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Sharp,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Sambrook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Sugden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Gel Electrophoresis Chamber, $250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355" y="5011875"/>
            <a:ext cx="26227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1958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Matt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Meselson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&amp;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Ultracentrifuge, $500,000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 descr="G:\Dave's Articles and Papers\CUREnet talk\messel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2211880" cy="2899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:\Dave's Articles and Papers\CUREnet talk\g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2501271" cy="1980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9619" y="304800"/>
            <a:ext cx="9014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One key goal in our infrastructure, training and outreach is to minimize the emphasis on technology and return the focus to the biology.</a:t>
            </a:r>
          </a:p>
        </p:txBody>
      </p:sp>
    </p:spTree>
    <p:extLst>
      <p:ext uri="{BB962C8B-B14F-4D97-AF65-F5344CB8AC3E}">
        <p14:creationId xmlns:p14="http://schemas.microsoft.com/office/powerpoint/2010/main" val="90545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/>
          </p:cNvSpPr>
          <p:nvPr/>
        </p:nvSpPr>
        <p:spPr bwMode="auto">
          <a:xfrm>
            <a:off x="6600227" y="1834515"/>
            <a:ext cx="251459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  <a:sym typeface="Arial" charset="0"/>
              </a:rPr>
              <a:t>End Users</a:t>
            </a:r>
            <a:endParaRPr lang="en-US" sz="3200" dirty="0">
              <a:latin typeface="Calibri" pitchFamily="34" charset="0"/>
              <a:cs typeface="Calibri" pitchFamily="34" charset="0"/>
              <a:sym typeface="Arial" charset="0"/>
            </a:endParaRPr>
          </a:p>
        </p:txBody>
      </p:sp>
      <p:sp>
        <p:nvSpPr>
          <p:cNvPr id="32775" name="Rectangle 7"/>
          <p:cNvSpPr>
            <a:spLocks/>
          </p:cNvSpPr>
          <p:nvPr/>
        </p:nvSpPr>
        <p:spPr bwMode="auto">
          <a:xfrm>
            <a:off x="6600227" y="4044315"/>
            <a:ext cx="269617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  <a:sym typeface="Arial" charset="0"/>
              </a:rPr>
              <a:t>Computational 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  <a:sym typeface="Arial" charset="0"/>
              </a:rPr>
              <a:t>Users</a:t>
            </a:r>
            <a:endParaRPr lang="en-US" sz="3200" dirty="0">
              <a:latin typeface="Calibri" pitchFamily="34" charset="0"/>
              <a:cs typeface="Calibri" pitchFamily="34" charset="0"/>
              <a:sym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3400" y="1526682"/>
            <a:ext cx="5272552" cy="4797918"/>
            <a:chOff x="609600" y="1371600"/>
            <a:chExt cx="5272552" cy="4797918"/>
          </a:xfrm>
        </p:grpSpPr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371600"/>
              <a:ext cx="5272552" cy="4797918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699" dir="2700000" algn="ctr" rotWithShape="0">
                <a:schemeClr val="bg2">
                  <a:alpha val="64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8" name="Rectangle 10"/>
            <p:cNvSpPr>
              <a:spLocks/>
            </p:cNvSpPr>
            <p:nvPr/>
          </p:nvSpPr>
          <p:spPr bwMode="auto">
            <a:xfrm>
              <a:off x="4876800" y="3733800"/>
              <a:ext cx="557845" cy="307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000" b="1" dirty="0" err="1" smtClean="0">
                  <a:latin typeface="Vrinda" pitchFamily="34" charset="0"/>
                  <a:ea typeface="Arial Unicode MS" pitchFamily="34" charset="-128"/>
                  <a:cs typeface="Vrinda" pitchFamily="34" charset="0"/>
                  <a:sym typeface="Arial" charset="0"/>
                </a:rPr>
                <a:t>Teragrid</a:t>
              </a:r>
              <a:endParaRPr lang="en-US" sz="1000" b="1" dirty="0" smtClean="0">
                <a:latin typeface="Vrinda" pitchFamily="34" charset="0"/>
                <a:ea typeface="Arial Unicode MS" pitchFamily="34" charset="-128"/>
                <a:cs typeface="Vrinda" pitchFamily="34" charset="0"/>
                <a:sym typeface="Arial" charset="0"/>
              </a:endParaRPr>
            </a:p>
            <a:p>
              <a:pPr algn="ctr"/>
              <a:r>
                <a:rPr lang="en-US" sz="1000" b="1" dirty="0" smtClean="0">
                  <a:latin typeface="Vrinda" pitchFamily="34" charset="0"/>
                  <a:ea typeface="Arial Unicode MS" pitchFamily="34" charset="-128"/>
                  <a:cs typeface="Vrinda" pitchFamily="34" charset="0"/>
                  <a:sym typeface="Arial" charset="0"/>
                </a:rPr>
                <a:t>XSEDE</a:t>
              </a:r>
              <a:endParaRPr lang="en-US" sz="1000" b="1" dirty="0">
                <a:latin typeface="Vrinda" pitchFamily="34" charset="0"/>
                <a:ea typeface="Arial Unicode MS" pitchFamily="34" charset="-128"/>
                <a:cs typeface="Vrinda" pitchFamily="34" charset="0"/>
                <a:sym typeface="Arial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24000" y="191869"/>
            <a:ext cx="5943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The iPlant </a:t>
            </a:r>
            <a:r>
              <a:rPr lang="en-US" sz="3600" b="1" dirty="0" err="1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Cyberinfrastructure</a:t>
            </a:r>
            <a:endParaRPr lang="en-US" sz="3600" b="1" dirty="0" smtClean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 descr="Screen Shot 2012-06-27 at 1.22.4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514600"/>
            <a:ext cx="787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0121" y="76200"/>
            <a:ext cx="4293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Ways to Access iPlant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6200" y="762000"/>
            <a:ext cx="8908304" cy="5257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3200">
                <a:solidFill>
                  <a:srgbClr val="000000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800">
                <a:solidFill>
                  <a:srgbClr val="000000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7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Atmosphere: </a:t>
            </a:r>
            <a:r>
              <a:rPr lang="en-US" sz="2700" dirty="0" smtClean="0">
                <a:latin typeface="Calibri" pitchFamily="34" charset="0"/>
                <a:cs typeface="Calibri" pitchFamily="34" charset="0"/>
              </a:rPr>
              <a:t>a free cloud computing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platform</a:t>
            </a:r>
          </a:p>
          <a:p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7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Data Store: </a:t>
            </a:r>
            <a:r>
              <a:rPr lang="en-US" sz="2700" dirty="0" smtClean="0">
                <a:latin typeface="Calibri" pitchFamily="34" charset="0"/>
                <a:cs typeface="Calibri" pitchFamily="34" charset="0"/>
              </a:rPr>
              <a:t>secure, cloud-based data storage </a:t>
            </a:r>
          </a:p>
          <a:p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Discovery Environment: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a web portal to many integrated applications </a:t>
            </a:r>
          </a:p>
          <a:p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DNA Subway: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genome annotation, DNA bar-coding (and more) for science educators</a:t>
            </a:r>
          </a:p>
          <a:p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The API: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For programmers embedding iPlant infrastructure capabilities</a:t>
            </a:r>
          </a:p>
          <a:p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Command line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: for expert access (thru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TeraGrid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/XSEDE)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085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633" y="1408277"/>
            <a:ext cx="4312132" cy="3392323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 rich web client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Consistent interface to bioinformatics tools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Portal for users who won’t want to interact with lower level infrastructure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An integrated, extensible system of applications and services 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Additional intelligence above low level APIs – Provenance, Collaboration, etc.</a:t>
            </a:r>
          </a:p>
          <a:p>
            <a:pPr lvl="1"/>
            <a:endParaRPr lang="en-US" sz="20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492" y="1885890"/>
            <a:ext cx="4882548" cy="3558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40748" y="228600"/>
            <a:ext cx="6632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The iPlant Discovery Environment</a:t>
            </a:r>
          </a:p>
        </p:txBody>
      </p:sp>
    </p:spTree>
    <p:extLst>
      <p:ext uri="{BB962C8B-B14F-4D97-AF65-F5344CB8AC3E}">
        <p14:creationId xmlns:p14="http://schemas.microsoft.com/office/powerpoint/2010/main" val="547288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7473153" cy="4641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3040" y="228600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The DNA Subway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Official Dilbert Website featuring Scott Adams Dilbert strips, animations and 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7351956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5715000"/>
            <a:ext cx="4057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 source: http://dilbert.com/strips/comic/2009-11-18/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77369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Cloud computing refers to the delivery of computing and 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storage capacity</a:t>
            </a:r>
            <a:r>
              <a:rPr lang="en-US" sz="2400" baseline="30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as a service to a heterogeneous community 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of end-recipients. – Wikipedia</a:t>
            </a:r>
          </a:p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http://en.wikipedia.org/wiki/Cloud_computing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0220" y="228600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344567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70037"/>
            <a:ext cx="5551393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API-compatible implementation of Amazon EC2/S3 interfaces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Virtualize the execution environment for applications and services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Up to 12 core / 48 GB instances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Access to Cloud Storage + EBS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Run servers,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CloudBurst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desktop use cases. Big data and the desktop are co-local again!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 descr="login_mainim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996" y="1672213"/>
            <a:ext cx="3516584" cy="1380204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eucalyptus_logo_aw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354" y="3367619"/>
            <a:ext cx="1393342" cy="567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6042" y="4020649"/>
            <a:ext cx="29245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&gt;60 hosted applications in Atmosphere today, including users from USDA, Forest Service, database providers, etc.</a:t>
            </a:r>
          </a:p>
          <a:p>
            <a:pPr algn="just" defTabSz="457200"/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just" defTabSz="45720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(30 more for postdocs and grad students for training classes)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8007" y="228600"/>
            <a:ext cx="39976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Project Atmosphere</a:t>
            </a:r>
          </a:p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Custom Cloud Computing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6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1-03-22 at 11.11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569" y="1752600"/>
            <a:ext cx="3038883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77441" y="1466412"/>
            <a:ext cx="379997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Fast data transfers via parallel, non-TCP file transfer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Move large (&gt;2 GB) files with ease</a:t>
            </a:r>
          </a:p>
          <a:p>
            <a:pPr defTabSz="457200"/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Multiple, consistent access modes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iPlant API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iPlant web apps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Desktop mount (FUSE/DAV)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Java applet (</a:t>
            </a:r>
            <a:r>
              <a:rPr lang="en-US" sz="16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iDrop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Command line</a:t>
            </a:r>
          </a:p>
          <a:p>
            <a:pPr defTabSz="457200"/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Fine</a:t>
            </a:r>
            <a:r>
              <a:rPr lang="en-US" sz="2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-grained 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ACL permissions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Sharing made simple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715000"/>
            <a:ext cx="8950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Access and a storage allocation is automatic with your iPlant account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5973" y="228600"/>
            <a:ext cx="4221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The iPlant Data Store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0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211" y="2249456"/>
            <a:ext cx="2447611" cy="3453717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90,000 Compute Cores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Up to 1TB shared memory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Growing to ~500,000 cores by end of 2012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BasicWorkflow.pdf"/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486" y="1584093"/>
            <a:ext cx="5779562" cy="4119080"/>
          </a:xfrm>
          <a:prstGeom prst="rect">
            <a:avLst/>
          </a:prstGeom>
        </p:spPr>
      </p:pic>
      <p:pic>
        <p:nvPicPr>
          <p:cNvPr id="8" name="Picture 7" descr="corral2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572000"/>
            <a:ext cx="901088" cy="13352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ranger.jpg"/>
          <p:cNvPicPr>
            <a:picLocks noChangeAspect="1"/>
          </p:cNvPicPr>
          <p:nvPr/>
        </p:nvPicPr>
        <p:blipFill>
          <a:blip r:embed="rId4" cstate="print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817" y="2043719"/>
            <a:ext cx="1624783" cy="108048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lonestar2-470.jpg"/>
          <p:cNvPicPr>
            <a:picLocks noChangeAspect="1"/>
          </p:cNvPicPr>
          <p:nvPr/>
        </p:nvPicPr>
        <p:blipFill>
          <a:blip r:embed="rId5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93" y="2046431"/>
            <a:ext cx="2231007" cy="115396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blacklight_crpd.jpg"/>
          <p:cNvPicPr>
            <a:picLocks noChangeAspect="1"/>
          </p:cNvPicPr>
          <p:nvPr/>
        </p:nvPicPr>
        <p:blipFill>
          <a:blip r:embed="rId6" cstate="print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35" y="4607859"/>
            <a:ext cx="1678465" cy="133574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EBI.jpg"/>
          <p:cNvPicPr>
            <a:picLocks noChangeAspect="1"/>
          </p:cNvPicPr>
          <p:nvPr/>
        </p:nvPicPr>
        <p:blipFill>
          <a:blip r:embed="rId7" cstate="print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611277"/>
            <a:ext cx="1780987" cy="133574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Screen Shot 2012-01-25 at 2.52.49 P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65947"/>
            <a:ext cx="3200400" cy="23108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36991" y="3167488"/>
            <a:ext cx="147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TACC Ranger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5567" y="5943600"/>
            <a:ext cx="168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PSC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Blacklight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76831" y="5960475"/>
            <a:ext cx="152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TACC Corral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5943600"/>
            <a:ext cx="209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EBI Web Services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0800" y="3140943"/>
            <a:ext cx="166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TACC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Lonestar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62" y="228600"/>
            <a:ext cx="8998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Scalable Computation for High-Throughput Inquiry</a:t>
            </a:r>
          </a:p>
        </p:txBody>
      </p:sp>
    </p:spTree>
    <p:extLst>
      <p:ext uri="{BB962C8B-B14F-4D97-AF65-F5344CB8AC3E}">
        <p14:creationId xmlns:p14="http://schemas.microsoft.com/office/powerpoint/2010/main" val="187660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an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10659"/>
            <a:ext cx="7292975" cy="593774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071" y="1683743"/>
            <a:ext cx="8224838" cy="4525963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Other major projects are beginning to adopt the iPlant CI as their underlying infrastructure (some completely, some in limited ways):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CoGe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auth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service, hosting)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BioExtract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(web service platform)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CiPRES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(computation)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Gates Integrated Breeding Platform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(hosting, development)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Galaxy (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storage, for now)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866" y="762000"/>
            <a:ext cx="2632534" cy="705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50" y="2531940"/>
            <a:ext cx="3898900" cy="471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714" y="5401733"/>
            <a:ext cx="2022972" cy="474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667" y="3124200"/>
            <a:ext cx="16764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319" y="3445934"/>
            <a:ext cx="779503" cy="105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0918" y="5774797"/>
            <a:ext cx="3594100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308469" y="76200"/>
            <a:ext cx="4496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iPlant Collaborations…</a:t>
            </a:r>
          </a:p>
        </p:txBody>
      </p:sp>
    </p:spTree>
    <p:extLst>
      <p:ext uri="{BB962C8B-B14F-4D97-AF65-F5344CB8AC3E}">
        <p14:creationId xmlns:p14="http://schemas.microsoft.com/office/powerpoint/2010/main" val="100732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/>
          </p:cNvSpPr>
          <p:nvPr/>
        </p:nvSpPr>
        <p:spPr bwMode="auto">
          <a:xfrm>
            <a:off x="3356446" y="3393281"/>
            <a:ext cx="1553766" cy="322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8000"/>
                </a:solidFill>
                <a:cs typeface="Helvetica" charset="0"/>
                <a:sym typeface="Helvetica" charset="0"/>
              </a:rPr>
              <a:t>Staff: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Greg Abram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Sonali Aditya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Roger Barthelson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Brad Boyle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Todd Bryan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Gordon Burleigh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John Cazes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Mike Conway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Karen Cranston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Rion Doodey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Andy Edmonds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Dmitry Fedorov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Michael Gatto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Utkarsh Gaur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Cornel Ghiban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Michael Gonzales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Hariolf Häfele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Matthew Hanlon</a:t>
            </a:r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0" y="6239620"/>
            <a:ext cx="645170" cy="638473"/>
            <a:chOff x="0" y="0"/>
            <a:chExt cx="578" cy="571"/>
          </a:xfrm>
        </p:grpSpPr>
        <p:sp>
          <p:nvSpPr>
            <p:cNvPr id="57346" name="Oval 2"/>
            <p:cNvSpPr>
              <a:spLocks/>
            </p:cNvSpPr>
            <p:nvPr/>
          </p:nvSpPr>
          <p:spPr bwMode="auto">
            <a:xfrm>
              <a:off x="167" y="192"/>
              <a:ext cx="225" cy="220"/>
            </a:xfrm>
            <a:prstGeom prst="ellipse">
              <a:avLst/>
            </a:prstGeom>
            <a:solidFill>
              <a:schemeClr val="accent1"/>
            </a:solidFill>
            <a:ln w="12600" cap="flat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10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8" cy="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45" y="6390309"/>
            <a:ext cx="165868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52" name="Group 8"/>
          <p:cNvGrpSpPr>
            <a:grpSpLocks/>
          </p:cNvGrpSpPr>
          <p:nvPr/>
        </p:nvGrpSpPr>
        <p:grpSpPr bwMode="auto">
          <a:xfrm>
            <a:off x="0" y="6239620"/>
            <a:ext cx="645170" cy="638473"/>
            <a:chOff x="0" y="0"/>
            <a:chExt cx="578" cy="572"/>
          </a:xfrm>
        </p:grpSpPr>
        <p:sp>
          <p:nvSpPr>
            <p:cNvPr id="57350" name="Oval 6"/>
            <p:cNvSpPr>
              <a:spLocks/>
            </p:cNvSpPr>
            <p:nvPr/>
          </p:nvSpPr>
          <p:spPr bwMode="auto">
            <a:xfrm>
              <a:off x="167" y="192"/>
              <a:ext cx="225" cy="220"/>
            </a:xfrm>
            <a:prstGeom prst="ellipse">
              <a:avLst/>
            </a:prstGeom>
            <a:solidFill>
              <a:srgbClr val="00CC99"/>
            </a:solidFill>
            <a:ln w="12600" cap="flat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10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pic>
          <p:nvPicPr>
            <p:cNvPr id="5735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8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245" y="6390309"/>
            <a:ext cx="165868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6" name="Freeform 12"/>
          <p:cNvSpPr>
            <a:spLocks/>
          </p:cNvSpPr>
          <p:nvPr/>
        </p:nvSpPr>
        <p:spPr bwMode="auto">
          <a:xfrm flipH="1">
            <a:off x="375048" y="2759274"/>
            <a:ext cx="1678781" cy="262310"/>
          </a:xfrm>
          <a:custGeom>
            <a:avLst/>
            <a:gdLst>
              <a:gd name="T0" fmla="*/ 5400 w 21600"/>
              <a:gd name="T1" fmla="*/ 0 h 21600"/>
              <a:gd name="T2" fmla="*/ 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  <a:gd name="T8" fmla="*/ 5400 w 21600"/>
              <a:gd name="T9" fmla="*/ 0 h 21600"/>
              <a:gd name="T10" fmla="*/ 54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  <a:moveTo>
                  <a:pt x="5400" y="0"/>
                </a:moveTo>
              </a:path>
            </a:pathLst>
          </a:custGeom>
          <a:solidFill>
            <a:srgbClr val="00FF02">
              <a:alpha val="41568"/>
            </a:srgbClr>
          </a:solidFill>
          <a:ln>
            <a:noFill/>
          </a:ln>
          <a:effectLst>
            <a:outerShdw blurRad="12700" dist="25398" dir="5400000" algn="ctr" rotWithShape="0">
              <a:srgbClr val="80808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1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7357" name="Freeform 13"/>
          <p:cNvSpPr>
            <a:spLocks/>
          </p:cNvSpPr>
          <p:nvPr/>
        </p:nvSpPr>
        <p:spPr bwMode="auto">
          <a:xfrm rot="10800000">
            <a:off x="375048" y="3013771"/>
            <a:ext cx="1678781" cy="262310"/>
          </a:xfrm>
          <a:custGeom>
            <a:avLst/>
            <a:gdLst>
              <a:gd name="T0" fmla="*/ 5400 w 21600"/>
              <a:gd name="T1" fmla="*/ 0 h 21600"/>
              <a:gd name="T2" fmla="*/ 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  <a:gd name="T8" fmla="*/ 5400 w 21600"/>
              <a:gd name="T9" fmla="*/ 0 h 21600"/>
              <a:gd name="T10" fmla="*/ 54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  <a:moveTo>
                  <a:pt x="5400" y="0"/>
                </a:moveTo>
              </a:path>
            </a:pathLst>
          </a:custGeom>
          <a:solidFill>
            <a:srgbClr val="00FF02">
              <a:alpha val="41568"/>
            </a:srgbClr>
          </a:solidFill>
          <a:ln>
            <a:noFill/>
          </a:ln>
          <a:effectLst>
            <a:outerShdw blurRad="12700" dist="25398" dir="5400000" algn="ctr" rotWithShape="0">
              <a:srgbClr val="80808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1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7358" name="Freeform 14"/>
          <p:cNvSpPr>
            <a:spLocks/>
          </p:cNvSpPr>
          <p:nvPr/>
        </p:nvSpPr>
        <p:spPr bwMode="auto">
          <a:xfrm flipH="1">
            <a:off x="2052712" y="2759274"/>
            <a:ext cx="1678781" cy="262310"/>
          </a:xfrm>
          <a:custGeom>
            <a:avLst/>
            <a:gdLst>
              <a:gd name="T0" fmla="*/ 5400 w 21600"/>
              <a:gd name="T1" fmla="*/ 0 h 21600"/>
              <a:gd name="T2" fmla="*/ 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  <a:gd name="T8" fmla="*/ 5400 w 21600"/>
              <a:gd name="T9" fmla="*/ 0 h 21600"/>
              <a:gd name="T10" fmla="*/ 54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  <a:moveTo>
                  <a:pt x="5400" y="0"/>
                </a:moveTo>
              </a:path>
            </a:pathLst>
          </a:custGeom>
          <a:solidFill>
            <a:srgbClr val="00FF02">
              <a:alpha val="41568"/>
            </a:srgbClr>
          </a:solidFill>
          <a:ln>
            <a:noFill/>
          </a:ln>
          <a:effectLst>
            <a:outerShdw blurRad="12700" dist="25398" dir="5400000" algn="ctr" rotWithShape="0">
              <a:srgbClr val="80808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1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7359" name="Freeform 15"/>
          <p:cNvSpPr>
            <a:spLocks/>
          </p:cNvSpPr>
          <p:nvPr/>
        </p:nvSpPr>
        <p:spPr bwMode="auto">
          <a:xfrm rot="10800000">
            <a:off x="2052712" y="3013771"/>
            <a:ext cx="1678781" cy="262310"/>
          </a:xfrm>
          <a:custGeom>
            <a:avLst/>
            <a:gdLst>
              <a:gd name="T0" fmla="*/ 5400 w 21600"/>
              <a:gd name="T1" fmla="*/ 0 h 21600"/>
              <a:gd name="T2" fmla="*/ 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  <a:gd name="T8" fmla="*/ 5400 w 21600"/>
              <a:gd name="T9" fmla="*/ 0 h 21600"/>
              <a:gd name="T10" fmla="*/ 54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  <a:moveTo>
                  <a:pt x="5400" y="0"/>
                </a:moveTo>
              </a:path>
            </a:pathLst>
          </a:custGeom>
          <a:solidFill>
            <a:srgbClr val="00FF02">
              <a:alpha val="41568"/>
            </a:srgbClr>
          </a:solidFill>
          <a:ln>
            <a:noFill/>
          </a:ln>
          <a:effectLst>
            <a:outerShdw blurRad="12700" dist="25398" dir="5400000" algn="ctr" rotWithShape="0">
              <a:srgbClr val="80808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1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7360" name="Freeform 16"/>
          <p:cNvSpPr>
            <a:spLocks/>
          </p:cNvSpPr>
          <p:nvPr/>
        </p:nvSpPr>
        <p:spPr bwMode="auto">
          <a:xfrm flipH="1">
            <a:off x="3732610" y="2759274"/>
            <a:ext cx="1678781" cy="262310"/>
          </a:xfrm>
          <a:custGeom>
            <a:avLst/>
            <a:gdLst>
              <a:gd name="T0" fmla="*/ 5400 w 21600"/>
              <a:gd name="T1" fmla="*/ 0 h 21600"/>
              <a:gd name="T2" fmla="*/ 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  <a:gd name="T8" fmla="*/ 5400 w 21600"/>
              <a:gd name="T9" fmla="*/ 0 h 21600"/>
              <a:gd name="T10" fmla="*/ 54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  <a:moveTo>
                  <a:pt x="5400" y="0"/>
                </a:moveTo>
              </a:path>
            </a:pathLst>
          </a:custGeom>
          <a:solidFill>
            <a:srgbClr val="00FF02">
              <a:alpha val="41568"/>
            </a:srgbClr>
          </a:solidFill>
          <a:ln>
            <a:noFill/>
          </a:ln>
          <a:effectLst>
            <a:outerShdw blurRad="12700" dist="25398" dir="5400000" algn="ctr" rotWithShape="0">
              <a:srgbClr val="80808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1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7361" name="Freeform 17"/>
          <p:cNvSpPr>
            <a:spLocks/>
          </p:cNvSpPr>
          <p:nvPr/>
        </p:nvSpPr>
        <p:spPr bwMode="auto">
          <a:xfrm rot="10800000">
            <a:off x="3732610" y="3013771"/>
            <a:ext cx="1678781" cy="262310"/>
          </a:xfrm>
          <a:custGeom>
            <a:avLst/>
            <a:gdLst>
              <a:gd name="T0" fmla="*/ 5400 w 21600"/>
              <a:gd name="T1" fmla="*/ 0 h 21600"/>
              <a:gd name="T2" fmla="*/ 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  <a:gd name="T8" fmla="*/ 5400 w 21600"/>
              <a:gd name="T9" fmla="*/ 0 h 21600"/>
              <a:gd name="T10" fmla="*/ 54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  <a:moveTo>
                  <a:pt x="5400" y="0"/>
                </a:moveTo>
              </a:path>
            </a:pathLst>
          </a:custGeom>
          <a:solidFill>
            <a:srgbClr val="00FF02">
              <a:alpha val="41568"/>
            </a:srgbClr>
          </a:solidFill>
          <a:ln>
            <a:noFill/>
          </a:ln>
          <a:effectLst>
            <a:outerShdw blurRad="12700" dist="25398" dir="5400000" algn="ctr" rotWithShape="0">
              <a:srgbClr val="80808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1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7362" name="Freeform 18"/>
          <p:cNvSpPr>
            <a:spLocks/>
          </p:cNvSpPr>
          <p:nvPr/>
        </p:nvSpPr>
        <p:spPr bwMode="auto">
          <a:xfrm flipH="1">
            <a:off x="5411391" y="2759274"/>
            <a:ext cx="1678781" cy="262310"/>
          </a:xfrm>
          <a:custGeom>
            <a:avLst/>
            <a:gdLst>
              <a:gd name="T0" fmla="*/ 5400 w 21600"/>
              <a:gd name="T1" fmla="*/ 0 h 21600"/>
              <a:gd name="T2" fmla="*/ 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  <a:gd name="T8" fmla="*/ 5400 w 21600"/>
              <a:gd name="T9" fmla="*/ 0 h 21600"/>
              <a:gd name="T10" fmla="*/ 54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  <a:moveTo>
                  <a:pt x="5400" y="0"/>
                </a:moveTo>
              </a:path>
            </a:pathLst>
          </a:custGeom>
          <a:solidFill>
            <a:srgbClr val="00FF02">
              <a:alpha val="41568"/>
            </a:srgbClr>
          </a:solidFill>
          <a:ln>
            <a:noFill/>
          </a:ln>
          <a:effectLst>
            <a:outerShdw blurRad="12700" dist="25398" dir="5400000" algn="ctr" rotWithShape="0">
              <a:srgbClr val="80808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1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7363" name="Freeform 19"/>
          <p:cNvSpPr>
            <a:spLocks/>
          </p:cNvSpPr>
          <p:nvPr/>
        </p:nvSpPr>
        <p:spPr bwMode="auto">
          <a:xfrm rot="10800000">
            <a:off x="5411391" y="3013771"/>
            <a:ext cx="1678781" cy="262310"/>
          </a:xfrm>
          <a:custGeom>
            <a:avLst/>
            <a:gdLst>
              <a:gd name="T0" fmla="*/ 5400 w 21600"/>
              <a:gd name="T1" fmla="*/ 0 h 21600"/>
              <a:gd name="T2" fmla="*/ 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  <a:gd name="T8" fmla="*/ 5400 w 21600"/>
              <a:gd name="T9" fmla="*/ 0 h 21600"/>
              <a:gd name="T10" fmla="*/ 54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  <a:moveTo>
                  <a:pt x="5400" y="0"/>
                </a:moveTo>
              </a:path>
            </a:pathLst>
          </a:custGeom>
          <a:solidFill>
            <a:srgbClr val="00FF02">
              <a:alpha val="41568"/>
            </a:srgbClr>
          </a:solidFill>
          <a:ln>
            <a:noFill/>
          </a:ln>
          <a:effectLst>
            <a:outerShdw blurRad="12700" dist="25398" dir="5400000" algn="ctr" rotWithShape="0">
              <a:srgbClr val="80808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1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7364" name="Freeform 20"/>
          <p:cNvSpPr>
            <a:spLocks/>
          </p:cNvSpPr>
          <p:nvPr/>
        </p:nvSpPr>
        <p:spPr bwMode="auto">
          <a:xfrm flipH="1">
            <a:off x="7090173" y="2759274"/>
            <a:ext cx="1678781" cy="262310"/>
          </a:xfrm>
          <a:custGeom>
            <a:avLst/>
            <a:gdLst>
              <a:gd name="T0" fmla="*/ 5400 w 21600"/>
              <a:gd name="T1" fmla="*/ 0 h 21600"/>
              <a:gd name="T2" fmla="*/ 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  <a:gd name="T8" fmla="*/ 5400 w 21600"/>
              <a:gd name="T9" fmla="*/ 0 h 21600"/>
              <a:gd name="T10" fmla="*/ 54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  <a:moveTo>
                  <a:pt x="5400" y="0"/>
                </a:moveTo>
              </a:path>
            </a:pathLst>
          </a:custGeom>
          <a:solidFill>
            <a:srgbClr val="00FF02">
              <a:alpha val="41568"/>
            </a:srgbClr>
          </a:solidFill>
          <a:ln>
            <a:noFill/>
          </a:ln>
          <a:effectLst>
            <a:outerShdw blurRad="12700" dist="25398" dir="5400000" algn="ctr" rotWithShape="0">
              <a:srgbClr val="80808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1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7365" name="Freeform 21"/>
          <p:cNvSpPr>
            <a:spLocks/>
          </p:cNvSpPr>
          <p:nvPr/>
        </p:nvSpPr>
        <p:spPr bwMode="auto">
          <a:xfrm rot="10800000">
            <a:off x="7090173" y="3013771"/>
            <a:ext cx="1678781" cy="262310"/>
          </a:xfrm>
          <a:custGeom>
            <a:avLst/>
            <a:gdLst>
              <a:gd name="T0" fmla="*/ 5400 w 21600"/>
              <a:gd name="T1" fmla="*/ 0 h 21600"/>
              <a:gd name="T2" fmla="*/ 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  <a:gd name="T8" fmla="*/ 5400 w 21600"/>
              <a:gd name="T9" fmla="*/ 0 h 21600"/>
              <a:gd name="T10" fmla="*/ 54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  <a:moveTo>
                  <a:pt x="5400" y="0"/>
                </a:moveTo>
              </a:path>
            </a:pathLst>
          </a:custGeom>
          <a:solidFill>
            <a:srgbClr val="00FF02">
              <a:alpha val="41568"/>
            </a:srgbClr>
          </a:solidFill>
          <a:ln>
            <a:noFill/>
          </a:ln>
          <a:effectLst>
            <a:outerShdw blurRad="12700" dist="25398" dir="5400000" algn="ctr" rotWithShape="0">
              <a:srgbClr val="80808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1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7366" name="Rectangle 22"/>
          <p:cNvSpPr>
            <a:spLocks/>
          </p:cNvSpPr>
          <p:nvPr/>
        </p:nvSpPr>
        <p:spPr bwMode="auto">
          <a:xfrm>
            <a:off x="625078" y="2847455"/>
            <a:ext cx="12840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Metadata</a:t>
            </a:r>
          </a:p>
        </p:txBody>
      </p:sp>
      <p:sp>
        <p:nvSpPr>
          <p:cNvPr id="57367" name="Rectangle 23"/>
          <p:cNvSpPr>
            <a:spLocks/>
          </p:cNvSpPr>
          <p:nvPr/>
        </p:nvSpPr>
        <p:spPr bwMode="auto">
          <a:xfrm>
            <a:off x="2536032" y="2847455"/>
            <a:ext cx="6508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Data</a:t>
            </a:r>
          </a:p>
        </p:txBody>
      </p:sp>
      <p:sp>
        <p:nvSpPr>
          <p:cNvPr id="57368" name="Rectangle 24"/>
          <p:cNvSpPr>
            <a:spLocks/>
          </p:cNvSpPr>
          <p:nvPr/>
        </p:nvSpPr>
        <p:spPr bwMode="auto">
          <a:xfrm>
            <a:off x="4188025" y="2847455"/>
            <a:ext cx="7192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Tools</a:t>
            </a:r>
          </a:p>
        </p:txBody>
      </p:sp>
      <p:sp>
        <p:nvSpPr>
          <p:cNvPr id="57369" name="Rectangle 25"/>
          <p:cNvSpPr>
            <a:spLocks/>
          </p:cNvSpPr>
          <p:nvPr/>
        </p:nvSpPr>
        <p:spPr bwMode="auto">
          <a:xfrm>
            <a:off x="5598914" y="2847455"/>
            <a:ext cx="1414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Workflows</a:t>
            </a:r>
          </a:p>
        </p:txBody>
      </p:sp>
      <p:sp>
        <p:nvSpPr>
          <p:cNvPr id="57370" name="Rectangle 26"/>
          <p:cNvSpPr>
            <a:spLocks/>
          </p:cNvSpPr>
          <p:nvPr/>
        </p:nvSpPr>
        <p:spPr bwMode="auto">
          <a:xfrm>
            <a:off x="7688462" y="2847455"/>
            <a:ext cx="4224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Viz</a:t>
            </a:r>
          </a:p>
        </p:txBody>
      </p:sp>
      <p:sp>
        <p:nvSpPr>
          <p:cNvPr id="57371" name="Rectangle 27"/>
          <p:cNvSpPr>
            <a:spLocks/>
          </p:cNvSpPr>
          <p:nvPr/>
        </p:nvSpPr>
        <p:spPr bwMode="auto">
          <a:xfrm>
            <a:off x="2668861" y="1177603"/>
            <a:ext cx="1970112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008000"/>
                </a:solidFill>
                <a:cs typeface="Helvetica" charset="0"/>
                <a:sym typeface="Helvetica" charset="0"/>
              </a:rPr>
              <a:t>Executive Team:</a:t>
            </a:r>
            <a:endParaRPr lang="en-US" sz="24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000090"/>
                </a:solidFill>
                <a:cs typeface="Helvetica" charset="0"/>
                <a:sym typeface="Helvetica" charset="0"/>
              </a:rPr>
              <a:t>Steve Goff</a:t>
            </a:r>
            <a:endParaRPr lang="en-US" sz="24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000090"/>
                </a:solidFill>
                <a:cs typeface="Helvetica" charset="0"/>
                <a:sym typeface="Helvetica" charset="0"/>
              </a:rPr>
              <a:t>Dan Stanzione</a:t>
            </a:r>
          </a:p>
        </p:txBody>
      </p:sp>
      <p:sp>
        <p:nvSpPr>
          <p:cNvPr id="57372" name="Rectangle 28"/>
          <p:cNvSpPr>
            <a:spLocks/>
          </p:cNvSpPr>
          <p:nvPr/>
        </p:nvSpPr>
        <p:spPr bwMode="auto">
          <a:xfrm>
            <a:off x="348258" y="3375423"/>
            <a:ext cx="3116461" cy="288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8000"/>
                </a:solidFill>
                <a:cs typeface="Helvetica" charset="0"/>
                <a:sym typeface="Helvetica" charset="0"/>
              </a:rPr>
              <a:t>Faculty Advisors &amp; Collaborators: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Ali Akoglu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Greg Andrews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Kobus Barnard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Sue Brown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Thomas Brutnell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Michael Donoghue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Casey Dunn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Brian Enquist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Damian Gessler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Ruth Grene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John Hartman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Matthew Hudson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Dan Kliebenstein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Jim Leebens-Mack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David Lowenthal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Robert Martienssen</a:t>
            </a:r>
          </a:p>
        </p:txBody>
      </p:sp>
      <p:sp>
        <p:nvSpPr>
          <p:cNvPr id="57373" name="Rectangle 29"/>
          <p:cNvSpPr>
            <a:spLocks/>
          </p:cNvSpPr>
          <p:nvPr/>
        </p:nvSpPr>
        <p:spPr bwMode="auto">
          <a:xfrm>
            <a:off x="5767461" y="830462"/>
            <a:ext cx="1484677" cy="225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8000"/>
                </a:solidFill>
                <a:cs typeface="Helvetica" charset="0"/>
                <a:sym typeface="Helvetica" charset="0"/>
              </a:rPr>
              <a:t>Students: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Peter Bailey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Jeremy Beaulieu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Devi Bhattacharya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Storme Briscoe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Ya-Di Chen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John Donoghue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Steven Gregory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Yekatarina Khartianova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Monica Lent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Amgad Madkour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000000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7374" name="Rectangle 30"/>
          <p:cNvSpPr>
            <a:spLocks/>
          </p:cNvSpPr>
          <p:nvPr/>
        </p:nvSpPr>
        <p:spPr bwMode="auto">
          <a:xfrm>
            <a:off x="1768078" y="3545086"/>
            <a:ext cx="1723430" cy="30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7858" tIns="17858" rIns="17858" bIns="1785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B.S. Manjunath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Nirav Merchant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David Neale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Brian O’Meara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Sudha Ram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David Salt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Mark Schildhauer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Doug Soltis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Pam Soltis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Edgar Spalding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Alexis Stamatakis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Ann Stapleton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Lincoln Stein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Val Tannen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Todd Vision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Doreen Ware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Steve Welch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Mark Westneat</a:t>
            </a:r>
          </a:p>
        </p:txBody>
      </p:sp>
      <p:sp>
        <p:nvSpPr>
          <p:cNvPr id="57375" name="Rectangle 31"/>
          <p:cNvSpPr>
            <a:spLocks/>
          </p:cNvSpPr>
          <p:nvPr/>
        </p:nvSpPr>
        <p:spPr bwMode="auto">
          <a:xfrm>
            <a:off x="6134695" y="3384352"/>
            <a:ext cx="2107406" cy="325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7858" tIns="17858" rIns="17858" bIns="1785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Andrew Lenards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Zhenyuan Lu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Eric Lyons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Naim Matasci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Sheldon McKay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Robert McLay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Angel Mercer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Dave Micklos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Nathan Miller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Steve Mock 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Martha Narro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Praveen Nuthulapati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Shannon Oliver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Shiran Pasternak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William Peil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Titus Purdin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J.A. Raygoza Garay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Dennis Roberts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Jerry Schneider</a:t>
            </a:r>
          </a:p>
        </p:txBody>
      </p:sp>
      <p:sp>
        <p:nvSpPr>
          <p:cNvPr id="57376" name="Rectangle 32"/>
          <p:cNvSpPr>
            <a:spLocks/>
          </p:cNvSpPr>
          <p:nvPr/>
        </p:nvSpPr>
        <p:spPr bwMode="auto">
          <a:xfrm>
            <a:off x="4572000" y="3384352"/>
            <a:ext cx="1589484" cy="325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7858" tIns="17858" rIns="17858" bIns="1785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Anthony Heath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Barbara Heath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Matthew Helmke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Natalie Henriques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Uwe Hilgert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Nicole Hopkins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Eun-Sook Jeong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Logan Johnson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Chris Jordan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B.D. Kim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Kathleen Kennedy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Mohammed Khalfan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Seung-jin Kim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Lars Koersterk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Sangeeta Kuchimanchi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Kristian Kvilekval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Aruna Lakshmanan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Sue Lauter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Tina Lee</a:t>
            </a:r>
          </a:p>
        </p:txBody>
      </p:sp>
      <p:sp>
        <p:nvSpPr>
          <p:cNvPr id="57377" name="Rectangle 33"/>
          <p:cNvSpPr>
            <a:spLocks/>
          </p:cNvSpPr>
          <p:nvPr/>
        </p:nvSpPr>
        <p:spPr bwMode="auto">
          <a:xfrm>
            <a:off x="7536656" y="3384352"/>
            <a:ext cx="220563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7858" tIns="17858" rIns="17858" bIns="1785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Bruce Schumaker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Lucida Grande" charset="0"/>
                <a:cs typeface="Lucida Grande" charset="0"/>
                <a:sym typeface="Arial" charset="0"/>
              </a:rPr>
              <a:t>Sriramu Singaram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Edwin Skidmore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Lucida Grande" charset="0"/>
                <a:cs typeface="Lucida Grande" charset="0"/>
                <a:sym typeface="Arial" charset="0"/>
              </a:rPr>
              <a:t>Brandon Smith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Mary Margaret Sprinkle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Sriram Srinivasan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Lucida Grande" charset="0"/>
                <a:cs typeface="Lucida Grande" charset="0"/>
                <a:sym typeface="Arial" charset="0"/>
              </a:rPr>
              <a:t>Josh Stein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Lucida Grande" charset="0"/>
                <a:cs typeface="Lucida Grande" charset="0"/>
                <a:sym typeface="Arial" charset="0"/>
              </a:rPr>
              <a:t>Lisa Stillwell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Lucida Grande" charset="0"/>
                <a:cs typeface="Lucida Grande" charset="0"/>
                <a:sym typeface="Arial" charset="0"/>
              </a:rPr>
              <a:t>Kris Urie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Lucida Grande" charset="0"/>
                <a:cs typeface="Lucida Grande" charset="0"/>
                <a:sym typeface="Arial" charset="0"/>
              </a:rPr>
              <a:t>Peter Van Buren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latin typeface="Arial" charset="0"/>
                <a:ea typeface="Lucida Grande" charset="0"/>
                <a:cs typeface="Lucida Grande" charset="0"/>
                <a:sym typeface="Arial" charset="0"/>
              </a:rPr>
              <a:t>Hans Vasquez-Gross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Matthew Vaughn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Fusheng Wei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Jason Williams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John Wregglesworth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Weijia Xu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Jill Yarmchuk</a:t>
            </a:r>
          </a:p>
        </p:txBody>
      </p:sp>
      <p:sp>
        <p:nvSpPr>
          <p:cNvPr id="57378" name="Rectangle 34"/>
          <p:cNvSpPr>
            <a:spLocks/>
          </p:cNvSpPr>
          <p:nvPr/>
        </p:nvSpPr>
        <p:spPr bwMode="auto">
          <a:xfrm>
            <a:off x="7340203" y="982266"/>
            <a:ext cx="1660922" cy="16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Aniruddha Marathe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Kurt Michaels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Dhanesh Prasad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Andrew Predoehl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Jose Salcedo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Shalini Sasidharan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Gregory Striemer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Jason Vandeventer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Kuan Yang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7379" name="Rectangle 35"/>
          <p:cNvSpPr>
            <a:spLocks/>
          </p:cNvSpPr>
          <p:nvPr/>
        </p:nvSpPr>
        <p:spPr bwMode="auto">
          <a:xfrm>
            <a:off x="339329" y="767954"/>
            <a:ext cx="1464469" cy="186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8000"/>
                </a:solidFill>
                <a:cs typeface="Helvetica" charset="0"/>
                <a:sym typeface="Helvetica" charset="0"/>
              </a:rPr>
              <a:t>Postdocs: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Barbara Banbury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Jamie Estill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Bindu Joseph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Christos Noutsos    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Brad Ruhfel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Stephen A. Smith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Chunlao Tang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Lin Wang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Liya Wang</a:t>
            </a:r>
            <a:endParaRPr lang="en-US" sz="110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  <a:cs typeface="Helvetica" charset="0"/>
                <a:sym typeface="Helvetica" charset="0"/>
              </a:rPr>
              <a:t>Norman Wickett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82128" y="228600"/>
            <a:ext cx="474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The iPlant Collaborative</a:t>
            </a:r>
          </a:p>
        </p:txBody>
      </p:sp>
    </p:spTree>
    <p:extLst>
      <p:ext uri="{BB962C8B-B14F-4D97-AF65-F5344CB8AC3E}">
        <p14:creationId xmlns:p14="http://schemas.microsoft.com/office/powerpoint/2010/main" val="87675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30" y="2027237"/>
            <a:ext cx="4980870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We have designed iPlant to be consistent with the pillars of CIF21*</a:t>
            </a: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High Performance Computing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Data and Data Analysis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Virtual Organization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Learning and Workforce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9508" y="1563356"/>
            <a:ext cx="3345292" cy="4452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82116" y="228600"/>
            <a:ext cx="47494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The iPlant Collaborative</a:t>
            </a:r>
          </a:p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Cyberinfrastructure Philosophy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47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7583" y="76200"/>
            <a:ext cx="624173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The iPlant Collaborative</a:t>
            </a:r>
            <a:endParaRPr lang="en-US" sz="2800" b="1" dirty="0" smtClean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Cyberinfrastructure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for the Plant Sciences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94814"/>
            <a:ext cx="5514698" cy="4253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3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duke-nus.edu.sg/web/sites/default/files/abi_s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1839912" cy="12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04800" y="2743200"/>
            <a:ext cx="41148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Human Genome</a:t>
            </a:r>
            <a:r>
              <a:rPr lang="en-US" dirty="0" smtClean="0">
                <a:solidFill>
                  <a:srgbClr val="000000"/>
                </a:solidFill>
              </a:rPr>
              <a:t>: $</a:t>
            </a:r>
            <a:r>
              <a:rPr lang="en-US" dirty="0">
                <a:solidFill>
                  <a:srgbClr val="000000"/>
                </a:solidFill>
              </a:rPr>
              <a:t>2.7 Billion, 13 Years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5257800" y="2743200"/>
            <a:ext cx="3472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Human Genome</a:t>
            </a:r>
            <a:r>
              <a:rPr lang="en-US" dirty="0" smtClean="0">
                <a:solidFill>
                  <a:srgbClr val="000000"/>
                </a:solidFill>
              </a:rPr>
              <a:t>: $</a:t>
            </a:r>
            <a:r>
              <a:rPr lang="en-US" dirty="0">
                <a:solidFill>
                  <a:srgbClr val="000000"/>
                </a:solidFill>
              </a:rPr>
              <a:t>900,  6 Hours</a:t>
            </a:r>
          </a:p>
        </p:txBody>
      </p:sp>
      <p:pic>
        <p:nvPicPr>
          <p:cNvPr id="9221" name="Picture 2" descr="http://media.tecca.com/2012/02/17/mm-630-usb-dna-sequencer-minion01-630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31" y="1524000"/>
            <a:ext cx="167236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5410200" y="1143000"/>
            <a:ext cx="3230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2012</a:t>
            </a:r>
            <a:r>
              <a:rPr lang="en-US" dirty="0" smtClean="0">
                <a:solidFill>
                  <a:srgbClr val="000000"/>
                </a:solidFill>
              </a:rPr>
              <a:t>: Oxford </a:t>
            </a:r>
            <a:r>
              <a:rPr lang="en-US" dirty="0" err="1" smtClean="0">
                <a:solidFill>
                  <a:srgbClr val="000000"/>
                </a:solidFill>
              </a:rPr>
              <a:t>Nanopore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MiniION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304800" y="1143000"/>
            <a:ext cx="37511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2003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ABI 3730 Sequencer </a:t>
            </a:r>
          </a:p>
        </p:txBody>
      </p:sp>
      <p:sp>
        <p:nvSpPr>
          <p:cNvPr id="9224" name="Rectangle 2"/>
          <p:cNvSpPr txBox="1">
            <a:spLocks noChangeArrowheads="1"/>
          </p:cNvSpPr>
          <p:nvPr/>
        </p:nvSpPr>
        <p:spPr bwMode="auto">
          <a:xfrm>
            <a:off x="304800" y="155448"/>
            <a:ext cx="8382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600" dirty="0" smtClean="0">
                <a:solidFill>
                  <a:srgbClr val="055C6B"/>
                </a:solidFill>
              </a:rPr>
              <a:t>A Decade’s Progress in DNA Sequencing</a:t>
            </a:r>
            <a:endParaRPr lang="en-US" sz="3600" dirty="0">
              <a:solidFill>
                <a:srgbClr val="0098AA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314700"/>
            <a:ext cx="472440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01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43088"/>
            <a:ext cx="5065713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5562600" y="1716881"/>
            <a:ext cx="3657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“BGI, based in China, is the world’s largest genomics research institute, with 167 DNA sequencers producing the equivalent of 2,000 human genomes a day. </a:t>
            </a:r>
            <a:endParaRPr lang="en-US" dirty="0" smtClean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BGI </a:t>
            </a:r>
            <a:r>
              <a:rPr lang="en-US" dirty="0">
                <a:solidFill>
                  <a:srgbClr val="000000"/>
                </a:solidFill>
              </a:rPr>
              <a:t>churns out so much data that it often cannot transmit its results to clients or collaborators over the Internet or other communications lines because that would take weeks. Instead, </a:t>
            </a:r>
            <a:r>
              <a:rPr lang="en-US" b="1" i="1" dirty="0">
                <a:solidFill>
                  <a:srgbClr val="000000"/>
                </a:solidFill>
              </a:rPr>
              <a:t>it sends computer disks containing the data, via FedEx</a:t>
            </a:r>
            <a:r>
              <a:rPr lang="en-US" dirty="0">
                <a:solidFill>
                  <a:srgbClr val="000000"/>
                </a:solidFill>
              </a:rPr>
              <a:t>.”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819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5065713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8382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600" dirty="0">
                <a:solidFill>
                  <a:srgbClr val="055C6B"/>
                </a:solidFill>
              </a:rPr>
              <a:t>The Problem of Big Data in Biology</a:t>
            </a:r>
            <a:r>
              <a:rPr lang="en-US" sz="3600" dirty="0">
                <a:solidFill>
                  <a:srgbClr val="0098A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136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8382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600" dirty="0" smtClean="0">
                <a:solidFill>
                  <a:srgbClr val="055C6B"/>
                </a:solidFill>
              </a:rPr>
              <a:t>High-Throughput </a:t>
            </a:r>
            <a:r>
              <a:rPr lang="en-US" sz="3600" dirty="0" err="1" smtClean="0">
                <a:solidFill>
                  <a:srgbClr val="055C6B"/>
                </a:solidFill>
              </a:rPr>
              <a:t>Phenotyping</a:t>
            </a:r>
            <a:endParaRPr lang="en-US" sz="3600" dirty="0">
              <a:solidFill>
                <a:srgbClr val="0098AA"/>
              </a:solidFill>
            </a:endParaRPr>
          </a:p>
        </p:txBody>
      </p:sp>
      <p:pic>
        <p:nvPicPr>
          <p:cNvPr id="5" name="Picture 4" descr="sho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6711950" cy="5235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54684" y="6169223"/>
            <a:ext cx="2560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http://roots.psu.edu/en/rootlab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59101"/>
            <a:ext cx="4470400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5073" y="1554301"/>
            <a:ext cx="3385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High Throughput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Phenotyping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240101"/>
            <a:ext cx="41234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powerful acquisition of phenotypic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data.</a:t>
            </a: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Phytomorph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Project (Univ. Wisconsin)</a:t>
            </a: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$70K for 30 cameras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200 movies of root growth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4GB/day of images for processing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8382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600" dirty="0" smtClean="0">
                <a:solidFill>
                  <a:srgbClr val="055C6B"/>
                </a:solidFill>
              </a:rPr>
              <a:t>High-Throughput </a:t>
            </a:r>
            <a:r>
              <a:rPr lang="en-US" sz="3600" dirty="0" err="1" smtClean="0">
                <a:solidFill>
                  <a:srgbClr val="055C6B"/>
                </a:solidFill>
              </a:rPr>
              <a:t>Phenotyping</a:t>
            </a:r>
            <a:endParaRPr lang="en-US" sz="3600" dirty="0">
              <a:solidFill>
                <a:srgbClr val="0098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773606" cy="4798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152400"/>
            <a:ext cx="8382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600" dirty="0" smtClean="0">
                <a:solidFill>
                  <a:srgbClr val="055C6B"/>
                </a:solidFill>
              </a:rPr>
              <a:t>Big Data!</a:t>
            </a:r>
            <a:r>
              <a:rPr lang="en-US" sz="3800" dirty="0" smtClean="0">
                <a:solidFill>
                  <a:srgbClr val="0098AA"/>
                </a:solidFill>
              </a:rPr>
              <a:t> </a:t>
            </a:r>
            <a:endParaRPr lang="en-US" sz="3600" dirty="0">
              <a:solidFill>
                <a:srgbClr val="0098AA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4127500" cy="1518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1981200"/>
            <a:ext cx="4425950" cy="1353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89" y="2514600"/>
            <a:ext cx="3970611" cy="1673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0"/>
            <a:ext cx="4876800" cy="1215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 bwMode="auto">
          <a:xfrm>
            <a:off x="4005228" y="4503761"/>
            <a:ext cx="3386172" cy="968991"/>
          </a:xfrm>
          <a:custGeom>
            <a:avLst/>
            <a:gdLst>
              <a:gd name="connsiteX0" fmla="*/ 75453 w 3105256"/>
              <a:gd name="connsiteY0" fmla="*/ 450376 h 968991"/>
              <a:gd name="connsiteX1" fmla="*/ 102748 w 3105256"/>
              <a:gd name="connsiteY1" fmla="*/ 382138 h 968991"/>
              <a:gd name="connsiteX2" fmla="*/ 225578 w 3105256"/>
              <a:gd name="connsiteY2" fmla="*/ 286603 h 968991"/>
              <a:gd name="connsiteX3" fmla="*/ 266521 w 3105256"/>
              <a:gd name="connsiteY3" fmla="*/ 245660 h 968991"/>
              <a:gd name="connsiteX4" fmla="*/ 348408 w 3105256"/>
              <a:gd name="connsiteY4" fmla="*/ 191069 h 968991"/>
              <a:gd name="connsiteX5" fmla="*/ 402999 w 3105256"/>
              <a:gd name="connsiteY5" fmla="*/ 150126 h 968991"/>
              <a:gd name="connsiteX6" fmla="*/ 457590 w 3105256"/>
              <a:gd name="connsiteY6" fmla="*/ 136478 h 968991"/>
              <a:gd name="connsiteX7" fmla="*/ 498533 w 3105256"/>
              <a:gd name="connsiteY7" fmla="*/ 109182 h 968991"/>
              <a:gd name="connsiteX8" fmla="*/ 621363 w 3105256"/>
              <a:gd name="connsiteY8" fmla="*/ 81887 h 968991"/>
              <a:gd name="connsiteX9" fmla="*/ 744193 w 3105256"/>
              <a:gd name="connsiteY9" fmla="*/ 40943 h 968991"/>
              <a:gd name="connsiteX10" fmla="*/ 785136 w 3105256"/>
              <a:gd name="connsiteY10" fmla="*/ 27296 h 968991"/>
              <a:gd name="connsiteX11" fmla="*/ 894318 w 3105256"/>
              <a:gd name="connsiteY11" fmla="*/ 0 h 968991"/>
              <a:gd name="connsiteX12" fmla="*/ 1617650 w 3105256"/>
              <a:gd name="connsiteY12" fmla="*/ 27296 h 968991"/>
              <a:gd name="connsiteX13" fmla="*/ 1795071 w 3105256"/>
              <a:gd name="connsiteY13" fmla="*/ 54591 h 968991"/>
              <a:gd name="connsiteX14" fmla="*/ 1890605 w 3105256"/>
              <a:gd name="connsiteY14" fmla="*/ 68239 h 968991"/>
              <a:gd name="connsiteX15" fmla="*/ 1945196 w 3105256"/>
              <a:gd name="connsiteY15" fmla="*/ 81887 h 968991"/>
              <a:gd name="connsiteX16" fmla="*/ 2027082 w 3105256"/>
              <a:gd name="connsiteY16" fmla="*/ 95535 h 968991"/>
              <a:gd name="connsiteX17" fmla="*/ 2177208 w 3105256"/>
              <a:gd name="connsiteY17" fmla="*/ 122830 h 968991"/>
              <a:gd name="connsiteX18" fmla="*/ 2218151 w 3105256"/>
              <a:gd name="connsiteY18" fmla="*/ 136478 h 968991"/>
              <a:gd name="connsiteX19" fmla="*/ 2368276 w 3105256"/>
              <a:gd name="connsiteY19" fmla="*/ 163773 h 968991"/>
              <a:gd name="connsiteX20" fmla="*/ 2504754 w 3105256"/>
              <a:gd name="connsiteY20" fmla="*/ 191069 h 968991"/>
              <a:gd name="connsiteX21" fmla="*/ 2586641 w 3105256"/>
              <a:gd name="connsiteY21" fmla="*/ 218364 h 968991"/>
              <a:gd name="connsiteX22" fmla="*/ 2682175 w 3105256"/>
              <a:gd name="connsiteY22" fmla="*/ 245660 h 968991"/>
              <a:gd name="connsiteX23" fmla="*/ 2723118 w 3105256"/>
              <a:gd name="connsiteY23" fmla="*/ 272955 h 968991"/>
              <a:gd name="connsiteX24" fmla="*/ 2873244 w 3105256"/>
              <a:gd name="connsiteY24" fmla="*/ 313899 h 968991"/>
              <a:gd name="connsiteX25" fmla="*/ 2968778 w 3105256"/>
              <a:gd name="connsiteY25" fmla="*/ 368490 h 968991"/>
              <a:gd name="connsiteX26" fmla="*/ 3064312 w 3105256"/>
              <a:gd name="connsiteY26" fmla="*/ 423081 h 968991"/>
              <a:gd name="connsiteX27" fmla="*/ 3105256 w 3105256"/>
              <a:gd name="connsiteY27" fmla="*/ 504967 h 968991"/>
              <a:gd name="connsiteX28" fmla="*/ 3077960 w 3105256"/>
              <a:gd name="connsiteY28" fmla="*/ 614149 h 968991"/>
              <a:gd name="connsiteX29" fmla="*/ 3050665 w 3105256"/>
              <a:gd name="connsiteY29" fmla="*/ 655093 h 968991"/>
              <a:gd name="connsiteX30" fmla="*/ 3009721 w 3105256"/>
              <a:gd name="connsiteY30" fmla="*/ 668740 h 968991"/>
              <a:gd name="connsiteX31" fmla="*/ 2968778 w 3105256"/>
              <a:gd name="connsiteY31" fmla="*/ 709684 h 968991"/>
              <a:gd name="connsiteX32" fmla="*/ 2886891 w 3105256"/>
              <a:gd name="connsiteY32" fmla="*/ 736979 h 968991"/>
              <a:gd name="connsiteX33" fmla="*/ 2845948 w 3105256"/>
              <a:gd name="connsiteY33" fmla="*/ 750627 h 968991"/>
              <a:gd name="connsiteX34" fmla="*/ 2750414 w 3105256"/>
              <a:gd name="connsiteY34" fmla="*/ 791570 h 968991"/>
              <a:gd name="connsiteX35" fmla="*/ 2695823 w 3105256"/>
              <a:gd name="connsiteY35" fmla="*/ 873457 h 968991"/>
              <a:gd name="connsiteX36" fmla="*/ 2654879 w 3105256"/>
              <a:gd name="connsiteY36" fmla="*/ 887105 h 968991"/>
              <a:gd name="connsiteX37" fmla="*/ 2559345 w 3105256"/>
              <a:gd name="connsiteY37" fmla="*/ 900752 h 968991"/>
              <a:gd name="connsiteX38" fmla="*/ 1945196 w 3105256"/>
              <a:gd name="connsiteY38" fmla="*/ 955343 h 968991"/>
              <a:gd name="connsiteX39" fmla="*/ 1590354 w 3105256"/>
              <a:gd name="connsiteY39" fmla="*/ 968991 h 968991"/>
              <a:gd name="connsiteX40" fmla="*/ 1167273 w 3105256"/>
              <a:gd name="connsiteY40" fmla="*/ 955343 h 968991"/>
              <a:gd name="connsiteX41" fmla="*/ 935262 w 3105256"/>
              <a:gd name="connsiteY41" fmla="*/ 928048 h 968991"/>
              <a:gd name="connsiteX42" fmla="*/ 867023 w 3105256"/>
              <a:gd name="connsiteY42" fmla="*/ 914400 h 968991"/>
              <a:gd name="connsiteX43" fmla="*/ 757841 w 3105256"/>
              <a:gd name="connsiteY43" fmla="*/ 900752 h 968991"/>
              <a:gd name="connsiteX44" fmla="*/ 703250 w 3105256"/>
              <a:gd name="connsiteY44" fmla="*/ 887105 h 968991"/>
              <a:gd name="connsiteX45" fmla="*/ 580420 w 3105256"/>
              <a:gd name="connsiteY45" fmla="*/ 873457 h 968991"/>
              <a:gd name="connsiteX46" fmla="*/ 512181 w 3105256"/>
              <a:gd name="connsiteY46" fmla="*/ 859809 h 968991"/>
              <a:gd name="connsiteX47" fmla="*/ 430294 w 3105256"/>
              <a:gd name="connsiteY47" fmla="*/ 846161 h 968991"/>
              <a:gd name="connsiteX48" fmla="*/ 307465 w 3105256"/>
              <a:gd name="connsiteY48" fmla="*/ 805218 h 968991"/>
              <a:gd name="connsiteX49" fmla="*/ 184635 w 3105256"/>
              <a:gd name="connsiteY49" fmla="*/ 764275 h 968991"/>
              <a:gd name="connsiteX50" fmla="*/ 143691 w 3105256"/>
              <a:gd name="connsiteY50" fmla="*/ 750627 h 968991"/>
              <a:gd name="connsiteX51" fmla="*/ 102748 w 3105256"/>
              <a:gd name="connsiteY51" fmla="*/ 709684 h 968991"/>
              <a:gd name="connsiteX52" fmla="*/ 34509 w 3105256"/>
              <a:gd name="connsiteY52" fmla="*/ 614149 h 968991"/>
              <a:gd name="connsiteX53" fmla="*/ 20862 w 3105256"/>
              <a:gd name="connsiteY53" fmla="*/ 368490 h 968991"/>
              <a:gd name="connsiteX54" fmla="*/ 61805 w 3105256"/>
              <a:gd name="connsiteY54" fmla="*/ 341194 h 968991"/>
              <a:gd name="connsiteX55" fmla="*/ 116396 w 3105256"/>
              <a:gd name="connsiteY55" fmla="*/ 341194 h 96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105256" h="968991">
                <a:moveTo>
                  <a:pt x="75453" y="450376"/>
                </a:moveTo>
                <a:cubicBezTo>
                  <a:pt x="84551" y="427630"/>
                  <a:pt x="89159" y="402522"/>
                  <a:pt x="102748" y="382138"/>
                </a:cubicBezTo>
                <a:cubicBezTo>
                  <a:pt x="144721" y="319178"/>
                  <a:pt x="167612" y="330077"/>
                  <a:pt x="225578" y="286603"/>
                </a:cubicBezTo>
                <a:cubicBezTo>
                  <a:pt x="241019" y="275023"/>
                  <a:pt x="251286" y="257509"/>
                  <a:pt x="266521" y="245660"/>
                </a:cubicBezTo>
                <a:cubicBezTo>
                  <a:pt x="292416" y="225520"/>
                  <a:pt x="322164" y="210752"/>
                  <a:pt x="348408" y="191069"/>
                </a:cubicBezTo>
                <a:cubicBezTo>
                  <a:pt x="366605" y="177421"/>
                  <a:pt x="382654" y="160298"/>
                  <a:pt x="402999" y="150126"/>
                </a:cubicBezTo>
                <a:cubicBezTo>
                  <a:pt x="419776" y="141738"/>
                  <a:pt x="439393" y="141027"/>
                  <a:pt x="457590" y="136478"/>
                </a:cubicBezTo>
                <a:cubicBezTo>
                  <a:pt x="471238" y="127379"/>
                  <a:pt x="483457" y="115643"/>
                  <a:pt x="498533" y="109182"/>
                </a:cubicBezTo>
                <a:cubicBezTo>
                  <a:pt x="521281" y="99433"/>
                  <a:pt x="601942" y="87436"/>
                  <a:pt x="621363" y="81887"/>
                </a:cubicBezTo>
                <a:cubicBezTo>
                  <a:pt x="662861" y="70030"/>
                  <a:pt x="703250" y="54591"/>
                  <a:pt x="744193" y="40943"/>
                </a:cubicBezTo>
                <a:cubicBezTo>
                  <a:pt x="757841" y="36394"/>
                  <a:pt x="771180" y="30785"/>
                  <a:pt x="785136" y="27296"/>
                </a:cubicBezTo>
                <a:lnTo>
                  <a:pt x="894318" y="0"/>
                </a:lnTo>
                <a:lnTo>
                  <a:pt x="1617650" y="27296"/>
                </a:lnTo>
                <a:cubicBezTo>
                  <a:pt x="1721375" y="33582"/>
                  <a:pt x="1708876" y="40225"/>
                  <a:pt x="1795071" y="54591"/>
                </a:cubicBezTo>
                <a:cubicBezTo>
                  <a:pt x="1826801" y="59879"/>
                  <a:pt x="1858956" y="62485"/>
                  <a:pt x="1890605" y="68239"/>
                </a:cubicBezTo>
                <a:cubicBezTo>
                  <a:pt x="1909059" y="71594"/>
                  <a:pt x="1926803" y="78208"/>
                  <a:pt x="1945196" y="81887"/>
                </a:cubicBezTo>
                <a:cubicBezTo>
                  <a:pt x="1972330" y="87314"/>
                  <a:pt x="1999856" y="90585"/>
                  <a:pt x="2027082" y="95535"/>
                </a:cubicBezTo>
                <a:cubicBezTo>
                  <a:pt x="2236888" y="133681"/>
                  <a:pt x="1935930" y="82616"/>
                  <a:pt x="2177208" y="122830"/>
                </a:cubicBezTo>
                <a:cubicBezTo>
                  <a:pt x="2190856" y="127379"/>
                  <a:pt x="2204195" y="132989"/>
                  <a:pt x="2218151" y="136478"/>
                </a:cubicBezTo>
                <a:cubicBezTo>
                  <a:pt x="2256307" y="146017"/>
                  <a:pt x="2331764" y="157688"/>
                  <a:pt x="2368276" y="163773"/>
                </a:cubicBezTo>
                <a:cubicBezTo>
                  <a:pt x="2481815" y="201619"/>
                  <a:pt x="2300892" y="144024"/>
                  <a:pt x="2504754" y="191069"/>
                </a:cubicBezTo>
                <a:cubicBezTo>
                  <a:pt x="2532789" y="197539"/>
                  <a:pt x="2559082" y="210096"/>
                  <a:pt x="2586641" y="218364"/>
                </a:cubicBezTo>
                <a:cubicBezTo>
                  <a:pt x="2608506" y="224923"/>
                  <a:pt x="2659241" y="234193"/>
                  <a:pt x="2682175" y="245660"/>
                </a:cubicBezTo>
                <a:cubicBezTo>
                  <a:pt x="2696846" y="252995"/>
                  <a:pt x="2707760" y="267196"/>
                  <a:pt x="2723118" y="272955"/>
                </a:cubicBezTo>
                <a:cubicBezTo>
                  <a:pt x="2842928" y="317884"/>
                  <a:pt x="2740379" y="247468"/>
                  <a:pt x="2873244" y="313899"/>
                </a:cubicBezTo>
                <a:cubicBezTo>
                  <a:pt x="3038213" y="396382"/>
                  <a:pt x="2833746" y="291329"/>
                  <a:pt x="2968778" y="368490"/>
                </a:cubicBezTo>
                <a:cubicBezTo>
                  <a:pt x="3089986" y="437752"/>
                  <a:pt x="2964561" y="356579"/>
                  <a:pt x="3064312" y="423081"/>
                </a:cubicBezTo>
                <a:cubicBezTo>
                  <a:pt x="3078113" y="443781"/>
                  <a:pt x="3105256" y="476715"/>
                  <a:pt x="3105256" y="504967"/>
                </a:cubicBezTo>
                <a:cubicBezTo>
                  <a:pt x="3105256" y="520541"/>
                  <a:pt x="3088730" y="592609"/>
                  <a:pt x="3077960" y="614149"/>
                </a:cubicBezTo>
                <a:cubicBezTo>
                  <a:pt x="3070625" y="628820"/>
                  <a:pt x="3063473" y="644846"/>
                  <a:pt x="3050665" y="655093"/>
                </a:cubicBezTo>
                <a:cubicBezTo>
                  <a:pt x="3039431" y="664080"/>
                  <a:pt x="3023369" y="664191"/>
                  <a:pt x="3009721" y="668740"/>
                </a:cubicBezTo>
                <a:cubicBezTo>
                  <a:pt x="2996073" y="682388"/>
                  <a:pt x="2985650" y="700311"/>
                  <a:pt x="2968778" y="709684"/>
                </a:cubicBezTo>
                <a:cubicBezTo>
                  <a:pt x="2943627" y="723657"/>
                  <a:pt x="2914187" y="727881"/>
                  <a:pt x="2886891" y="736979"/>
                </a:cubicBezTo>
                <a:cubicBezTo>
                  <a:pt x="2873243" y="741528"/>
                  <a:pt x="2857918" y="742647"/>
                  <a:pt x="2845948" y="750627"/>
                </a:cubicBezTo>
                <a:cubicBezTo>
                  <a:pt x="2789398" y="788328"/>
                  <a:pt x="2820918" y="773945"/>
                  <a:pt x="2750414" y="791570"/>
                </a:cubicBezTo>
                <a:cubicBezTo>
                  <a:pt x="2732217" y="818866"/>
                  <a:pt x="2719020" y="850260"/>
                  <a:pt x="2695823" y="873457"/>
                </a:cubicBezTo>
                <a:cubicBezTo>
                  <a:pt x="2685650" y="883630"/>
                  <a:pt x="2668986" y="884284"/>
                  <a:pt x="2654879" y="887105"/>
                </a:cubicBezTo>
                <a:cubicBezTo>
                  <a:pt x="2623336" y="893414"/>
                  <a:pt x="2590994" y="894998"/>
                  <a:pt x="2559345" y="900752"/>
                </a:cubicBezTo>
                <a:cubicBezTo>
                  <a:pt x="2174600" y="970706"/>
                  <a:pt x="2514693" y="935004"/>
                  <a:pt x="1945196" y="955343"/>
                </a:cubicBezTo>
                <a:lnTo>
                  <a:pt x="1590354" y="968991"/>
                </a:lnTo>
                <a:lnTo>
                  <a:pt x="1167273" y="955343"/>
                </a:lnTo>
                <a:cubicBezTo>
                  <a:pt x="1148531" y="954406"/>
                  <a:pt x="960193" y="931884"/>
                  <a:pt x="935262" y="928048"/>
                </a:cubicBezTo>
                <a:cubicBezTo>
                  <a:pt x="912335" y="924521"/>
                  <a:pt x="889950" y="917927"/>
                  <a:pt x="867023" y="914400"/>
                </a:cubicBezTo>
                <a:cubicBezTo>
                  <a:pt x="830772" y="908823"/>
                  <a:pt x="794019" y="906782"/>
                  <a:pt x="757841" y="900752"/>
                </a:cubicBezTo>
                <a:cubicBezTo>
                  <a:pt x="739339" y="897668"/>
                  <a:pt x="721789" y="889957"/>
                  <a:pt x="703250" y="887105"/>
                </a:cubicBezTo>
                <a:cubicBezTo>
                  <a:pt x="662534" y="880841"/>
                  <a:pt x="621201" y="879283"/>
                  <a:pt x="580420" y="873457"/>
                </a:cubicBezTo>
                <a:cubicBezTo>
                  <a:pt x="557456" y="870176"/>
                  <a:pt x="535004" y="863959"/>
                  <a:pt x="512181" y="859809"/>
                </a:cubicBezTo>
                <a:cubicBezTo>
                  <a:pt x="484955" y="854859"/>
                  <a:pt x="457032" y="853291"/>
                  <a:pt x="430294" y="846161"/>
                </a:cubicBezTo>
                <a:cubicBezTo>
                  <a:pt x="388594" y="835041"/>
                  <a:pt x="348408" y="818866"/>
                  <a:pt x="307465" y="805218"/>
                </a:cubicBezTo>
                <a:lnTo>
                  <a:pt x="184635" y="764275"/>
                </a:lnTo>
                <a:lnTo>
                  <a:pt x="143691" y="750627"/>
                </a:lnTo>
                <a:cubicBezTo>
                  <a:pt x="130043" y="736979"/>
                  <a:pt x="115309" y="724338"/>
                  <a:pt x="102748" y="709684"/>
                </a:cubicBezTo>
                <a:cubicBezTo>
                  <a:pt x="77357" y="680061"/>
                  <a:pt x="56111" y="646551"/>
                  <a:pt x="34509" y="614149"/>
                </a:cubicBezTo>
                <a:cubicBezTo>
                  <a:pt x="906" y="513338"/>
                  <a:pt x="-16147" y="498021"/>
                  <a:pt x="20862" y="368490"/>
                </a:cubicBezTo>
                <a:cubicBezTo>
                  <a:pt x="25368" y="352719"/>
                  <a:pt x="46034" y="345700"/>
                  <a:pt x="61805" y="341194"/>
                </a:cubicBezTo>
                <a:cubicBezTo>
                  <a:pt x="79302" y="336195"/>
                  <a:pt x="98199" y="341194"/>
                  <a:pt x="116396" y="341194"/>
                </a:cubicBez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114800" y="1676400"/>
            <a:ext cx="990600" cy="304800"/>
          </a:xfrm>
          <a:prstGeom prst="rect">
            <a:avLst/>
          </a:prstGeom>
          <a:solidFill>
            <a:srgbClr val="FF0000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419600" y="2209800"/>
            <a:ext cx="762000" cy="304800"/>
          </a:xfrm>
          <a:prstGeom prst="rect">
            <a:avLst/>
          </a:prstGeom>
          <a:solidFill>
            <a:srgbClr val="FF0000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029200" y="2743200"/>
            <a:ext cx="685800" cy="228600"/>
          </a:xfrm>
          <a:prstGeom prst="rect">
            <a:avLst/>
          </a:prstGeom>
          <a:solidFill>
            <a:srgbClr val="FF0000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525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aughn_iPlant">
  <a:themeElements>
    <a:clrScheme name="iPla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Plant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iPla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la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FFC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DC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 copy">
      <a:majorFont>
        <a:latin typeface="Helvetica"/>
        <a:ea typeface="ヒラギノ角ゴ ProN W3"/>
        <a:cs typeface="ヒラギノ角ゴ ProN W3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2160</TotalTime>
  <Words>1168</Words>
  <Application>Microsoft Macintosh PowerPoint</Application>
  <PresentationFormat>On-screen Show (4:3)</PresentationFormat>
  <Paragraphs>281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Vaughn_iPlant</vt:lpstr>
      <vt:lpstr>Default - Title and Content 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Matthew Vaughn</cp:lastModifiedBy>
  <cp:revision>55</cp:revision>
  <dcterms:created xsi:type="dcterms:W3CDTF">2012-07-08T09:48:59Z</dcterms:created>
  <dcterms:modified xsi:type="dcterms:W3CDTF">2012-07-17T15:21:26Z</dcterms:modified>
</cp:coreProperties>
</file>