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6" autoAdjust="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5457-FB33-4424-BCD4-6070EA2117EC}" type="datetimeFigureOut">
              <a:rPr lang="en-US" smtClean="0"/>
              <a:t>7/18/12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6557-91B0-4DD9-8496-39F963D7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 Notes: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power point is designed for a 25 minute presentation (5-minutes on the</a:t>
            </a:r>
            <a:r>
              <a:rPr lang="en-US" baseline="0" dirty="0" smtClean="0"/>
              <a:t> introduction; slides 2-6, and 20 minutes for the simple hands on lab; slides 7-X)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lab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be doing a demo using </a:t>
            </a:r>
            <a:r>
              <a:rPr lang="en-US" baseline="0" dirty="0" err="1" smtClean="0"/>
              <a:t>iCommands</a:t>
            </a:r>
            <a:r>
              <a:rPr lang="en-US" baseline="0" dirty="0" smtClean="0"/>
              <a:t> for windows. There are other options, but this particular </a:t>
            </a:r>
          </a:p>
          <a:p>
            <a:r>
              <a:rPr lang="en-US" baseline="0" dirty="0" smtClean="0"/>
              <a:t>Part requires software installation.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seen an</a:t>
            </a:r>
            <a:r>
              <a:rPr lang="en-US" baseline="0" dirty="0" smtClean="0"/>
              <a:t> overview of how iPlant manages the life cycle of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gives a nice definition</a:t>
            </a:r>
          </a:p>
          <a:p>
            <a:r>
              <a:rPr lang="en-US" baseline="0" dirty="0" smtClean="0"/>
              <a:t>Its important to note, Big Data is not just a problem in </a:t>
            </a:r>
          </a:p>
          <a:p>
            <a:r>
              <a:rPr lang="en-US" baseline="0" dirty="0" smtClean="0"/>
              <a:t>Biology, this means we can learn from other disciplines coping with the same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</a:t>
            </a:r>
            <a:r>
              <a:rPr lang="en-US" baseline="0" dirty="0" smtClean="0"/>
              <a:t> data sources in biology are not limited to sequence data</a:t>
            </a:r>
          </a:p>
          <a:p>
            <a:r>
              <a:rPr lang="en-US" baseline="0" dirty="0" smtClean="0"/>
              <a:t>Besides HT </a:t>
            </a:r>
            <a:r>
              <a:rPr lang="en-US" baseline="0" dirty="0" err="1" smtClean="0"/>
              <a:t>phenotyping</a:t>
            </a:r>
            <a:r>
              <a:rPr lang="en-US" baseline="0" dirty="0" smtClean="0"/>
              <a:t>, there are many other areas of biology (proteomics, metabolomics, etc.) that produce big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various technologies in the context of our experimental designs. </a:t>
            </a:r>
          </a:p>
          <a:p>
            <a:r>
              <a:rPr lang="en-US" baseline="0" dirty="0" smtClean="0"/>
              <a:t>While the principles are the same, as the scale we are operating on changes, we need to accommodate new complications introduced</a:t>
            </a:r>
          </a:p>
          <a:p>
            <a:r>
              <a:rPr lang="en-US" baseline="0" dirty="0" smtClean="0"/>
              <a:t>e.g. now you need a light source, now you need to do calibrations, you need to spend a lot of money!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5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9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won’t see</a:t>
            </a:r>
            <a:r>
              <a:rPr lang="en-US" baseline="0" dirty="0" smtClean="0"/>
              <a:t> these items because you shouldn't have to. They are working</a:t>
            </a:r>
          </a:p>
          <a:p>
            <a:r>
              <a:rPr lang="en-US" baseline="0" dirty="0" smtClean="0"/>
              <a:t>For you in the background, but worth reviewing. </a:t>
            </a:r>
          </a:p>
          <a:p>
            <a:endParaRPr lang="en-US" baseline="0" dirty="0" smtClean="0"/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How the Data Store infrastructure is laid out: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1. replication between AZ and TX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2. connected to local computing resources (AZ-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GriD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TX super)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3. Both connected to cloud computing resources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4. All transfers from outside go to AZ, replicated to TX.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5. TX is often busy with lots of file transfers due to their SC facility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25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0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7.wdp"/><Relationship Id="rId5" Type="http://schemas.openxmlformats.org/officeDocument/2006/relationships/image" Target="../media/image20.png"/><Relationship Id="rId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microsoft.com/office/2007/relationships/hdphoto" Target="../media/hdphoto9.wdp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wmf"/><Relationship Id="rId10" Type="http://schemas.openxmlformats.org/officeDocument/2006/relationships/image" Target="../media/image27.wmf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3.wdp"/><Relationship Id="rId5" Type="http://schemas.openxmlformats.org/officeDocument/2006/relationships/image" Target="../media/image11.png"/><Relationship Id="rId6" Type="http://schemas.microsoft.com/office/2007/relationships/hdphoto" Target="../media/hdphoto4.wdp"/><Relationship Id="rId7" Type="http://schemas.openxmlformats.org/officeDocument/2006/relationships/image" Target="../media/image12.png"/><Relationship Id="rId8" Type="http://schemas.microsoft.com/office/2007/relationships/hdphoto" Target="../media/hdphoto5.wdp"/><Relationship Id="rId9" Type="http://schemas.openxmlformats.org/officeDocument/2006/relationships/image" Target="../media/image13.png"/><Relationship Id="rId1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74370"/>
            <a:ext cx="634019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Tools and Services Workshop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45" y="2980997"/>
            <a:ext cx="1022286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7632" y="44958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Overview of the iPlant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Store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508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46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01" y="2400408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6007788" y="4317172"/>
            <a:ext cx="7768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Texas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43573" y="2933808"/>
            <a:ext cx="1883904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3733800" y="2159085"/>
            <a:ext cx="1617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Replication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2193852" y="4305408"/>
            <a:ext cx="10981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Arizona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826" y="5105400"/>
            <a:ext cx="511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Key component of your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NSF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data management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Worry Free!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56" y="2362200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B"/>
          <p:cNvSpPr/>
          <p:nvPr/>
        </p:nvSpPr>
        <p:spPr bwMode="auto">
          <a:xfrm>
            <a:off x="0" y="6705600"/>
            <a:ext cx="5080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31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3615"/>
              </p:ext>
            </p:extLst>
          </p:nvPr>
        </p:nvGraphicFramePr>
        <p:xfrm>
          <a:off x="381000" y="1553026"/>
          <a:ext cx="8458200" cy="3018974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31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Source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Destination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Copy Method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Time (seconds)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Berkeley Server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scp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External Drive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-84" charset="0"/>
                        <a:cs typeface="Calibri" pitchFamily="34" charset="0"/>
                        <a:sym typeface="Arial" pitchFamily="-84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USB2.0 Flash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MyComputer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iget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4800600"/>
            <a:ext cx="9144000" cy="1181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Close to optimum conditions; transfer between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Univ. of Arizona and UC Berkeley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100GB: 29m15s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GB / 17.5 seconds</a:t>
            </a: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5588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1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263543" cy="20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444" y="4591110"/>
            <a:ext cx="302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http://www.speedtest.net/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799" y="2732276"/>
            <a:ext cx="4773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One of the complications of big data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transfers is that you will always be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limited by your local connection and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Institutional policies.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06" y="4801122"/>
            <a:ext cx="853733" cy="6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06" y="4756144"/>
            <a:ext cx="808394" cy="7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B"/>
          <p:cNvSpPr/>
          <p:nvPr/>
        </p:nvSpPr>
        <p:spPr bwMode="auto">
          <a:xfrm>
            <a:off x="0" y="6705600"/>
            <a:ext cx="6096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45" y="2057400"/>
            <a:ext cx="1022286" cy="96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36576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iPlant Data Store Hands-on Lab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 bwMode="auto">
          <a:xfrm>
            <a:off x="0" y="6705600"/>
            <a:ext cx="6604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8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132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Upload “large” (3-4 GB) files into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Import “large”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(3-4 GB)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files into the DE using a URL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Understand metadata and annotate a file using the AVU format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Share your data with another colleague/user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started with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(* command line interface)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564" y="1283476"/>
            <a:ext cx="74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the end of this module you should be able to: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7112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02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9904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800" dirty="0"/>
              <a:t>Import files into the data store, </a:t>
            </a:r>
            <a:r>
              <a:rPr lang="en-US" sz="2800" dirty="0" smtClean="0"/>
              <a:t>annotate them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/>
              <a:t>with metadata and share them with a colleague.</a:t>
            </a:r>
            <a:r>
              <a:rPr lang="en-US" sz="2800" b="1" dirty="0"/>
              <a:t>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1: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file into the DE from a URL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2: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“large” file using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DE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Markup your files with metadata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4: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Share your data with a colleague / other user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B"/>
          <p:cNvSpPr/>
          <p:nvPr/>
        </p:nvSpPr>
        <p:spPr bwMode="auto">
          <a:xfrm>
            <a:off x="0" y="6705600"/>
            <a:ext cx="7620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94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983" y="1676400"/>
            <a:ext cx="66368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login to the Discovery Environment. </a:t>
            </a:r>
          </a:p>
          <a:p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instructor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handouts on your own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B"/>
          <p:cNvSpPr/>
          <p:nvPr/>
        </p:nvSpPr>
        <p:spPr bwMode="auto">
          <a:xfrm>
            <a:off x="0" y="6705600"/>
            <a:ext cx="8128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462" y="84838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Quick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373" y="1295400"/>
            <a:ext cx="40661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Commands demonstrated: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init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get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exit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04781"/>
              </p:ext>
            </p:extLst>
          </p:nvPr>
        </p:nvGraphicFramePr>
        <p:xfrm>
          <a:off x="371555" y="3962400"/>
          <a:ext cx="8400890" cy="17586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00890"/>
              </a:tblGrid>
              <a:tr h="29873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Enter the host name (DNS) of the server to connect to: 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data.iplantcollaborative.org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the port number: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1247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user name: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login name&gt;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zone: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current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password: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password&gt;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67400"/>
            <a:ext cx="825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Learn more in the online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documentation: http</a:t>
            </a:r>
            <a:r>
              <a:rPr lang="en-US" dirty="0">
                <a:latin typeface="Calibri" pitchFamily="34" charset="0"/>
                <a:cs typeface="Calibri" pitchFamily="34" charset="0"/>
              </a:rPr>
              <a:t>://www.iplantcollaborative.org/w_icmds</a:t>
            </a:r>
          </a:p>
          <a:p>
            <a:endParaRPr lang="en-US" dirty="0"/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8636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27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48380"/>
            <a:ext cx="554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iPlant Supports the Life Cycle of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9144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1" y="5561903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8"/>
          <p:cNvSpPr>
            <a:spLocks noChangeShapeType="1"/>
          </p:cNvSpPr>
          <p:nvPr/>
        </p:nvSpPr>
        <p:spPr bwMode="auto">
          <a:xfrm rot="10800000" flipH="1">
            <a:off x="950181" y="5443250"/>
            <a:ext cx="114300" cy="1905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 rot="10800000">
            <a:off x="1293081" y="5424200"/>
            <a:ext cx="152400" cy="228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 rot="10800000" flipH="1">
            <a:off x="1216881" y="5470561"/>
            <a:ext cx="0" cy="19212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7716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Store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7506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Markup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752600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7885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Transfer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C:\Users\Jason Williams\AppData\Local\Microsoft\Windows\Temporary Internet Files\Content.IE5\FDZI8TH6\MP9004309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5052"/>
            <a:ext cx="875608" cy="73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ason Williams\AppData\Local\Microsoft\Windows\Temporary Internet Files\Content.IE5\1I7N91EI\MC9004316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312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019085" y="5027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5053693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Visualize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47885" y="43414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Collaborate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861" y="4312511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7" y="5633750"/>
            <a:ext cx="429346" cy="3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81" y="5557550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3884" y="5757446"/>
            <a:ext cx="170591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           Results A            Results B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Algo1                 Algo2   </a:t>
            </a:r>
            <a:endParaRPr lang="en-US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658962" y="5787107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44762" y="5790456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1" y="5067161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Jason Williams\AppData\Local\Microsoft\Windows\Temporary Internet Files\Content.IE5\OOY5XN89\MC9004420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43023"/>
            <a:ext cx="7824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33948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9" y="3317895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6553200" y="35814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28106" y="3653778"/>
            <a:ext cx="276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13" descr="C:\Users\Jason Williams\AppData\Local\Microsoft\Windows\Temporary Internet Files\Content.IE5\OOY5XN89\MC90023031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4893"/>
            <a:ext cx="722861" cy="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Down Arrow 31"/>
          <p:cNvSpPr/>
          <p:nvPr/>
        </p:nvSpPr>
        <p:spPr>
          <a:xfrm rot="19051630">
            <a:off x="3113910" y="3246653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urved Down Arrow 32"/>
          <p:cNvSpPr/>
          <p:nvPr/>
        </p:nvSpPr>
        <p:spPr>
          <a:xfrm rot="8003005">
            <a:off x="4413218" y="3850257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259" y="3427089"/>
            <a:ext cx="209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Pre-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5390" y="4019379"/>
            <a:ext cx="209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Post-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83" y="5651852"/>
            <a:ext cx="732484" cy="44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918" y="772180"/>
            <a:ext cx="303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is “Big Data”?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llscullypower.files.wordpress.com/2010/03/the-data-delu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3851343"/>
            <a:ext cx="1857548" cy="235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1295400"/>
            <a:ext cx="185754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020937"/>
            <a:ext cx="655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data is a term applied to data sets whose size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is beyond the ability of commonly used software   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tools to capture, manage, and process the data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within a tolerable elapsed time.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data sizes are a constantly moving target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currently ranging from a few dozen terabytes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to many petabytes of data in a single data set.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Wikipedia </a:t>
            </a:r>
          </a:p>
          <a:p>
            <a:pPr marL="171450" indent="-171450">
              <a:buFontTx/>
              <a:buChar char="-"/>
            </a:pPr>
            <a:r>
              <a:rPr lang="en-US" sz="700" dirty="0" smtClean="0">
                <a:latin typeface="Calibri" pitchFamily="34" charset="0"/>
                <a:cs typeface="Calibri" pitchFamily="34" charset="0"/>
              </a:rPr>
              <a:t>(http://en.wikipedia.org/wiki/Big_data)</a:t>
            </a:r>
            <a:endParaRPr 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1016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6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72180"/>
            <a:ext cx="7573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High-Throughput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Biology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(Not Just Sequence Data)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51682"/>
            <a:ext cx="329184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7" y="2351682"/>
            <a:ext cx="316992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399" y="164687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994" y="16002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Phenotype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901732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In 11 Days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Generates 4TB of raw data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600,000,000,000 bases of DNA sequence (200 human genomes)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8" y="4923472"/>
            <a:ext cx="246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Day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30 camera sets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~200 movies of dynamic 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root growth: 4GB a day</a:t>
            </a:r>
          </a:p>
          <a:p>
            <a:endParaRPr lang="en-US" dirty="0"/>
          </a:p>
        </p:txBody>
      </p:sp>
      <p:sp>
        <p:nvSpPr>
          <p:cNvPr id="10" name="PB"/>
          <p:cNvSpPr/>
          <p:nvPr/>
        </p:nvSpPr>
        <p:spPr bwMode="auto">
          <a:xfrm>
            <a:off x="0" y="6705600"/>
            <a:ext cx="1524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6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big data 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7966" y="2437482"/>
            <a:ext cx="464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Why isn't saving/moving/copying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ig data as simple as using the tools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 already have?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ndowsphonereview.com/wp-content/uploads/2010/10/wp7-copy-p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83" y="3962400"/>
            <a:ext cx="1714500" cy="101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B"/>
          <p:cNvSpPr/>
          <p:nvPr/>
        </p:nvSpPr>
        <p:spPr bwMode="auto">
          <a:xfrm>
            <a:off x="0" y="6705600"/>
            <a:ext cx="2032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1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big data 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kingofgreen.co.uk/media/pip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541177" cy="199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53" y="1819743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6870"/>
            <a:ext cx="2048945" cy="153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94968"/>
            <a:ext cx="1940130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930" y="2590800"/>
            <a:ext cx="4079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Changes in scale - quantitative</a:t>
            </a:r>
          </a:p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ntroduce qualitative differences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and complications?!</a:t>
            </a: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2540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5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622" y="772180"/>
            <a:ext cx="480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Complications of Big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981200"/>
            <a:ext cx="41163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Difficult/slow transfers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Expense for storage/backup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 to share and publish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Metadata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3048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1940584"/>
            <a:ext cx="3200400" cy="29123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/>
          </p:cNvSpPr>
          <p:nvPr/>
        </p:nvSpPr>
        <p:spPr bwMode="auto">
          <a:xfrm>
            <a:off x="2927681" y="3377235"/>
            <a:ext cx="498907" cy="153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" b="1" dirty="0" err="1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Teragrid</a:t>
            </a:r>
            <a:endParaRPr lang="en-US" sz="500" b="1" dirty="0" smtClean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  <a:p>
            <a:pPr algn="ctr"/>
            <a:r>
              <a:rPr lang="en-US" sz="500" b="1" dirty="0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XSEDE</a:t>
            </a:r>
            <a:endParaRPr lang="en-US" sz="500" b="1" dirty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3225207"/>
            <a:ext cx="776443" cy="45794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016" y="1905000"/>
            <a:ext cx="49069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Access your data from multiple iPlant services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Automatic data backup (redundant between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    University of Arizona and University of Texas)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Multiple way to share data with collaborators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Multi-threaded high speed transfers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Default 100GB allocation. &gt;1TB allocations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     available with justification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3556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36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70033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1" y="2178546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is an open-source data management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supports many data intensive projects like NSF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TeraGrid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Large Synoptic Survey telescope, etc.  </a:t>
            </a:r>
            <a:r>
              <a:rPr lang="en-US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4064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34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188" y="772180"/>
            <a:ext cx="718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There are multiple ways to access the data store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113"/>
            <a:ext cx="2703934" cy="26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71073"/>
            <a:ext cx="70989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Through the Discovery Environment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Davis Web interface (data.iplantcollaborative.org)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WebDAV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stand alone client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iCommands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FUSE (mounted volume in Linux environment)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4572000" cy="2286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33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1140</Words>
  <Application>Microsoft Macintosh PowerPoint</Application>
  <PresentationFormat>On-screen Show (4:3)</PresentationFormat>
  <Paragraphs>229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Vaughn_iPlant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iPlant Data Store Lab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John Fonner</cp:lastModifiedBy>
  <cp:revision>34</cp:revision>
  <dcterms:created xsi:type="dcterms:W3CDTF">2012-05-11T18:04:44Z</dcterms:created>
  <dcterms:modified xsi:type="dcterms:W3CDTF">2012-07-18T20:24:46Z</dcterms:modified>
</cp:coreProperties>
</file>