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C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8" autoAdjust="0"/>
    <p:restoredTop sz="84029" autoAdjust="0"/>
  </p:normalViewPr>
  <p:slideViewPr>
    <p:cSldViewPr>
      <p:cViewPr>
        <p:scale>
          <a:sx n="77" d="100"/>
          <a:sy n="77" d="100"/>
        </p:scale>
        <p:origin x="-6080" y="-24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81635-6AB4-44F9-8EE6-FF1560DAD022}" type="datetimeFigureOut">
              <a:rPr lang="en-US" smtClean="0"/>
              <a:t>7/18/12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FD599-9B7A-46C4-B3B6-447F634EC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9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FC498-9F99-4683-9D27-5BFC8978D99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32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want to emphasize that iPlant is not “selling” anything, but we are offering </a:t>
            </a:r>
          </a:p>
          <a:p>
            <a:r>
              <a:rPr lang="en-US" baseline="0" dirty="0" smtClean="0"/>
              <a:t>Unique services and opportunities to the life-sciences that fall under the commission of the NSF cyberinfrastructure</a:t>
            </a:r>
          </a:p>
          <a:p>
            <a:r>
              <a:rPr lang="en-US" baseline="0" dirty="0" smtClean="0"/>
              <a:t>Vision.  Just like you we are interested not in CI questions in and of themselves, but with biological discovery.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FD599-9B7A-46C4-B3B6-447F634EC3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1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4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7938"/>
            <a:ext cx="2076450" cy="615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650" y="7938"/>
            <a:ext cx="6078538" cy="615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98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4077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9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41475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641475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9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0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ctr">
              <a:defRPr sz="2000" b="1" i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0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36716-92CE-6446-8DCE-A892796C4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7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DCE9F9"/>
            </a:gs>
            <a:gs pos="75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7938"/>
            <a:ext cx="9144000" cy="1135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624840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934200" y="6353175"/>
            <a:ext cx="2128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defTabSz="457200"/>
            <a:fld id="{85636716-92CE-6446-8DCE-A892796C4772}" type="slidenum">
              <a:rPr lang="en-US" smtClean="0"/>
              <a:pPr defTabSz="457200"/>
              <a:t>‹#›</a:t>
            </a:fld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41475"/>
            <a:ext cx="8224838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240233"/>
            <a:ext cx="645001" cy="636905"/>
            <a:chOff x="0" y="3846"/>
            <a:chExt cx="478" cy="472"/>
          </a:xfrm>
        </p:grpSpPr>
        <p:sp>
          <p:nvSpPr>
            <p:cNvPr id="3" name="Oval 7"/>
            <p:cNvSpPr>
              <a:spLocks noChangeArrowheads="1"/>
            </p:cNvSpPr>
            <p:nvPr/>
          </p:nvSpPr>
          <p:spPr bwMode="auto">
            <a:xfrm>
              <a:off x="139" y="4005"/>
              <a:ext cx="186" cy="182"/>
            </a:xfrm>
            <a:prstGeom prst="ellipse">
              <a:avLst/>
            </a:prstGeom>
            <a:solidFill>
              <a:srgbClr val="FFC000"/>
            </a:solidFill>
            <a:ln w="12600">
              <a:solidFill>
                <a:srgbClr val="FFC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457200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033" name="Picture 8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3846"/>
              <a:ext cx="479" cy="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pic>
        <p:nvPicPr>
          <p:cNvPr id="11" name="Picture 10" descr="IPL_logo_1C_rgb_small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446900" y="6391893"/>
            <a:ext cx="1658418" cy="42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31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0">
          <a:solidFill>
            <a:srgbClr val="004E82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600" b="1">
          <a:solidFill>
            <a:srgbClr val="004E8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3200">
          <a:solidFill>
            <a:srgbClr val="000000"/>
          </a:solidFill>
          <a:latin typeface="Georgia"/>
          <a:ea typeface="+mn-ea"/>
          <a:cs typeface="Georgia"/>
        </a:defRPr>
      </a:lvl1pPr>
      <a:lvl2pPr marL="742950" indent="-285750" algn="l" defTabSz="457200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800">
          <a:solidFill>
            <a:srgbClr val="000000"/>
          </a:solidFill>
          <a:latin typeface="Georgia"/>
          <a:ea typeface="+mn-ea"/>
          <a:cs typeface="Georgia"/>
        </a:defRPr>
      </a:lvl2pPr>
      <a:lvl3pPr marL="1143000" indent="-228600" algn="l" defTabSz="45720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Georgia"/>
          <a:ea typeface="+mn-ea"/>
          <a:cs typeface="Georgia"/>
        </a:defRPr>
      </a:lvl3pPr>
      <a:lvl4pPr marL="16002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Georgia"/>
          <a:ea typeface="+mn-ea"/>
          <a:cs typeface="Georgia"/>
        </a:defRPr>
      </a:lvl4pPr>
      <a:lvl5pPr marL="20574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Georgia"/>
          <a:ea typeface="+mn-ea"/>
          <a:cs typeface="Georgia"/>
        </a:defRPr>
      </a:lvl5pPr>
      <a:lvl6pPr marL="25146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74370"/>
            <a:ext cx="6340197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iPlant Collaborative </a:t>
            </a:r>
          </a:p>
          <a:p>
            <a:pPr algn="ctr"/>
            <a:r>
              <a:rPr lang="en-US" sz="4000" b="1" dirty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Tools and Services Workshop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7632" y="4495800"/>
            <a:ext cx="8348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Collaborating with iPlant</a:t>
            </a:r>
            <a:endParaRPr lang="en-US" sz="28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B"/>
          <p:cNvSpPr/>
          <p:nvPr/>
        </p:nvSpPr>
        <p:spPr bwMode="auto">
          <a:xfrm>
            <a:off x="0" y="6705600"/>
            <a:ext cx="831273" cy="1397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434" l="1895" r="100000">
                        <a14:foregroundMark x1="20842" y1="14318" x2="20842" y2="14318"/>
                        <a14:foregroundMark x1="18526" y1="31767" x2="18526" y2="31767"/>
                        <a14:foregroundMark x1="21895" y1="51678" x2="21895" y2="51678"/>
                        <a14:foregroundMark x1="46947" y1="25503" x2="46947" y2="25503"/>
                        <a14:foregroundMark x1="63789" y1="21029" x2="63789" y2="21029"/>
                        <a14:foregroundMark x1="85684" y1="39150" x2="85684" y2="39150"/>
                        <a14:foregroundMark x1="65895" y1="57271" x2="65895" y2="57271"/>
                        <a14:foregroundMark x1="58526" y1="79418" x2="58526" y2="79418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562" y="2836665"/>
            <a:ext cx="1258877" cy="1184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561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35062"/>
          </a:xfrm>
        </p:spPr>
        <p:txBody>
          <a:bodyPr/>
          <a:lstStyle/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Expansion of Powered by iPlant</a:t>
            </a:r>
            <a:endParaRPr lang="en-US" dirty="0">
              <a:solidFill>
                <a:srgbClr val="055C6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4838" cy="4525963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Many more sites will use some aspect of iPlant resources: 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Scalable storage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Scalable computing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Hosting services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Either directly or through the APIs.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Custom Discovery Environments for individual communities.  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Particular species, topic or dataset. 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Expand to animals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B"/>
          <p:cNvSpPr/>
          <p:nvPr/>
        </p:nvSpPr>
        <p:spPr bwMode="auto">
          <a:xfrm>
            <a:off x="0" y="6705600"/>
            <a:ext cx="8312727" cy="1397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79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35062"/>
          </a:xfrm>
        </p:spPr>
        <p:txBody>
          <a:bodyPr/>
          <a:lstStyle/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 err="1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iPlant</a:t>
            </a:r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 Federation</a:t>
            </a:r>
            <a:endParaRPr lang="en-US" dirty="0">
              <a:solidFill>
                <a:srgbClr val="055C6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4838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Science is increasingly an international endeavor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Sharing the funding across international boundaries means sharing data, infrastructure ownership.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CI will federate; build networks of collaborative nodes with replicated databases, unique tools and portals, independent compute resources.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One iPlant instance will talk to another one to federate queries, etc.  </a:t>
            </a:r>
          </a:p>
        </p:txBody>
      </p:sp>
      <p:sp>
        <p:nvSpPr>
          <p:cNvPr id="4" name="PB"/>
          <p:cNvSpPr/>
          <p:nvPr/>
        </p:nvSpPr>
        <p:spPr bwMode="auto">
          <a:xfrm>
            <a:off x="0" y="6705600"/>
            <a:ext cx="9144000" cy="1397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218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38162" y="1143000"/>
            <a:ext cx="8224838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defRPr sz="32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1pPr>
            <a:lvl2pPr marL="742950" indent="-285750" algn="l" defTabSz="457200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–"/>
              <a:defRPr sz="28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45720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Where to go when you need help:</a:t>
            </a:r>
          </a:p>
          <a:p>
            <a:pPr marL="0" indent="0" algn="ctr">
              <a:buNone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Wiki documentation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Support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iPlant user forums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Your Instructors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Online learning (more materials coming soon)</a:t>
            </a:r>
          </a:p>
        </p:txBody>
      </p:sp>
    </p:spTree>
    <p:extLst>
      <p:ext uri="{BB962C8B-B14F-4D97-AF65-F5344CB8AC3E}">
        <p14:creationId xmlns:p14="http://schemas.microsoft.com/office/powerpoint/2010/main" val="78515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35062"/>
          </a:xfrm>
        </p:spPr>
        <p:txBody>
          <a:bodyPr/>
          <a:lstStyle/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Collaborating with iPlant</a:t>
            </a:r>
            <a:endParaRPr lang="en-US" dirty="0">
              <a:solidFill>
                <a:srgbClr val="055C6B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72" y="1356547"/>
            <a:ext cx="3886200" cy="2997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72" y="4517943"/>
            <a:ext cx="3886200" cy="968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/>
          <p:nvPr/>
        </p:nvSpPr>
        <p:spPr bwMode="auto">
          <a:xfrm>
            <a:off x="152400" y="4449704"/>
            <a:ext cx="3386172" cy="968991"/>
          </a:xfrm>
          <a:custGeom>
            <a:avLst/>
            <a:gdLst>
              <a:gd name="connsiteX0" fmla="*/ 75453 w 3105256"/>
              <a:gd name="connsiteY0" fmla="*/ 450376 h 968991"/>
              <a:gd name="connsiteX1" fmla="*/ 102748 w 3105256"/>
              <a:gd name="connsiteY1" fmla="*/ 382138 h 968991"/>
              <a:gd name="connsiteX2" fmla="*/ 225578 w 3105256"/>
              <a:gd name="connsiteY2" fmla="*/ 286603 h 968991"/>
              <a:gd name="connsiteX3" fmla="*/ 266521 w 3105256"/>
              <a:gd name="connsiteY3" fmla="*/ 245660 h 968991"/>
              <a:gd name="connsiteX4" fmla="*/ 348408 w 3105256"/>
              <a:gd name="connsiteY4" fmla="*/ 191069 h 968991"/>
              <a:gd name="connsiteX5" fmla="*/ 402999 w 3105256"/>
              <a:gd name="connsiteY5" fmla="*/ 150126 h 968991"/>
              <a:gd name="connsiteX6" fmla="*/ 457590 w 3105256"/>
              <a:gd name="connsiteY6" fmla="*/ 136478 h 968991"/>
              <a:gd name="connsiteX7" fmla="*/ 498533 w 3105256"/>
              <a:gd name="connsiteY7" fmla="*/ 109182 h 968991"/>
              <a:gd name="connsiteX8" fmla="*/ 621363 w 3105256"/>
              <a:gd name="connsiteY8" fmla="*/ 81887 h 968991"/>
              <a:gd name="connsiteX9" fmla="*/ 744193 w 3105256"/>
              <a:gd name="connsiteY9" fmla="*/ 40943 h 968991"/>
              <a:gd name="connsiteX10" fmla="*/ 785136 w 3105256"/>
              <a:gd name="connsiteY10" fmla="*/ 27296 h 968991"/>
              <a:gd name="connsiteX11" fmla="*/ 894318 w 3105256"/>
              <a:gd name="connsiteY11" fmla="*/ 0 h 968991"/>
              <a:gd name="connsiteX12" fmla="*/ 1617650 w 3105256"/>
              <a:gd name="connsiteY12" fmla="*/ 27296 h 968991"/>
              <a:gd name="connsiteX13" fmla="*/ 1795071 w 3105256"/>
              <a:gd name="connsiteY13" fmla="*/ 54591 h 968991"/>
              <a:gd name="connsiteX14" fmla="*/ 1890605 w 3105256"/>
              <a:gd name="connsiteY14" fmla="*/ 68239 h 968991"/>
              <a:gd name="connsiteX15" fmla="*/ 1945196 w 3105256"/>
              <a:gd name="connsiteY15" fmla="*/ 81887 h 968991"/>
              <a:gd name="connsiteX16" fmla="*/ 2027082 w 3105256"/>
              <a:gd name="connsiteY16" fmla="*/ 95535 h 968991"/>
              <a:gd name="connsiteX17" fmla="*/ 2177208 w 3105256"/>
              <a:gd name="connsiteY17" fmla="*/ 122830 h 968991"/>
              <a:gd name="connsiteX18" fmla="*/ 2218151 w 3105256"/>
              <a:gd name="connsiteY18" fmla="*/ 136478 h 968991"/>
              <a:gd name="connsiteX19" fmla="*/ 2368276 w 3105256"/>
              <a:gd name="connsiteY19" fmla="*/ 163773 h 968991"/>
              <a:gd name="connsiteX20" fmla="*/ 2504754 w 3105256"/>
              <a:gd name="connsiteY20" fmla="*/ 191069 h 968991"/>
              <a:gd name="connsiteX21" fmla="*/ 2586641 w 3105256"/>
              <a:gd name="connsiteY21" fmla="*/ 218364 h 968991"/>
              <a:gd name="connsiteX22" fmla="*/ 2682175 w 3105256"/>
              <a:gd name="connsiteY22" fmla="*/ 245660 h 968991"/>
              <a:gd name="connsiteX23" fmla="*/ 2723118 w 3105256"/>
              <a:gd name="connsiteY23" fmla="*/ 272955 h 968991"/>
              <a:gd name="connsiteX24" fmla="*/ 2873244 w 3105256"/>
              <a:gd name="connsiteY24" fmla="*/ 313899 h 968991"/>
              <a:gd name="connsiteX25" fmla="*/ 2968778 w 3105256"/>
              <a:gd name="connsiteY25" fmla="*/ 368490 h 968991"/>
              <a:gd name="connsiteX26" fmla="*/ 3064312 w 3105256"/>
              <a:gd name="connsiteY26" fmla="*/ 423081 h 968991"/>
              <a:gd name="connsiteX27" fmla="*/ 3105256 w 3105256"/>
              <a:gd name="connsiteY27" fmla="*/ 504967 h 968991"/>
              <a:gd name="connsiteX28" fmla="*/ 3077960 w 3105256"/>
              <a:gd name="connsiteY28" fmla="*/ 614149 h 968991"/>
              <a:gd name="connsiteX29" fmla="*/ 3050665 w 3105256"/>
              <a:gd name="connsiteY29" fmla="*/ 655093 h 968991"/>
              <a:gd name="connsiteX30" fmla="*/ 3009721 w 3105256"/>
              <a:gd name="connsiteY30" fmla="*/ 668740 h 968991"/>
              <a:gd name="connsiteX31" fmla="*/ 2968778 w 3105256"/>
              <a:gd name="connsiteY31" fmla="*/ 709684 h 968991"/>
              <a:gd name="connsiteX32" fmla="*/ 2886891 w 3105256"/>
              <a:gd name="connsiteY32" fmla="*/ 736979 h 968991"/>
              <a:gd name="connsiteX33" fmla="*/ 2845948 w 3105256"/>
              <a:gd name="connsiteY33" fmla="*/ 750627 h 968991"/>
              <a:gd name="connsiteX34" fmla="*/ 2750414 w 3105256"/>
              <a:gd name="connsiteY34" fmla="*/ 791570 h 968991"/>
              <a:gd name="connsiteX35" fmla="*/ 2695823 w 3105256"/>
              <a:gd name="connsiteY35" fmla="*/ 873457 h 968991"/>
              <a:gd name="connsiteX36" fmla="*/ 2654879 w 3105256"/>
              <a:gd name="connsiteY36" fmla="*/ 887105 h 968991"/>
              <a:gd name="connsiteX37" fmla="*/ 2559345 w 3105256"/>
              <a:gd name="connsiteY37" fmla="*/ 900752 h 968991"/>
              <a:gd name="connsiteX38" fmla="*/ 1945196 w 3105256"/>
              <a:gd name="connsiteY38" fmla="*/ 955343 h 968991"/>
              <a:gd name="connsiteX39" fmla="*/ 1590354 w 3105256"/>
              <a:gd name="connsiteY39" fmla="*/ 968991 h 968991"/>
              <a:gd name="connsiteX40" fmla="*/ 1167273 w 3105256"/>
              <a:gd name="connsiteY40" fmla="*/ 955343 h 968991"/>
              <a:gd name="connsiteX41" fmla="*/ 935262 w 3105256"/>
              <a:gd name="connsiteY41" fmla="*/ 928048 h 968991"/>
              <a:gd name="connsiteX42" fmla="*/ 867023 w 3105256"/>
              <a:gd name="connsiteY42" fmla="*/ 914400 h 968991"/>
              <a:gd name="connsiteX43" fmla="*/ 757841 w 3105256"/>
              <a:gd name="connsiteY43" fmla="*/ 900752 h 968991"/>
              <a:gd name="connsiteX44" fmla="*/ 703250 w 3105256"/>
              <a:gd name="connsiteY44" fmla="*/ 887105 h 968991"/>
              <a:gd name="connsiteX45" fmla="*/ 580420 w 3105256"/>
              <a:gd name="connsiteY45" fmla="*/ 873457 h 968991"/>
              <a:gd name="connsiteX46" fmla="*/ 512181 w 3105256"/>
              <a:gd name="connsiteY46" fmla="*/ 859809 h 968991"/>
              <a:gd name="connsiteX47" fmla="*/ 430294 w 3105256"/>
              <a:gd name="connsiteY47" fmla="*/ 846161 h 968991"/>
              <a:gd name="connsiteX48" fmla="*/ 307465 w 3105256"/>
              <a:gd name="connsiteY48" fmla="*/ 805218 h 968991"/>
              <a:gd name="connsiteX49" fmla="*/ 184635 w 3105256"/>
              <a:gd name="connsiteY49" fmla="*/ 764275 h 968991"/>
              <a:gd name="connsiteX50" fmla="*/ 143691 w 3105256"/>
              <a:gd name="connsiteY50" fmla="*/ 750627 h 968991"/>
              <a:gd name="connsiteX51" fmla="*/ 102748 w 3105256"/>
              <a:gd name="connsiteY51" fmla="*/ 709684 h 968991"/>
              <a:gd name="connsiteX52" fmla="*/ 34509 w 3105256"/>
              <a:gd name="connsiteY52" fmla="*/ 614149 h 968991"/>
              <a:gd name="connsiteX53" fmla="*/ 20862 w 3105256"/>
              <a:gd name="connsiteY53" fmla="*/ 368490 h 968991"/>
              <a:gd name="connsiteX54" fmla="*/ 61805 w 3105256"/>
              <a:gd name="connsiteY54" fmla="*/ 341194 h 968991"/>
              <a:gd name="connsiteX55" fmla="*/ 116396 w 3105256"/>
              <a:gd name="connsiteY55" fmla="*/ 341194 h 96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105256" h="968991">
                <a:moveTo>
                  <a:pt x="75453" y="450376"/>
                </a:moveTo>
                <a:cubicBezTo>
                  <a:pt x="84551" y="427630"/>
                  <a:pt x="89159" y="402522"/>
                  <a:pt x="102748" y="382138"/>
                </a:cubicBezTo>
                <a:cubicBezTo>
                  <a:pt x="144721" y="319178"/>
                  <a:pt x="167612" y="330077"/>
                  <a:pt x="225578" y="286603"/>
                </a:cubicBezTo>
                <a:cubicBezTo>
                  <a:pt x="241019" y="275023"/>
                  <a:pt x="251286" y="257509"/>
                  <a:pt x="266521" y="245660"/>
                </a:cubicBezTo>
                <a:cubicBezTo>
                  <a:pt x="292416" y="225520"/>
                  <a:pt x="322164" y="210752"/>
                  <a:pt x="348408" y="191069"/>
                </a:cubicBezTo>
                <a:cubicBezTo>
                  <a:pt x="366605" y="177421"/>
                  <a:pt x="382654" y="160298"/>
                  <a:pt x="402999" y="150126"/>
                </a:cubicBezTo>
                <a:cubicBezTo>
                  <a:pt x="419776" y="141738"/>
                  <a:pt x="439393" y="141027"/>
                  <a:pt x="457590" y="136478"/>
                </a:cubicBezTo>
                <a:cubicBezTo>
                  <a:pt x="471238" y="127379"/>
                  <a:pt x="483457" y="115643"/>
                  <a:pt x="498533" y="109182"/>
                </a:cubicBezTo>
                <a:cubicBezTo>
                  <a:pt x="521281" y="99433"/>
                  <a:pt x="601942" y="87436"/>
                  <a:pt x="621363" y="81887"/>
                </a:cubicBezTo>
                <a:cubicBezTo>
                  <a:pt x="662861" y="70030"/>
                  <a:pt x="703250" y="54591"/>
                  <a:pt x="744193" y="40943"/>
                </a:cubicBezTo>
                <a:cubicBezTo>
                  <a:pt x="757841" y="36394"/>
                  <a:pt x="771180" y="30785"/>
                  <a:pt x="785136" y="27296"/>
                </a:cubicBezTo>
                <a:lnTo>
                  <a:pt x="894318" y="0"/>
                </a:lnTo>
                <a:lnTo>
                  <a:pt x="1617650" y="27296"/>
                </a:lnTo>
                <a:cubicBezTo>
                  <a:pt x="1721375" y="33582"/>
                  <a:pt x="1708876" y="40225"/>
                  <a:pt x="1795071" y="54591"/>
                </a:cubicBezTo>
                <a:cubicBezTo>
                  <a:pt x="1826801" y="59879"/>
                  <a:pt x="1858956" y="62485"/>
                  <a:pt x="1890605" y="68239"/>
                </a:cubicBezTo>
                <a:cubicBezTo>
                  <a:pt x="1909059" y="71594"/>
                  <a:pt x="1926803" y="78208"/>
                  <a:pt x="1945196" y="81887"/>
                </a:cubicBezTo>
                <a:cubicBezTo>
                  <a:pt x="1972330" y="87314"/>
                  <a:pt x="1999856" y="90585"/>
                  <a:pt x="2027082" y="95535"/>
                </a:cubicBezTo>
                <a:cubicBezTo>
                  <a:pt x="2236888" y="133681"/>
                  <a:pt x="1935930" y="82616"/>
                  <a:pt x="2177208" y="122830"/>
                </a:cubicBezTo>
                <a:cubicBezTo>
                  <a:pt x="2190856" y="127379"/>
                  <a:pt x="2204195" y="132989"/>
                  <a:pt x="2218151" y="136478"/>
                </a:cubicBezTo>
                <a:cubicBezTo>
                  <a:pt x="2256307" y="146017"/>
                  <a:pt x="2331764" y="157688"/>
                  <a:pt x="2368276" y="163773"/>
                </a:cubicBezTo>
                <a:cubicBezTo>
                  <a:pt x="2481815" y="201619"/>
                  <a:pt x="2300892" y="144024"/>
                  <a:pt x="2504754" y="191069"/>
                </a:cubicBezTo>
                <a:cubicBezTo>
                  <a:pt x="2532789" y="197539"/>
                  <a:pt x="2559082" y="210096"/>
                  <a:pt x="2586641" y="218364"/>
                </a:cubicBezTo>
                <a:cubicBezTo>
                  <a:pt x="2608506" y="224923"/>
                  <a:pt x="2659241" y="234193"/>
                  <a:pt x="2682175" y="245660"/>
                </a:cubicBezTo>
                <a:cubicBezTo>
                  <a:pt x="2696846" y="252995"/>
                  <a:pt x="2707760" y="267196"/>
                  <a:pt x="2723118" y="272955"/>
                </a:cubicBezTo>
                <a:cubicBezTo>
                  <a:pt x="2842928" y="317884"/>
                  <a:pt x="2740379" y="247468"/>
                  <a:pt x="2873244" y="313899"/>
                </a:cubicBezTo>
                <a:cubicBezTo>
                  <a:pt x="3038213" y="396382"/>
                  <a:pt x="2833746" y="291329"/>
                  <a:pt x="2968778" y="368490"/>
                </a:cubicBezTo>
                <a:cubicBezTo>
                  <a:pt x="3089986" y="437752"/>
                  <a:pt x="2964561" y="356579"/>
                  <a:pt x="3064312" y="423081"/>
                </a:cubicBezTo>
                <a:cubicBezTo>
                  <a:pt x="3078113" y="443781"/>
                  <a:pt x="3105256" y="476715"/>
                  <a:pt x="3105256" y="504967"/>
                </a:cubicBezTo>
                <a:cubicBezTo>
                  <a:pt x="3105256" y="520541"/>
                  <a:pt x="3088730" y="592609"/>
                  <a:pt x="3077960" y="614149"/>
                </a:cubicBezTo>
                <a:cubicBezTo>
                  <a:pt x="3070625" y="628820"/>
                  <a:pt x="3063473" y="644846"/>
                  <a:pt x="3050665" y="655093"/>
                </a:cubicBezTo>
                <a:cubicBezTo>
                  <a:pt x="3039431" y="664080"/>
                  <a:pt x="3023369" y="664191"/>
                  <a:pt x="3009721" y="668740"/>
                </a:cubicBezTo>
                <a:cubicBezTo>
                  <a:pt x="2996073" y="682388"/>
                  <a:pt x="2985650" y="700311"/>
                  <a:pt x="2968778" y="709684"/>
                </a:cubicBezTo>
                <a:cubicBezTo>
                  <a:pt x="2943627" y="723657"/>
                  <a:pt x="2914187" y="727881"/>
                  <a:pt x="2886891" y="736979"/>
                </a:cubicBezTo>
                <a:cubicBezTo>
                  <a:pt x="2873243" y="741528"/>
                  <a:pt x="2857918" y="742647"/>
                  <a:pt x="2845948" y="750627"/>
                </a:cubicBezTo>
                <a:cubicBezTo>
                  <a:pt x="2789398" y="788328"/>
                  <a:pt x="2820918" y="773945"/>
                  <a:pt x="2750414" y="791570"/>
                </a:cubicBezTo>
                <a:cubicBezTo>
                  <a:pt x="2732217" y="818866"/>
                  <a:pt x="2719020" y="850260"/>
                  <a:pt x="2695823" y="873457"/>
                </a:cubicBezTo>
                <a:cubicBezTo>
                  <a:pt x="2685650" y="883630"/>
                  <a:pt x="2668986" y="884284"/>
                  <a:pt x="2654879" y="887105"/>
                </a:cubicBezTo>
                <a:cubicBezTo>
                  <a:pt x="2623336" y="893414"/>
                  <a:pt x="2590994" y="894998"/>
                  <a:pt x="2559345" y="900752"/>
                </a:cubicBezTo>
                <a:cubicBezTo>
                  <a:pt x="2174600" y="970706"/>
                  <a:pt x="2514693" y="935004"/>
                  <a:pt x="1945196" y="955343"/>
                </a:cubicBezTo>
                <a:lnTo>
                  <a:pt x="1590354" y="968991"/>
                </a:lnTo>
                <a:lnTo>
                  <a:pt x="1167273" y="955343"/>
                </a:lnTo>
                <a:cubicBezTo>
                  <a:pt x="1148531" y="954406"/>
                  <a:pt x="960193" y="931884"/>
                  <a:pt x="935262" y="928048"/>
                </a:cubicBezTo>
                <a:cubicBezTo>
                  <a:pt x="912335" y="924521"/>
                  <a:pt x="889950" y="917927"/>
                  <a:pt x="867023" y="914400"/>
                </a:cubicBezTo>
                <a:cubicBezTo>
                  <a:pt x="830772" y="908823"/>
                  <a:pt x="794019" y="906782"/>
                  <a:pt x="757841" y="900752"/>
                </a:cubicBezTo>
                <a:cubicBezTo>
                  <a:pt x="739339" y="897668"/>
                  <a:pt x="721789" y="889957"/>
                  <a:pt x="703250" y="887105"/>
                </a:cubicBezTo>
                <a:cubicBezTo>
                  <a:pt x="662534" y="880841"/>
                  <a:pt x="621201" y="879283"/>
                  <a:pt x="580420" y="873457"/>
                </a:cubicBezTo>
                <a:cubicBezTo>
                  <a:pt x="557456" y="870176"/>
                  <a:pt x="535004" y="863959"/>
                  <a:pt x="512181" y="859809"/>
                </a:cubicBezTo>
                <a:cubicBezTo>
                  <a:pt x="484955" y="854859"/>
                  <a:pt x="457032" y="853291"/>
                  <a:pt x="430294" y="846161"/>
                </a:cubicBezTo>
                <a:cubicBezTo>
                  <a:pt x="388594" y="835041"/>
                  <a:pt x="348408" y="818866"/>
                  <a:pt x="307465" y="805218"/>
                </a:cubicBezTo>
                <a:lnTo>
                  <a:pt x="184635" y="764275"/>
                </a:lnTo>
                <a:lnTo>
                  <a:pt x="143691" y="750627"/>
                </a:lnTo>
                <a:cubicBezTo>
                  <a:pt x="130043" y="736979"/>
                  <a:pt x="115309" y="724338"/>
                  <a:pt x="102748" y="709684"/>
                </a:cubicBezTo>
                <a:cubicBezTo>
                  <a:pt x="77357" y="680061"/>
                  <a:pt x="56111" y="646551"/>
                  <a:pt x="34509" y="614149"/>
                </a:cubicBezTo>
                <a:cubicBezTo>
                  <a:pt x="906" y="513338"/>
                  <a:pt x="-16147" y="498021"/>
                  <a:pt x="20862" y="368490"/>
                </a:cubicBezTo>
                <a:cubicBezTo>
                  <a:pt x="25368" y="352719"/>
                  <a:pt x="46034" y="345700"/>
                  <a:pt x="61805" y="341194"/>
                </a:cubicBezTo>
                <a:cubicBezTo>
                  <a:pt x="79302" y="336195"/>
                  <a:pt x="98199" y="341194"/>
                  <a:pt x="116396" y="341194"/>
                </a:cubicBez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8172" y="2057400"/>
            <a:ext cx="49958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iPlant is not a company!</a:t>
            </a: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We’re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colleagues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We’re potential collaborators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B"/>
          <p:cNvSpPr/>
          <p:nvPr/>
        </p:nvSpPr>
        <p:spPr bwMode="auto">
          <a:xfrm>
            <a:off x="0" y="6705600"/>
            <a:ext cx="1662545" cy="1397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705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dammclane.com/wp-content/uploads/2011/12/bottleneck_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74324"/>
            <a:ext cx="4386552" cy="2878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0" y="152400"/>
            <a:ext cx="9144000" cy="113506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0">
                <a:solidFill>
                  <a:srgbClr val="004E8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Collaborating with iPlant</a:t>
            </a:r>
            <a:endParaRPr lang="en-US" dirty="0">
              <a:solidFill>
                <a:srgbClr val="055C6B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6164721"/>
            <a:ext cx="189346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/>
              <a:t>Image from: http://adammclane.com/2011/12/06/bottlenecks/</a:t>
            </a:r>
            <a:endParaRPr lang="en-US" sz="5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2069970"/>
            <a:ext cx="3932167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Our goal is solve computational</a:t>
            </a: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ottlenecks that impede research. 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Bottlenecks might be storage space,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but it also might be finding a way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to make tools easier to use.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Doing this properly requires </a:t>
            </a: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c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ommunity input!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PB"/>
          <p:cNvSpPr/>
          <p:nvPr/>
        </p:nvSpPr>
        <p:spPr bwMode="auto">
          <a:xfrm>
            <a:off x="0" y="6705600"/>
            <a:ext cx="2493818" cy="1397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205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74650" y="1221433"/>
            <a:ext cx="8224838" cy="481812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defRPr sz="32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1pPr>
            <a:lvl2pPr marL="742950" indent="-285750" algn="l" defTabSz="457200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–"/>
              <a:defRPr sz="28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45720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900" dirty="0" smtClean="0">
                <a:latin typeface="Calibri" pitchFamily="34" charset="0"/>
                <a:cs typeface="Calibri" pitchFamily="34" charset="0"/>
              </a:rPr>
              <a:t>Extensible Discovery Environment</a:t>
            </a:r>
          </a:p>
          <a:p>
            <a:pPr lvl="1"/>
            <a:r>
              <a:rPr lang="en-US" sz="2900" b="1" dirty="0" smtClean="0">
                <a:latin typeface="Calibri" pitchFamily="34" charset="0"/>
                <a:cs typeface="Calibri" pitchFamily="34" charset="0"/>
              </a:rPr>
              <a:t>250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+ 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Tools in the DE </a:t>
            </a:r>
          </a:p>
          <a:p>
            <a:pPr lvl="1"/>
            <a:r>
              <a:rPr lang="en-US" sz="2900" dirty="0" smtClean="0">
                <a:latin typeface="Calibri" pitchFamily="34" charset="0"/>
                <a:cs typeface="Calibri" pitchFamily="34" charset="0"/>
              </a:rPr>
              <a:t>Science 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“App Store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” now a reality</a:t>
            </a:r>
          </a:p>
          <a:p>
            <a:r>
              <a:rPr lang="en-US" sz="2900" dirty="0" smtClean="0">
                <a:latin typeface="Calibri" pitchFamily="34" charset="0"/>
                <a:cs typeface="Calibri" pitchFamily="34" charset="0"/>
              </a:rPr>
              <a:t>Creation of the 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Data Store</a:t>
            </a:r>
            <a:endParaRPr lang="en-US" sz="29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900" dirty="0" smtClean="0">
                <a:latin typeface="Calibri" pitchFamily="34" charset="0"/>
                <a:cs typeface="Calibri" pitchFamily="34" charset="0"/>
              </a:rPr>
              <a:t>Creation of the Atmosphere Cloud Platform</a:t>
            </a:r>
          </a:p>
          <a:p>
            <a:r>
              <a:rPr lang="en-US" sz="2900" dirty="0" smtClean="0">
                <a:latin typeface="Calibri" pitchFamily="34" charset="0"/>
                <a:cs typeface="Calibri" pitchFamily="34" charset="0"/>
              </a:rPr>
              <a:t>A number of new standalone Apps (e.g. TNRS, Integrated Breeding Platform Portal)</a:t>
            </a:r>
          </a:p>
          <a:p>
            <a:r>
              <a:rPr lang="en-US" sz="2900" dirty="0" smtClean="0">
                <a:latin typeface="Calibri" pitchFamily="34" charset="0"/>
                <a:cs typeface="Calibri" pitchFamily="34" charset="0"/>
              </a:rPr>
              <a:t>Release of API (more than </a:t>
            </a:r>
            <a:r>
              <a:rPr lang="en-US" sz="29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,000 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jobs run through 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supercomputing API</a:t>
            </a:r>
            <a:r>
              <a:rPr lang="en-US" sz="2900" dirty="0">
                <a:latin typeface="Calibri" pitchFamily="34" charset="0"/>
                <a:cs typeface="Calibri" pitchFamily="34" charset="0"/>
              </a:rPr>
              <a:t>)</a:t>
            </a:r>
            <a:endParaRPr lang="en-US" sz="29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900" dirty="0" smtClean="0">
                <a:latin typeface="Calibri" pitchFamily="34" charset="0"/>
                <a:cs typeface="Calibri" pitchFamily="34" charset="0"/>
              </a:rPr>
              <a:t>Launch of “Powered by iPlant” for bioinformatics portals.</a:t>
            </a:r>
          </a:p>
          <a:p>
            <a:r>
              <a:rPr lang="en-US" sz="2900" dirty="0" smtClean="0">
                <a:latin typeface="Calibri" pitchFamily="34" charset="0"/>
                <a:cs typeface="Calibri" pitchFamily="34" charset="0"/>
              </a:rPr>
              <a:t>Hundreds of large scale assembly jobs run for users on Lonestar, Blacklight (Actually 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&gt;2M hours, 10,000 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jobs for 40 labs)</a:t>
            </a:r>
          </a:p>
          <a:p>
            <a:pPr lvl="1"/>
            <a:r>
              <a:rPr lang="en-US" sz="2900" b="1" dirty="0" smtClean="0">
                <a:latin typeface="Calibri" pitchFamily="34" charset="0"/>
                <a:cs typeface="Calibri" pitchFamily="34" charset="0"/>
              </a:rPr>
              <a:t>75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 new 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bio apps now supported on XSEDE 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supercomputers due </a:t>
            </a:r>
            <a:r>
              <a:rPr lang="en-US" sz="2900" dirty="0" smtClean="0">
                <a:latin typeface="Calibri" pitchFamily="34" charset="0"/>
                <a:cs typeface="Calibri" pitchFamily="34" charset="0"/>
              </a:rPr>
              <a:t>to iPlant</a:t>
            </a:r>
          </a:p>
          <a:p>
            <a:pPr lvl="1"/>
            <a:r>
              <a:rPr lang="en-US" sz="2900" dirty="0" smtClean="0">
                <a:latin typeface="Calibri" pitchFamily="34" charset="0"/>
                <a:cs typeface="Calibri" pitchFamily="34" charset="0"/>
              </a:rPr>
              <a:t>Several success stories in code parallelization</a:t>
            </a:r>
          </a:p>
          <a:p>
            <a:endParaRPr lang="en-US" sz="2600" dirty="0" smtClean="0"/>
          </a:p>
          <a:p>
            <a:pPr marL="0" indent="0">
              <a:buFont typeface="Times New Roman" charset="0"/>
              <a:buNone/>
            </a:pPr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0" y="152400"/>
            <a:ext cx="9144000" cy="113506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0">
                <a:solidFill>
                  <a:srgbClr val="004E8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Collaborating with iPlant</a:t>
            </a:r>
            <a:endParaRPr lang="en-US" dirty="0">
              <a:solidFill>
                <a:srgbClr val="055C6B"/>
              </a:solidFill>
            </a:endParaRPr>
          </a:p>
        </p:txBody>
      </p:sp>
      <p:sp>
        <p:nvSpPr>
          <p:cNvPr id="4" name="PB"/>
          <p:cNvSpPr/>
          <p:nvPr/>
        </p:nvSpPr>
        <p:spPr bwMode="auto">
          <a:xfrm>
            <a:off x="0" y="6705600"/>
            <a:ext cx="3325091" cy="1397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104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0" y="152400"/>
            <a:ext cx="9144000" cy="113506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0">
                <a:solidFill>
                  <a:srgbClr val="004E8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Evolving the Discovery Environment</a:t>
            </a:r>
            <a:endParaRPr lang="en-US" dirty="0">
              <a:solidFill>
                <a:srgbClr val="055C6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4650" y="1299857"/>
            <a:ext cx="8224838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defRPr sz="32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1pPr>
            <a:lvl2pPr marL="742950" indent="-285750" algn="l" defTabSz="457200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–"/>
              <a:defRPr sz="28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45720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Summer: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More control over permissions and sharing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Better workflow support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More collaboration support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Provenance/Metadata interface exposed.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Fall: 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Enhanced performance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More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complex workflows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New “Data Collection”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features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5" name="PB"/>
          <p:cNvSpPr/>
          <p:nvPr/>
        </p:nvSpPr>
        <p:spPr bwMode="auto">
          <a:xfrm>
            <a:off x="0" y="6705600"/>
            <a:ext cx="4156364" cy="1397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417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74650" y="1570920"/>
            <a:ext cx="8224838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defRPr sz="32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1pPr>
            <a:lvl2pPr marL="742950" indent="-285750" algn="l" defTabSz="457200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–"/>
              <a:defRPr sz="28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45720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5720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New tools and workflows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Targeting more than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400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public tools/workflows by end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2012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Coverage of new areas in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biology</a:t>
            </a:r>
          </a:p>
          <a:p>
            <a:pPr lvl="2"/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MetaGenomics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 Population biology, and more…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New genomes and other datasets in public data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spaces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Tighter integration with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Ensembl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and Genbank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Many more tools available in “scaled up” versions on supercomputing systems.</a:t>
            </a:r>
          </a:p>
          <a:p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0" y="152400"/>
            <a:ext cx="9144000" cy="113506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0">
                <a:solidFill>
                  <a:srgbClr val="004E8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3600" b="1">
                <a:solidFill>
                  <a:srgbClr val="004E82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Evolving the Discovery Environment</a:t>
            </a:r>
            <a:endParaRPr lang="en-US" dirty="0">
              <a:solidFill>
                <a:srgbClr val="055C6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B"/>
          <p:cNvSpPr/>
          <p:nvPr/>
        </p:nvSpPr>
        <p:spPr bwMode="auto">
          <a:xfrm>
            <a:off x="0" y="6705600"/>
            <a:ext cx="4987636" cy="1397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6551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432"/>
            <a:ext cx="8229600" cy="8129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Coming Trends</a:t>
            </a:r>
            <a:endParaRPr lang="en-US" dirty="0">
              <a:solidFill>
                <a:srgbClr val="055C6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990600"/>
            <a:ext cx="8398933" cy="5334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Available biological data will continue to skyrocket. </a:t>
            </a: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The rise of predictive models (probably statistical models, based on massive data), perhaps synthetic models, will drive computing needs higher. </a:t>
            </a: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Computing is becoming much more complex: Adapt to disruptive change in software models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Late 2012 NSF systems will require *millions* of parallel, distributed memory threads to program effectively (GPUs, Intel MIC).  Desktop-scale systems in 2013 will have dozens to hundreds of threads.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Scripting languages will not yield even 0.01% of available performance. </a:t>
            </a: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As clients get thinner, computational biology challenges will rise.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Personal computing systems focus on power and portability, meaning less compute capability (tablet, netbook,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macbook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air)…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Bioinformatics will need massive computation and data </a:t>
            </a:r>
          </a:p>
        </p:txBody>
      </p:sp>
      <p:sp>
        <p:nvSpPr>
          <p:cNvPr id="4" name="PB"/>
          <p:cNvSpPr/>
          <p:nvPr/>
        </p:nvSpPr>
        <p:spPr bwMode="auto">
          <a:xfrm>
            <a:off x="0" y="6705600"/>
            <a:ext cx="5818909" cy="1397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4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5062"/>
          </a:xfrm>
        </p:spPr>
        <p:txBody>
          <a:bodyPr/>
          <a:lstStyle/>
          <a:p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Many Exciting </a:t>
            </a:r>
            <a:r>
              <a:rPr lang="en-US" dirty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hings </a:t>
            </a:r>
            <a:r>
              <a:rPr lang="en-US" dirty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en-US" dirty="0" smtClean="0">
                <a:solidFill>
                  <a:srgbClr val="055C6B"/>
                </a:solidFill>
                <a:latin typeface="Calibri" pitchFamily="34" charset="0"/>
                <a:cs typeface="Calibri" pitchFamily="34" charset="0"/>
              </a:rPr>
              <a:t>eft to Do</a:t>
            </a:r>
            <a:endParaRPr lang="en-US" dirty="0">
              <a:solidFill>
                <a:srgbClr val="055C6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646237"/>
            <a:ext cx="8224838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More diverse interfaces </a:t>
            </a:r>
          </a:p>
          <a:p>
            <a:pPr lvl="1"/>
            <a:r>
              <a:rPr lang="en-US" sz="2400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ocial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networks, mobile devices, push notification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Expect DE 2.0 and DE Mobile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More intelligent interfaces; more semantics, more suggestions  (e.g. Watson)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tools will suggest to you what analysis to do, and which data to look at.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Data mining will increase in importance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More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visualization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See D3.js for the future of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viz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at iPlant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B"/>
          <p:cNvSpPr/>
          <p:nvPr/>
        </p:nvSpPr>
        <p:spPr bwMode="auto">
          <a:xfrm>
            <a:off x="0" y="6705600"/>
            <a:ext cx="6650182" cy="1397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626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9144000" cy="1135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55C6B"/>
                </a:solidFill>
              </a:rPr>
              <a:t>iPlant Advanced Collaborative Support</a:t>
            </a:r>
            <a:endParaRPr lang="en-US" dirty="0">
              <a:solidFill>
                <a:srgbClr val="055C6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068" y="1447800"/>
            <a:ext cx="8401932" cy="4525963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Provide a computing expert for an extended period of time to rebuild a popular tool for scalability, or other key functionality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Could be scaling,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infovis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or just information architecture help.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typical engagement may run a month to 6 months.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 expert focused on making *your* particular tool or workflow run well on our systems.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Deal with the complexity of coming large scale systems (millions of threads). </a:t>
            </a:r>
          </a:p>
        </p:txBody>
      </p:sp>
      <p:sp>
        <p:nvSpPr>
          <p:cNvPr id="4" name="PB"/>
          <p:cNvSpPr/>
          <p:nvPr/>
        </p:nvSpPr>
        <p:spPr bwMode="auto">
          <a:xfrm>
            <a:off x="0" y="6705600"/>
            <a:ext cx="7481454" cy="139700"/>
          </a:xfrm>
          <a:prstGeom prst="rect">
            <a:avLst/>
          </a:prstGeom>
          <a:solidFill>
            <a:srgbClr val="055C6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710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Vaughn_iPlant">
  <a:themeElements>
    <a:clrScheme name="iPla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Plant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iPla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la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la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la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la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la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la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773</Words>
  <Application>Microsoft Macintosh PowerPoint</Application>
  <PresentationFormat>On-screen Show (4:3)</PresentationFormat>
  <Paragraphs>99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Vaughn_iPlant</vt:lpstr>
      <vt:lpstr>PowerPoint Presentation</vt:lpstr>
      <vt:lpstr>Collaborating with iPlant</vt:lpstr>
      <vt:lpstr>PowerPoint Presentation</vt:lpstr>
      <vt:lpstr>PowerPoint Presentation</vt:lpstr>
      <vt:lpstr>PowerPoint Presentation</vt:lpstr>
      <vt:lpstr>PowerPoint Presentation</vt:lpstr>
      <vt:lpstr>Coming Trends</vt:lpstr>
      <vt:lpstr>Many Exciting Things Left to Do</vt:lpstr>
      <vt:lpstr> iPlant Advanced Collaborative Support</vt:lpstr>
      <vt:lpstr>Expansion of Powered by iPlant</vt:lpstr>
      <vt:lpstr>The iPlant Federation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Williams</dc:creator>
  <cp:lastModifiedBy>Matthew Vaughn</cp:lastModifiedBy>
  <cp:revision>17</cp:revision>
  <dcterms:created xsi:type="dcterms:W3CDTF">2012-05-16T15:28:30Z</dcterms:created>
  <dcterms:modified xsi:type="dcterms:W3CDTF">2012-07-18T12:57:43Z</dcterms:modified>
</cp:coreProperties>
</file>