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2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notesSlides/notesSlide11.xml" ContentType="application/vnd.openxmlformats-officedocument.presentationml.notesSlide+xml"/>
  <Override PartName="/ppt/diagrams/colors1.xml" ContentType="application/vnd.openxmlformats-officedocument.drawingml.diagramColors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docProps/app.xml" ContentType="application/vnd.openxmlformats-officedocument.extended-properties+xml"/>
  <Override PartName="/ppt/diagrams/layout1.xml" ContentType="application/vnd.openxmlformats-officedocument.drawingml.diagramLayout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notesSlides/notesSlide16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17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quickStyle1.xml" ContentType="application/vnd.openxmlformats-officedocument.drawingml.diagramStyle+xml"/>
  <Override PartName="/ppt/slideLayouts/slideLayout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notesSlides/notesSlide18.xml" ContentType="application/vnd.openxmlformats-officedocument.presentationml.notesSlide+xml"/>
  <Default Extension="png" ContentType="image/png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Layouts/slideLayout1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Override PartName="/ppt/slideLayouts/slideLayout19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notesSlides/notesSlide2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4.xml" ContentType="application/vnd.openxmlformats-officedocument.presentationml.slide+xml"/>
  <Override PartName="/ppt/slideLayouts/slideLayout18.xml" ContentType="application/vnd.openxmlformats-officedocument.presentationml.slideLayout+xml"/>
  <Override PartName="/ppt/notesSlides/notesSlide12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rels" ContentType="application/vnd.openxmlformats-package.relationships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diagrams/drawing1.xml" ContentType="application/vnd.ms-office.drawingml.diagramDrawing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notesSlides/notesSlide20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61" r:id="rId1"/>
  </p:sldMasterIdLst>
  <p:notesMasterIdLst>
    <p:notesMasterId r:id="rId35"/>
  </p:notesMasterIdLst>
  <p:handoutMasterIdLst>
    <p:handoutMasterId r:id="rId36"/>
  </p:handoutMasterIdLst>
  <p:sldIdLst>
    <p:sldId id="256" r:id="rId2"/>
    <p:sldId id="278" r:id="rId3"/>
    <p:sldId id="286" r:id="rId4"/>
    <p:sldId id="258" r:id="rId5"/>
    <p:sldId id="284" r:id="rId6"/>
    <p:sldId id="257" r:id="rId7"/>
    <p:sldId id="289" r:id="rId8"/>
    <p:sldId id="260" r:id="rId9"/>
    <p:sldId id="292" r:id="rId10"/>
    <p:sldId id="295" r:id="rId11"/>
    <p:sldId id="296" r:id="rId12"/>
    <p:sldId id="297" r:id="rId13"/>
    <p:sldId id="299" r:id="rId14"/>
    <p:sldId id="281" r:id="rId15"/>
    <p:sldId id="262" r:id="rId16"/>
    <p:sldId id="263" r:id="rId17"/>
    <p:sldId id="264" r:id="rId18"/>
    <p:sldId id="265" r:id="rId19"/>
    <p:sldId id="291" r:id="rId20"/>
    <p:sldId id="287" r:id="rId21"/>
    <p:sldId id="266" r:id="rId22"/>
    <p:sldId id="267" r:id="rId23"/>
    <p:sldId id="269" r:id="rId24"/>
    <p:sldId id="270" r:id="rId25"/>
    <p:sldId id="271" r:id="rId26"/>
    <p:sldId id="274" r:id="rId27"/>
    <p:sldId id="282" r:id="rId28"/>
    <p:sldId id="272" r:id="rId29"/>
    <p:sldId id="279" r:id="rId30"/>
    <p:sldId id="280" r:id="rId31"/>
    <p:sldId id="276" r:id="rId32"/>
    <p:sldId id="285" r:id="rId33"/>
    <p:sldId id="293" r:id="rId34"/>
  </p:sldIdLst>
  <p:sldSz cx="10080625" cy="7559675"/>
  <p:notesSz cx="7772400" cy="10058400"/>
  <p:defaultTextStyle>
    <a:defPPr>
      <a:defRPr lang="en-GB"/>
    </a:defPPr>
    <a:lvl1pPr algn="l" defTabSz="457200" rtl="0" fontAlgn="base" hangingPunct="0">
      <a:lnSpc>
        <a:spcPct val="10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57200" rtl="0" fontAlgn="base" hangingPunct="0">
      <a:lnSpc>
        <a:spcPct val="10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57200" rtl="0" fontAlgn="base" hangingPunct="0">
      <a:lnSpc>
        <a:spcPct val="10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57200" rtl="0" fontAlgn="base" hangingPunct="0">
      <a:lnSpc>
        <a:spcPct val="10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57200" rtl="0" fontAlgn="base" hangingPunct="0">
      <a:lnSpc>
        <a:spcPct val="10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30BAA3"/>
    <a:srgbClr val="8480F4"/>
    <a:srgbClr val="99A3F3"/>
    <a:srgbClr val="004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0754" autoAdjust="0"/>
    <p:restoredTop sz="94660"/>
  </p:normalViewPr>
  <p:slideViewPr>
    <p:cSldViewPr>
      <p:cViewPr varScale="1">
        <p:scale>
          <a:sx n="103" d="100"/>
          <a:sy n="103" d="100"/>
        </p:scale>
        <p:origin x="-968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51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notesMaster" Target="notesMasters/notesMaster1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7" Type="http://schemas.openxmlformats.org/officeDocument/2006/relationships/slide" Target="slides/slide6.xml"/><Relationship Id="rId36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presProps" Target="presProps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A236E4-A41E-418D-A026-C1848091488E}" type="doc">
      <dgm:prSet loTypeId="urn:microsoft.com/office/officeart/2005/8/layout/list1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903499-2A74-4998-BD0A-38BD1975C7CA}">
      <dgm:prSet phldrT="[Text]" custT="1"/>
      <dgm:spPr/>
      <dgm:t>
        <a:bodyPr/>
        <a:lstStyle/>
        <a:p>
          <a:r>
            <a:rPr lang="en-US" sz="3200" b="1" dirty="0" smtClean="0">
              <a:latin typeface="Calibri" pitchFamily="34" charset="0"/>
            </a:rPr>
            <a:t>Enterprise:</a:t>
          </a:r>
          <a:endParaRPr lang="en-US" sz="3200" dirty="0">
            <a:latin typeface="Calibri" pitchFamily="34" charset="0"/>
          </a:endParaRPr>
        </a:p>
      </dgm:t>
    </dgm:pt>
    <dgm:pt modelId="{4DF9192A-2D74-4C90-BAB1-A2A7CA7A5478}" type="parTrans" cxnId="{71C683B8-F489-4E3E-B4AC-C8C652DACA75}">
      <dgm:prSet/>
      <dgm:spPr/>
      <dgm:t>
        <a:bodyPr/>
        <a:lstStyle/>
        <a:p>
          <a:endParaRPr lang="en-US" sz="2200">
            <a:latin typeface="Calibri" pitchFamily="34" charset="0"/>
          </a:endParaRPr>
        </a:p>
      </dgm:t>
    </dgm:pt>
    <dgm:pt modelId="{A5356733-37C3-4F75-91BC-B6EFD1B260E1}" type="sibTrans" cxnId="{71C683B8-F489-4E3E-B4AC-C8C652DACA75}">
      <dgm:prSet/>
      <dgm:spPr/>
      <dgm:t>
        <a:bodyPr/>
        <a:lstStyle/>
        <a:p>
          <a:endParaRPr lang="en-US" sz="2200">
            <a:latin typeface="Calibri" pitchFamily="34" charset="0"/>
          </a:endParaRPr>
        </a:p>
      </dgm:t>
    </dgm:pt>
    <dgm:pt modelId="{531C4143-E838-4C01-844D-22B0AC5F0790}">
      <dgm:prSet phldrT="[Text]" custT="1"/>
      <dgm:spPr/>
      <dgm:t>
        <a:bodyPr/>
        <a:lstStyle/>
        <a:p>
          <a:r>
            <a:rPr lang="en-US" sz="2400" dirty="0" smtClean="0">
              <a:latin typeface="Calibri" pitchFamily="34" charset="0"/>
            </a:rPr>
            <a:t>Paid service</a:t>
          </a:r>
          <a:endParaRPr lang="en-US" sz="2400" dirty="0">
            <a:latin typeface="Calibri" pitchFamily="34" charset="0"/>
          </a:endParaRPr>
        </a:p>
      </dgm:t>
    </dgm:pt>
    <dgm:pt modelId="{5CFBDE50-EC80-49D2-A387-F441B621C50A}" type="parTrans" cxnId="{0E389EFD-47F5-4AE9-90CA-C2B67D5C91A4}">
      <dgm:prSet/>
      <dgm:spPr/>
      <dgm:t>
        <a:bodyPr/>
        <a:lstStyle/>
        <a:p>
          <a:endParaRPr lang="en-US" sz="2200">
            <a:latin typeface="Calibri" pitchFamily="34" charset="0"/>
          </a:endParaRPr>
        </a:p>
      </dgm:t>
    </dgm:pt>
    <dgm:pt modelId="{A2B5EF1E-27BD-4CD7-91AE-B2FD8A0F5F31}" type="sibTrans" cxnId="{0E389EFD-47F5-4AE9-90CA-C2B67D5C91A4}">
      <dgm:prSet/>
      <dgm:spPr/>
      <dgm:t>
        <a:bodyPr/>
        <a:lstStyle/>
        <a:p>
          <a:endParaRPr lang="en-US" sz="2200">
            <a:latin typeface="Calibri" pitchFamily="34" charset="0"/>
          </a:endParaRPr>
        </a:p>
      </dgm:t>
    </dgm:pt>
    <dgm:pt modelId="{78CC04EC-E17C-4C52-970C-2F9C5C56CAB7}">
      <dgm:prSet phldrT="[Text]" custT="1"/>
      <dgm:spPr/>
      <dgm:t>
        <a:bodyPr/>
        <a:lstStyle/>
        <a:p>
          <a:r>
            <a:rPr lang="en-US" sz="2400" dirty="0" err="1" smtClean="0">
              <a:latin typeface="Calibri" pitchFamily="34" charset="0"/>
            </a:rPr>
            <a:t>VMWare</a:t>
          </a:r>
          <a:r>
            <a:rPr lang="en-US" sz="2400" dirty="0" smtClean="0">
              <a:latin typeface="Calibri" pitchFamily="34" charset="0"/>
            </a:rPr>
            <a:t> integration</a:t>
          </a:r>
          <a:endParaRPr lang="en-US" sz="2400" dirty="0">
            <a:latin typeface="Calibri" pitchFamily="34" charset="0"/>
          </a:endParaRPr>
        </a:p>
      </dgm:t>
    </dgm:pt>
    <dgm:pt modelId="{1466DCFE-67F8-4315-960A-321F79A14D6D}" type="parTrans" cxnId="{A98B1095-BCB1-4AD3-9CC6-6B4C123698DC}">
      <dgm:prSet/>
      <dgm:spPr/>
      <dgm:t>
        <a:bodyPr/>
        <a:lstStyle/>
        <a:p>
          <a:endParaRPr lang="en-US" sz="2200">
            <a:latin typeface="Calibri" pitchFamily="34" charset="0"/>
          </a:endParaRPr>
        </a:p>
      </dgm:t>
    </dgm:pt>
    <dgm:pt modelId="{0AE96EB5-DDDF-48AD-BFCD-4F30666E0DC2}" type="sibTrans" cxnId="{A98B1095-BCB1-4AD3-9CC6-6B4C123698DC}">
      <dgm:prSet/>
      <dgm:spPr/>
      <dgm:t>
        <a:bodyPr/>
        <a:lstStyle/>
        <a:p>
          <a:endParaRPr lang="en-US" sz="2200">
            <a:latin typeface="Calibri" pitchFamily="34" charset="0"/>
          </a:endParaRPr>
        </a:p>
      </dgm:t>
    </dgm:pt>
    <dgm:pt modelId="{7A1FEC4F-B0C6-45AF-B349-6C96F8EBFC50}">
      <dgm:prSet phldrT="[Text]" custT="1"/>
      <dgm:spPr/>
      <dgm:t>
        <a:bodyPr/>
        <a:lstStyle/>
        <a:p>
          <a:r>
            <a:rPr lang="en-US" sz="3200" b="1" dirty="0" smtClean="0">
              <a:latin typeface="Calibri" pitchFamily="34" charset="0"/>
            </a:rPr>
            <a:t>Community:</a:t>
          </a:r>
          <a:endParaRPr lang="en-US" sz="3200" dirty="0">
            <a:latin typeface="Calibri" pitchFamily="34" charset="0"/>
          </a:endParaRPr>
        </a:p>
      </dgm:t>
    </dgm:pt>
    <dgm:pt modelId="{DE069502-8FCF-458E-AF71-2B11B190DBF8}" type="parTrans" cxnId="{DEA59FF7-D2FC-4558-A941-B6A298E5FC2E}">
      <dgm:prSet/>
      <dgm:spPr/>
      <dgm:t>
        <a:bodyPr/>
        <a:lstStyle/>
        <a:p>
          <a:endParaRPr lang="en-US" sz="2200">
            <a:latin typeface="Calibri" pitchFamily="34" charset="0"/>
          </a:endParaRPr>
        </a:p>
      </dgm:t>
    </dgm:pt>
    <dgm:pt modelId="{7039B1B8-AC8E-49F9-8DBA-311B54D17121}" type="sibTrans" cxnId="{DEA59FF7-D2FC-4558-A941-B6A298E5FC2E}">
      <dgm:prSet/>
      <dgm:spPr/>
      <dgm:t>
        <a:bodyPr/>
        <a:lstStyle/>
        <a:p>
          <a:endParaRPr lang="en-US" sz="2200">
            <a:latin typeface="Calibri" pitchFamily="34" charset="0"/>
          </a:endParaRPr>
        </a:p>
      </dgm:t>
    </dgm:pt>
    <dgm:pt modelId="{1557CF83-225A-43B8-902D-D6B661272CF7}">
      <dgm:prSet phldrT="[Text]" custT="1"/>
      <dgm:spPr/>
      <dgm:t>
        <a:bodyPr/>
        <a:lstStyle/>
        <a:p>
          <a:r>
            <a:rPr lang="en-US" sz="2400" dirty="0" smtClean="0">
              <a:latin typeface="Calibri" pitchFamily="34" charset="0"/>
            </a:rPr>
            <a:t>Open source</a:t>
          </a:r>
          <a:endParaRPr lang="en-US" sz="2400" dirty="0">
            <a:latin typeface="Calibri" pitchFamily="34" charset="0"/>
          </a:endParaRPr>
        </a:p>
      </dgm:t>
    </dgm:pt>
    <dgm:pt modelId="{6014DFDC-56E0-4B45-901E-57FAECAE91D4}" type="parTrans" cxnId="{C7C3B417-8585-4142-864E-6B30C568FAED}">
      <dgm:prSet/>
      <dgm:spPr/>
      <dgm:t>
        <a:bodyPr/>
        <a:lstStyle/>
        <a:p>
          <a:endParaRPr lang="en-US" sz="2200">
            <a:latin typeface="Calibri" pitchFamily="34" charset="0"/>
          </a:endParaRPr>
        </a:p>
      </dgm:t>
    </dgm:pt>
    <dgm:pt modelId="{4DAC415A-3545-48C9-BB02-6BD219B0D7CE}" type="sibTrans" cxnId="{C7C3B417-8585-4142-864E-6B30C568FAED}">
      <dgm:prSet/>
      <dgm:spPr/>
      <dgm:t>
        <a:bodyPr/>
        <a:lstStyle/>
        <a:p>
          <a:endParaRPr lang="en-US" sz="2200">
            <a:latin typeface="Calibri" pitchFamily="34" charset="0"/>
          </a:endParaRPr>
        </a:p>
      </dgm:t>
    </dgm:pt>
    <dgm:pt modelId="{DB578466-5860-42BF-B1E8-648D8E3FE603}">
      <dgm:prSet phldrT="[Text]" custT="1"/>
      <dgm:spPr/>
      <dgm:t>
        <a:bodyPr/>
        <a:lstStyle/>
        <a:p>
          <a:r>
            <a:rPr lang="en-US" sz="2400" dirty="0" err="1" smtClean="0">
              <a:latin typeface="Calibri" pitchFamily="34" charset="0"/>
            </a:rPr>
            <a:t>Xen</a:t>
          </a:r>
          <a:r>
            <a:rPr lang="en-US" sz="2400" dirty="0" smtClean="0">
              <a:latin typeface="Calibri" pitchFamily="34" charset="0"/>
            </a:rPr>
            <a:t>/KVM integration</a:t>
          </a:r>
          <a:endParaRPr lang="en-US" sz="2400" dirty="0">
            <a:latin typeface="Calibri" pitchFamily="34" charset="0"/>
          </a:endParaRPr>
        </a:p>
      </dgm:t>
    </dgm:pt>
    <dgm:pt modelId="{0B45AE5A-7D94-4A9A-8CBC-DD8754AD48D7}" type="parTrans" cxnId="{9BB6B993-99F0-43A0-82B8-17D996E8F843}">
      <dgm:prSet/>
      <dgm:spPr/>
      <dgm:t>
        <a:bodyPr/>
        <a:lstStyle/>
        <a:p>
          <a:endParaRPr lang="en-US" sz="2200">
            <a:latin typeface="Calibri" pitchFamily="34" charset="0"/>
          </a:endParaRPr>
        </a:p>
      </dgm:t>
    </dgm:pt>
    <dgm:pt modelId="{858FD48E-E349-497A-A461-01A45A8C5325}" type="sibTrans" cxnId="{9BB6B993-99F0-43A0-82B8-17D996E8F843}">
      <dgm:prSet/>
      <dgm:spPr/>
      <dgm:t>
        <a:bodyPr/>
        <a:lstStyle/>
        <a:p>
          <a:endParaRPr lang="en-US" sz="2200">
            <a:latin typeface="Calibri" pitchFamily="34" charset="0"/>
          </a:endParaRPr>
        </a:p>
      </dgm:t>
    </dgm:pt>
    <dgm:pt modelId="{5AF8867E-68A7-4216-A88E-01818D2C87DF}">
      <dgm:prSet custT="1"/>
      <dgm:spPr/>
      <dgm:t>
        <a:bodyPr/>
        <a:lstStyle/>
        <a:p>
          <a:r>
            <a:rPr lang="en-US" sz="2400" dirty="0" smtClean="0">
              <a:latin typeface="Calibri" pitchFamily="34" charset="0"/>
            </a:rPr>
            <a:t>Hybrid cloud: Amazon</a:t>
          </a:r>
        </a:p>
      </dgm:t>
    </dgm:pt>
    <dgm:pt modelId="{714F4D1C-2914-4C86-9BDF-D1B8C54CFACC}" type="parTrans" cxnId="{3DABD3BF-EADF-48C4-B4B7-8268E3DBA11A}">
      <dgm:prSet/>
      <dgm:spPr/>
      <dgm:t>
        <a:bodyPr/>
        <a:lstStyle/>
        <a:p>
          <a:endParaRPr lang="en-US" sz="2200">
            <a:latin typeface="Calibri" pitchFamily="34" charset="0"/>
          </a:endParaRPr>
        </a:p>
      </dgm:t>
    </dgm:pt>
    <dgm:pt modelId="{09A15334-A206-4322-B8C2-E3A182153780}" type="sibTrans" cxnId="{3DABD3BF-EADF-48C4-B4B7-8268E3DBA11A}">
      <dgm:prSet/>
      <dgm:spPr/>
      <dgm:t>
        <a:bodyPr/>
        <a:lstStyle/>
        <a:p>
          <a:endParaRPr lang="en-US" sz="2200">
            <a:latin typeface="Calibri" pitchFamily="34" charset="0"/>
          </a:endParaRPr>
        </a:p>
      </dgm:t>
    </dgm:pt>
    <dgm:pt modelId="{D8302523-0FE7-4E35-8400-58B200293335}">
      <dgm:prSet custT="1"/>
      <dgm:spPr/>
      <dgm:t>
        <a:bodyPr/>
        <a:lstStyle/>
        <a:p>
          <a:r>
            <a:rPr lang="en-US" sz="2400" dirty="0" smtClean="0">
              <a:latin typeface="Calibri" pitchFamily="34" charset="0"/>
            </a:rPr>
            <a:t>Private cloud</a:t>
          </a:r>
        </a:p>
      </dgm:t>
    </dgm:pt>
    <dgm:pt modelId="{117D8132-942E-4798-BF73-0E7E4CCC43E4}" type="parTrans" cxnId="{3B696300-C485-4A72-9942-AAD3F29E38C4}">
      <dgm:prSet/>
      <dgm:spPr/>
      <dgm:t>
        <a:bodyPr/>
        <a:lstStyle/>
        <a:p>
          <a:endParaRPr lang="en-US" sz="2200">
            <a:latin typeface="Calibri" pitchFamily="34" charset="0"/>
          </a:endParaRPr>
        </a:p>
      </dgm:t>
    </dgm:pt>
    <dgm:pt modelId="{0C57219C-5205-452F-AF1C-C856E3F33FEB}" type="sibTrans" cxnId="{3B696300-C485-4A72-9942-AAD3F29E38C4}">
      <dgm:prSet/>
      <dgm:spPr/>
      <dgm:t>
        <a:bodyPr/>
        <a:lstStyle/>
        <a:p>
          <a:endParaRPr lang="en-US" sz="2200">
            <a:latin typeface="Calibri" pitchFamily="34" charset="0"/>
          </a:endParaRPr>
        </a:p>
      </dgm:t>
    </dgm:pt>
    <dgm:pt modelId="{81389D31-289D-4387-8A1A-0B767B2629F8}" type="pres">
      <dgm:prSet presAssocID="{6BA236E4-A41E-418D-A026-C1848091488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154B6C-C1B6-41A0-A3BD-6BA968505AB6}" type="pres">
      <dgm:prSet presAssocID="{E6903499-2A74-4998-BD0A-38BD1975C7CA}" presName="parentLin" presStyleCnt="0"/>
      <dgm:spPr/>
    </dgm:pt>
    <dgm:pt modelId="{D3730ED2-9569-491F-BE4A-C4D7916127B2}" type="pres">
      <dgm:prSet presAssocID="{E6903499-2A74-4998-BD0A-38BD1975C7CA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E12A9429-100B-4491-B65D-05F4B7DB9974}" type="pres">
      <dgm:prSet presAssocID="{E6903499-2A74-4998-BD0A-38BD1975C7C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178EC8-AC88-4FDA-A66D-773F97835FD0}" type="pres">
      <dgm:prSet presAssocID="{E6903499-2A74-4998-BD0A-38BD1975C7CA}" presName="negativeSpace" presStyleCnt="0"/>
      <dgm:spPr/>
    </dgm:pt>
    <dgm:pt modelId="{14AD4B77-0D25-4E39-8B55-BEFE6E646C74}" type="pres">
      <dgm:prSet presAssocID="{E6903499-2A74-4998-BD0A-38BD1975C7CA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4144CD-81BF-4927-B97A-F4359298C850}" type="pres">
      <dgm:prSet presAssocID="{A5356733-37C3-4F75-91BC-B6EFD1B260E1}" presName="spaceBetweenRectangles" presStyleCnt="0"/>
      <dgm:spPr/>
    </dgm:pt>
    <dgm:pt modelId="{0B165012-D569-4217-B329-5F2872E2170B}" type="pres">
      <dgm:prSet presAssocID="{7A1FEC4F-B0C6-45AF-B349-6C96F8EBFC50}" presName="parentLin" presStyleCnt="0"/>
      <dgm:spPr/>
    </dgm:pt>
    <dgm:pt modelId="{FDFDFBFC-B795-4135-95F5-6B56B709CD29}" type="pres">
      <dgm:prSet presAssocID="{7A1FEC4F-B0C6-45AF-B349-6C96F8EBFC50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7B22760E-CC26-4586-BCAE-20EC22F31A34}" type="pres">
      <dgm:prSet presAssocID="{7A1FEC4F-B0C6-45AF-B349-6C96F8EBFC5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BCB613-4046-4282-94F4-189BB2E71A54}" type="pres">
      <dgm:prSet presAssocID="{7A1FEC4F-B0C6-45AF-B349-6C96F8EBFC50}" presName="negativeSpace" presStyleCnt="0"/>
      <dgm:spPr/>
    </dgm:pt>
    <dgm:pt modelId="{133F5762-5BA8-4183-996C-14F30155DC9E}" type="pres">
      <dgm:prSet presAssocID="{7A1FEC4F-B0C6-45AF-B349-6C96F8EBFC50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ABD3BF-EADF-48C4-B4B7-8268E3DBA11A}" srcId="{E6903499-2A74-4998-BD0A-38BD1975C7CA}" destId="{5AF8867E-68A7-4216-A88E-01818D2C87DF}" srcOrd="2" destOrd="0" parTransId="{714F4D1C-2914-4C86-9BDF-D1B8C54CFACC}" sibTransId="{09A15334-A206-4322-B8C2-E3A182153780}"/>
    <dgm:cxn modelId="{4D6FAF3F-1107-437B-AD70-93340A2E74A7}" type="presOf" srcId="{D8302523-0FE7-4E35-8400-58B200293335}" destId="{133F5762-5BA8-4183-996C-14F30155DC9E}" srcOrd="0" destOrd="2" presId="urn:microsoft.com/office/officeart/2005/8/layout/list1"/>
    <dgm:cxn modelId="{9BB6B993-99F0-43A0-82B8-17D996E8F843}" srcId="{7A1FEC4F-B0C6-45AF-B349-6C96F8EBFC50}" destId="{DB578466-5860-42BF-B1E8-648D8E3FE603}" srcOrd="1" destOrd="0" parTransId="{0B45AE5A-7D94-4A9A-8CBC-DD8754AD48D7}" sibTransId="{858FD48E-E349-497A-A461-01A45A8C5325}"/>
    <dgm:cxn modelId="{F0A7D627-2BE1-4AB1-9AB3-9B568FD8DDBE}" type="presOf" srcId="{E6903499-2A74-4998-BD0A-38BD1975C7CA}" destId="{E12A9429-100B-4491-B65D-05F4B7DB9974}" srcOrd="1" destOrd="0" presId="urn:microsoft.com/office/officeart/2005/8/layout/list1"/>
    <dgm:cxn modelId="{5073AF9C-6625-4B0A-9F5C-180655A4E1F8}" type="presOf" srcId="{531C4143-E838-4C01-844D-22B0AC5F0790}" destId="{14AD4B77-0D25-4E39-8B55-BEFE6E646C74}" srcOrd="0" destOrd="0" presId="urn:microsoft.com/office/officeart/2005/8/layout/list1"/>
    <dgm:cxn modelId="{1F281377-47FC-4172-B8E8-5BA053543765}" type="presOf" srcId="{E6903499-2A74-4998-BD0A-38BD1975C7CA}" destId="{D3730ED2-9569-491F-BE4A-C4D7916127B2}" srcOrd="0" destOrd="0" presId="urn:microsoft.com/office/officeart/2005/8/layout/list1"/>
    <dgm:cxn modelId="{3B696300-C485-4A72-9942-AAD3F29E38C4}" srcId="{7A1FEC4F-B0C6-45AF-B349-6C96F8EBFC50}" destId="{D8302523-0FE7-4E35-8400-58B200293335}" srcOrd="2" destOrd="0" parTransId="{117D8132-942E-4798-BF73-0E7E4CCC43E4}" sibTransId="{0C57219C-5205-452F-AF1C-C856E3F33FEB}"/>
    <dgm:cxn modelId="{32F1F5AE-C3A9-4F0D-90B4-93B2673D04A8}" type="presOf" srcId="{DB578466-5860-42BF-B1E8-648D8E3FE603}" destId="{133F5762-5BA8-4183-996C-14F30155DC9E}" srcOrd="0" destOrd="1" presId="urn:microsoft.com/office/officeart/2005/8/layout/list1"/>
    <dgm:cxn modelId="{7806965F-8E29-4732-872C-FE3A021E2AC1}" type="presOf" srcId="{78CC04EC-E17C-4C52-970C-2F9C5C56CAB7}" destId="{14AD4B77-0D25-4E39-8B55-BEFE6E646C74}" srcOrd="0" destOrd="1" presId="urn:microsoft.com/office/officeart/2005/8/layout/list1"/>
    <dgm:cxn modelId="{71C683B8-F489-4E3E-B4AC-C8C652DACA75}" srcId="{6BA236E4-A41E-418D-A026-C1848091488E}" destId="{E6903499-2A74-4998-BD0A-38BD1975C7CA}" srcOrd="0" destOrd="0" parTransId="{4DF9192A-2D74-4C90-BAB1-A2A7CA7A5478}" sibTransId="{A5356733-37C3-4F75-91BC-B6EFD1B260E1}"/>
    <dgm:cxn modelId="{C5F197CC-75B6-4A06-93BD-929CFDACE16E}" type="presOf" srcId="{7A1FEC4F-B0C6-45AF-B349-6C96F8EBFC50}" destId="{FDFDFBFC-B795-4135-95F5-6B56B709CD29}" srcOrd="0" destOrd="0" presId="urn:microsoft.com/office/officeart/2005/8/layout/list1"/>
    <dgm:cxn modelId="{A98B1095-BCB1-4AD3-9CC6-6B4C123698DC}" srcId="{E6903499-2A74-4998-BD0A-38BD1975C7CA}" destId="{78CC04EC-E17C-4C52-970C-2F9C5C56CAB7}" srcOrd="1" destOrd="0" parTransId="{1466DCFE-67F8-4315-960A-321F79A14D6D}" sibTransId="{0AE96EB5-DDDF-48AD-BFCD-4F30666E0DC2}"/>
    <dgm:cxn modelId="{B997C7E4-19C0-4C3C-9CE6-67DDFECF32EC}" type="presOf" srcId="{6BA236E4-A41E-418D-A026-C1848091488E}" destId="{81389D31-289D-4387-8A1A-0B767B2629F8}" srcOrd="0" destOrd="0" presId="urn:microsoft.com/office/officeart/2005/8/layout/list1"/>
    <dgm:cxn modelId="{1FDC8F2B-EA03-4650-80D0-1C45E1A51F94}" type="presOf" srcId="{5AF8867E-68A7-4216-A88E-01818D2C87DF}" destId="{14AD4B77-0D25-4E39-8B55-BEFE6E646C74}" srcOrd="0" destOrd="2" presId="urn:microsoft.com/office/officeart/2005/8/layout/list1"/>
    <dgm:cxn modelId="{B6C1B3D6-97FF-4E8B-BBF9-BE1109FB6B67}" type="presOf" srcId="{1557CF83-225A-43B8-902D-D6B661272CF7}" destId="{133F5762-5BA8-4183-996C-14F30155DC9E}" srcOrd="0" destOrd="0" presId="urn:microsoft.com/office/officeart/2005/8/layout/list1"/>
    <dgm:cxn modelId="{C7C3B417-8585-4142-864E-6B30C568FAED}" srcId="{7A1FEC4F-B0C6-45AF-B349-6C96F8EBFC50}" destId="{1557CF83-225A-43B8-902D-D6B661272CF7}" srcOrd="0" destOrd="0" parTransId="{6014DFDC-56E0-4B45-901E-57FAECAE91D4}" sibTransId="{4DAC415A-3545-48C9-BB02-6BD219B0D7CE}"/>
    <dgm:cxn modelId="{0E389EFD-47F5-4AE9-90CA-C2B67D5C91A4}" srcId="{E6903499-2A74-4998-BD0A-38BD1975C7CA}" destId="{531C4143-E838-4C01-844D-22B0AC5F0790}" srcOrd="0" destOrd="0" parTransId="{5CFBDE50-EC80-49D2-A387-F441B621C50A}" sibTransId="{A2B5EF1E-27BD-4CD7-91AE-B2FD8A0F5F31}"/>
    <dgm:cxn modelId="{DEA59FF7-D2FC-4558-A941-B6A298E5FC2E}" srcId="{6BA236E4-A41E-418D-A026-C1848091488E}" destId="{7A1FEC4F-B0C6-45AF-B349-6C96F8EBFC50}" srcOrd="1" destOrd="0" parTransId="{DE069502-8FCF-458E-AF71-2B11B190DBF8}" sibTransId="{7039B1B8-AC8E-49F9-8DBA-311B54D17121}"/>
    <dgm:cxn modelId="{529C7E47-847B-4BEA-A9F4-0BEF287DDA8A}" type="presOf" srcId="{7A1FEC4F-B0C6-45AF-B349-6C96F8EBFC50}" destId="{7B22760E-CC26-4586-BCAE-20EC22F31A34}" srcOrd="1" destOrd="0" presId="urn:microsoft.com/office/officeart/2005/8/layout/list1"/>
    <dgm:cxn modelId="{68F336F7-E2AA-4255-8565-2FF284D6ADFB}" type="presParOf" srcId="{81389D31-289D-4387-8A1A-0B767B2629F8}" destId="{60154B6C-C1B6-41A0-A3BD-6BA968505AB6}" srcOrd="0" destOrd="0" presId="urn:microsoft.com/office/officeart/2005/8/layout/list1"/>
    <dgm:cxn modelId="{F62B86ED-E9BF-4A68-BA74-71E385FC1628}" type="presParOf" srcId="{60154B6C-C1B6-41A0-A3BD-6BA968505AB6}" destId="{D3730ED2-9569-491F-BE4A-C4D7916127B2}" srcOrd="0" destOrd="0" presId="urn:microsoft.com/office/officeart/2005/8/layout/list1"/>
    <dgm:cxn modelId="{79E06810-5E70-40A8-96E7-A91F094D0D73}" type="presParOf" srcId="{60154B6C-C1B6-41A0-A3BD-6BA968505AB6}" destId="{E12A9429-100B-4491-B65D-05F4B7DB9974}" srcOrd="1" destOrd="0" presId="urn:microsoft.com/office/officeart/2005/8/layout/list1"/>
    <dgm:cxn modelId="{000A3AA1-E546-4C5F-80C6-383CED5FC83D}" type="presParOf" srcId="{81389D31-289D-4387-8A1A-0B767B2629F8}" destId="{BB178EC8-AC88-4FDA-A66D-773F97835FD0}" srcOrd="1" destOrd="0" presId="urn:microsoft.com/office/officeart/2005/8/layout/list1"/>
    <dgm:cxn modelId="{133D21D7-AE66-4AD9-ADA3-7717A8C643DF}" type="presParOf" srcId="{81389D31-289D-4387-8A1A-0B767B2629F8}" destId="{14AD4B77-0D25-4E39-8B55-BEFE6E646C74}" srcOrd="2" destOrd="0" presId="urn:microsoft.com/office/officeart/2005/8/layout/list1"/>
    <dgm:cxn modelId="{C58E9F2F-50C9-4EC2-9BF7-8F7084438C0D}" type="presParOf" srcId="{81389D31-289D-4387-8A1A-0B767B2629F8}" destId="{C64144CD-81BF-4927-B97A-F4359298C850}" srcOrd="3" destOrd="0" presId="urn:microsoft.com/office/officeart/2005/8/layout/list1"/>
    <dgm:cxn modelId="{8A5AFD21-F8F9-4154-902B-A7F91203547B}" type="presParOf" srcId="{81389D31-289D-4387-8A1A-0B767B2629F8}" destId="{0B165012-D569-4217-B329-5F2872E2170B}" srcOrd="4" destOrd="0" presId="urn:microsoft.com/office/officeart/2005/8/layout/list1"/>
    <dgm:cxn modelId="{46F61FF6-5E41-4BA3-8DF9-0C4429148CE6}" type="presParOf" srcId="{0B165012-D569-4217-B329-5F2872E2170B}" destId="{FDFDFBFC-B795-4135-95F5-6B56B709CD29}" srcOrd="0" destOrd="0" presId="urn:microsoft.com/office/officeart/2005/8/layout/list1"/>
    <dgm:cxn modelId="{66442D76-22E0-45CD-A61E-6EE98F953C62}" type="presParOf" srcId="{0B165012-D569-4217-B329-5F2872E2170B}" destId="{7B22760E-CC26-4586-BCAE-20EC22F31A34}" srcOrd="1" destOrd="0" presId="urn:microsoft.com/office/officeart/2005/8/layout/list1"/>
    <dgm:cxn modelId="{6406B0E6-8081-45E8-9807-43B52F0A7497}" type="presParOf" srcId="{81389D31-289D-4387-8A1A-0B767B2629F8}" destId="{9CBCB613-4046-4282-94F4-189BB2E71A54}" srcOrd="5" destOrd="0" presId="urn:microsoft.com/office/officeart/2005/8/layout/list1"/>
    <dgm:cxn modelId="{877339BA-488F-4631-B8DD-B99284177CF2}" type="presParOf" srcId="{81389D31-289D-4387-8A1A-0B767B2629F8}" destId="{133F5762-5BA8-4183-996C-14F30155DC9E}" srcOrd="6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xmlns:a="http://schemas.openxmlformats.org/drawingml/2006/main" xmlns:dgm="http://schemas.openxmlformats.org/drawingml/2006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AD4B77-0D25-4E39-8B55-BEFE6E646C74}">
      <dsp:nvSpPr>
        <dsp:cNvPr id="0" name=""/>
        <dsp:cNvSpPr/>
      </dsp:nvSpPr>
      <dsp:spPr>
        <a:xfrm>
          <a:off x="0" y="428400"/>
          <a:ext cx="7620000" cy="1896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1397" tIns="583184" rIns="591397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Calibri" pitchFamily="34" charset="0"/>
            </a:rPr>
            <a:t>Paid service</a:t>
          </a:r>
          <a:endParaRPr lang="en-US" sz="2400" kern="1200" dirty="0">
            <a:latin typeface="Calibri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>
              <a:latin typeface="Calibri" pitchFamily="34" charset="0"/>
            </a:rPr>
            <a:t>VMWare</a:t>
          </a:r>
          <a:r>
            <a:rPr lang="en-US" sz="2400" kern="1200" dirty="0" smtClean="0">
              <a:latin typeface="Calibri" pitchFamily="34" charset="0"/>
            </a:rPr>
            <a:t> integration</a:t>
          </a:r>
          <a:endParaRPr lang="en-US" sz="2400" kern="1200" dirty="0">
            <a:latin typeface="Calibri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Calibri" pitchFamily="34" charset="0"/>
            </a:rPr>
            <a:t>Hybrid cloud: Amazon</a:t>
          </a:r>
        </a:p>
      </dsp:txBody>
      <dsp:txXfrm>
        <a:off x="0" y="428400"/>
        <a:ext cx="7620000" cy="1896300"/>
      </dsp:txXfrm>
    </dsp:sp>
    <dsp:sp modelId="{E12A9429-100B-4491-B65D-05F4B7DB9974}">
      <dsp:nvSpPr>
        <dsp:cNvPr id="0" name=""/>
        <dsp:cNvSpPr/>
      </dsp:nvSpPr>
      <dsp:spPr>
        <a:xfrm>
          <a:off x="381000" y="15120"/>
          <a:ext cx="5334000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latin typeface="Calibri" pitchFamily="34" charset="0"/>
            </a:rPr>
            <a:t>Enterprise:</a:t>
          </a:r>
          <a:endParaRPr lang="en-US" sz="3200" kern="1200" dirty="0">
            <a:latin typeface="Calibri" pitchFamily="34" charset="0"/>
          </a:endParaRPr>
        </a:p>
      </dsp:txBody>
      <dsp:txXfrm>
        <a:off x="381000" y="15120"/>
        <a:ext cx="5334000" cy="826560"/>
      </dsp:txXfrm>
    </dsp:sp>
    <dsp:sp modelId="{133F5762-5BA8-4183-996C-14F30155DC9E}">
      <dsp:nvSpPr>
        <dsp:cNvPr id="0" name=""/>
        <dsp:cNvSpPr/>
      </dsp:nvSpPr>
      <dsp:spPr>
        <a:xfrm>
          <a:off x="0" y="2889180"/>
          <a:ext cx="7620000" cy="1896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1397" tIns="583184" rIns="591397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Calibri" pitchFamily="34" charset="0"/>
            </a:rPr>
            <a:t>Open source</a:t>
          </a:r>
          <a:endParaRPr lang="en-US" sz="2400" kern="1200" dirty="0">
            <a:latin typeface="Calibri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>
              <a:latin typeface="Calibri" pitchFamily="34" charset="0"/>
            </a:rPr>
            <a:t>Xen</a:t>
          </a:r>
          <a:r>
            <a:rPr lang="en-US" sz="2400" kern="1200" dirty="0" smtClean="0">
              <a:latin typeface="Calibri" pitchFamily="34" charset="0"/>
            </a:rPr>
            <a:t>/KVM integration</a:t>
          </a:r>
          <a:endParaRPr lang="en-US" sz="2400" kern="1200" dirty="0">
            <a:latin typeface="Calibri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Calibri" pitchFamily="34" charset="0"/>
            </a:rPr>
            <a:t>Private cloud</a:t>
          </a:r>
        </a:p>
      </dsp:txBody>
      <dsp:txXfrm>
        <a:off x="0" y="2889180"/>
        <a:ext cx="7620000" cy="1896300"/>
      </dsp:txXfrm>
    </dsp:sp>
    <dsp:sp modelId="{7B22760E-CC26-4586-BCAE-20EC22F31A34}">
      <dsp:nvSpPr>
        <dsp:cNvPr id="0" name=""/>
        <dsp:cNvSpPr/>
      </dsp:nvSpPr>
      <dsp:spPr>
        <a:xfrm>
          <a:off x="381000" y="2475900"/>
          <a:ext cx="5334000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latin typeface="Calibri" pitchFamily="34" charset="0"/>
            </a:rPr>
            <a:t>Community:</a:t>
          </a:r>
          <a:endParaRPr lang="en-US" sz="3200" kern="1200" dirty="0">
            <a:latin typeface="Calibri" pitchFamily="34" charset="0"/>
          </a:endParaRPr>
        </a:p>
      </dsp:txBody>
      <dsp:txXfrm>
        <a:off x="381000" y="2475900"/>
        <a:ext cx="5334000" cy="826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05192B-F62E-4E01-BEDA-DD128E5A1F1B}" type="datetimeFigureOut">
              <a:rPr lang="en-US" smtClean="0"/>
              <a:pPr/>
              <a:t>1/27/10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D8622C-7E1F-4E14-B0BA-D8C116786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2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2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2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2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ea typeface="DejaVu Sans" charset="0"/>
                <a:cs typeface="DejaVu Sans" charset="0"/>
              </a:defRPr>
            </a:lvl1pPr>
          </a:lstStyle>
          <a:p>
            <a:fld id="{4DE5AFDC-9498-4C46-BAAE-968A7CB8766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ＭＳ Ｐゴシック" charset="-128"/>
      </a:defRPr>
    </a:lvl1pPr>
    <a:lvl2pPr marL="37931725" indent="-37474525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EAB3D7E-635D-4846-B471-FA9D1C01DA58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D3A24A1-C8A3-4D83-BB82-BF604B650DA4}" type="slidenum">
              <a:rPr lang="en-US"/>
              <a:pPr/>
              <a:t>15</a:t>
            </a:fld>
            <a:endParaRPr lang="en-US"/>
          </a:p>
        </p:txBody>
      </p:sp>
      <p:sp>
        <p:nvSpPr>
          <p:cNvPr id="31747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174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231C8D9-F3B0-4152-A42E-A975545BE999}" type="slidenum">
              <a:rPr lang="en-US"/>
              <a:pPr/>
              <a:t>16</a:t>
            </a:fld>
            <a:endParaRPr lang="en-US"/>
          </a:p>
        </p:txBody>
      </p:sp>
      <p:sp>
        <p:nvSpPr>
          <p:cNvPr id="33795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379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377CBA0-EE1E-41F0-86C9-C55338C43063}" type="slidenum">
              <a:rPr lang="en-US"/>
              <a:pPr/>
              <a:t>17</a:t>
            </a:fld>
            <a:endParaRPr lang="en-US"/>
          </a:p>
        </p:txBody>
      </p:sp>
      <p:sp>
        <p:nvSpPr>
          <p:cNvPr id="35843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F6CF8DE-0C6E-4AA1-A024-8263E0D5B774}" type="slidenum">
              <a:rPr lang="en-US"/>
              <a:pPr/>
              <a:t>18</a:t>
            </a:fld>
            <a:endParaRPr lang="en-US"/>
          </a:p>
        </p:txBody>
      </p:sp>
      <p:sp>
        <p:nvSpPr>
          <p:cNvPr id="37891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789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05FD81C-02A3-44C4-972B-903658109660}" type="slidenum">
              <a:rPr lang="en-US"/>
              <a:pPr/>
              <a:t>19</a:t>
            </a:fld>
            <a:endParaRPr lang="en-US"/>
          </a:p>
        </p:txBody>
      </p:sp>
      <p:sp>
        <p:nvSpPr>
          <p:cNvPr id="41987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198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05FD81C-02A3-44C4-972B-903658109660}" type="slidenum">
              <a:rPr lang="en-US"/>
              <a:pPr/>
              <a:t>20</a:t>
            </a:fld>
            <a:endParaRPr lang="en-US"/>
          </a:p>
        </p:txBody>
      </p:sp>
      <p:sp>
        <p:nvSpPr>
          <p:cNvPr id="41987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198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62077E8-D26D-417C-9DCF-58F71EF5F43E}" type="slidenum">
              <a:rPr lang="en-US"/>
              <a:pPr/>
              <a:t>21</a:t>
            </a:fld>
            <a:endParaRPr lang="en-US"/>
          </a:p>
        </p:txBody>
      </p:sp>
      <p:sp>
        <p:nvSpPr>
          <p:cNvPr id="44035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403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641334E-CA08-48A5-82D8-F799153171A3}" type="slidenum">
              <a:rPr lang="en-US"/>
              <a:pPr/>
              <a:t>22</a:t>
            </a:fld>
            <a:endParaRPr lang="en-US"/>
          </a:p>
        </p:txBody>
      </p:sp>
      <p:sp>
        <p:nvSpPr>
          <p:cNvPr id="46083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608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42E0D0D-1074-4BF4-8D7D-F21D89C189D6}" type="slidenum">
              <a:rPr lang="en-US"/>
              <a:pPr/>
              <a:t>23</a:t>
            </a:fld>
            <a:endParaRPr lang="en-US"/>
          </a:p>
        </p:txBody>
      </p:sp>
      <p:sp>
        <p:nvSpPr>
          <p:cNvPr id="48131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813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B8B017-F7DD-4BC3-BC4F-BBE5DCC9CB8D}" type="slidenum">
              <a:rPr lang="en-US"/>
              <a:pPr/>
              <a:t>24</a:t>
            </a:fld>
            <a:endParaRPr lang="en-US"/>
          </a:p>
        </p:txBody>
      </p:sp>
      <p:sp>
        <p:nvSpPr>
          <p:cNvPr id="50179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018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8265020-96ED-4578-88C8-F649931FB2D3}" type="slidenum">
              <a:rPr lang="en-US"/>
              <a:pPr/>
              <a:t>4</a:t>
            </a:fld>
            <a:endParaRPr lang="en-US"/>
          </a:p>
        </p:txBody>
      </p:sp>
      <p:sp>
        <p:nvSpPr>
          <p:cNvPr id="20483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BEFDB56-18B6-46D0-B066-59A93362FA11}" type="slidenum">
              <a:rPr lang="en-US"/>
              <a:pPr/>
              <a:t>25</a:t>
            </a:fld>
            <a:endParaRPr lang="en-US"/>
          </a:p>
        </p:txBody>
      </p:sp>
      <p:sp>
        <p:nvSpPr>
          <p:cNvPr id="52227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222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EED993C-71C9-4B99-9405-611DDC6B4D53}" type="slidenum">
              <a:rPr lang="en-US"/>
              <a:pPr/>
              <a:t>28</a:t>
            </a:fld>
            <a:endParaRPr lang="en-US"/>
          </a:p>
        </p:txBody>
      </p:sp>
      <p:sp>
        <p:nvSpPr>
          <p:cNvPr id="56323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632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05FD81C-02A3-44C4-972B-903658109660}" type="slidenum">
              <a:rPr lang="en-US"/>
              <a:pPr/>
              <a:t>33</a:t>
            </a:fld>
            <a:endParaRPr lang="en-US"/>
          </a:p>
        </p:txBody>
      </p:sp>
      <p:sp>
        <p:nvSpPr>
          <p:cNvPr id="41987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198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59F3D15-DEBE-4984-BB59-3108C941A567}" type="slidenum">
              <a:rPr lang="en-US"/>
              <a:pPr/>
              <a:t>6</a:t>
            </a:fld>
            <a:endParaRPr lang="en-US"/>
          </a:p>
        </p:txBody>
      </p:sp>
      <p:sp>
        <p:nvSpPr>
          <p:cNvPr id="23555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54063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355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116013" y="4776788"/>
            <a:ext cx="5699125" cy="4525962"/>
          </a:xfrm>
          <a:noFill/>
          <a:ln/>
        </p:spPr>
        <p:txBody>
          <a:bodyPr lIns="90360" tIns="44280" rIns="90360" bIns="44280"/>
          <a:lstStyle/>
          <a:p>
            <a:pPr eaLnBrk="1"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US" sz="1300" smtClean="0">
                <a:latin typeface="Arial" charset="0"/>
              </a:rPr>
              <a:t>Challenge 1: extensibility</a:t>
            </a:r>
          </a:p>
          <a:p>
            <a:pPr eaLnBrk="1"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US" sz="1300" smtClean="0">
                <a:latin typeface="Arial" charset="0"/>
              </a:rPr>
              <a:t>-- solved by using a simple, straight forward architecture and open APIs that use web services</a:t>
            </a:r>
          </a:p>
          <a:p>
            <a:pPr eaLnBrk="1"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sz="13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C2D406C-E576-4C54-BC72-BE8286BCF3A9}" type="slidenum">
              <a:rPr lang="en-US"/>
              <a:pPr/>
              <a:t>8</a:t>
            </a:fld>
            <a:endParaRPr lang="en-US"/>
          </a:p>
        </p:txBody>
      </p:sp>
      <p:sp>
        <p:nvSpPr>
          <p:cNvPr id="26627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662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05FD81C-02A3-44C4-972B-903658109660}" type="slidenum">
              <a:rPr lang="en-US"/>
              <a:pPr/>
              <a:t>9</a:t>
            </a:fld>
            <a:endParaRPr lang="en-US"/>
          </a:p>
        </p:txBody>
      </p:sp>
      <p:sp>
        <p:nvSpPr>
          <p:cNvPr id="41987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198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231C8D9-F3B0-4152-A42E-A975545BE999}" type="slidenum">
              <a:rPr lang="en-US"/>
              <a:pPr/>
              <a:t>10</a:t>
            </a:fld>
            <a:endParaRPr lang="en-US"/>
          </a:p>
        </p:txBody>
      </p:sp>
      <p:sp>
        <p:nvSpPr>
          <p:cNvPr id="33795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379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231C8D9-F3B0-4152-A42E-A975545BE999}" type="slidenum">
              <a:rPr lang="en-US"/>
              <a:pPr/>
              <a:t>11</a:t>
            </a:fld>
            <a:endParaRPr lang="en-US"/>
          </a:p>
        </p:txBody>
      </p:sp>
      <p:sp>
        <p:nvSpPr>
          <p:cNvPr id="33795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379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231C8D9-F3B0-4152-A42E-A975545BE999}" type="slidenum">
              <a:rPr lang="en-US"/>
              <a:pPr/>
              <a:t>12</a:t>
            </a:fld>
            <a:endParaRPr lang="en-US"/>
          </a:p>
        </p:txBody>
      </p:sp>
      <p:sp>
        <p:nvSpPr>
          <p:cNvPr id="33795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379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231C8D9-F3B0-4152-A42E-A975545BE999}" type="slidenum">
              <a:rPr lang="en-US"/>
              <a:pPr/>
              <a:t>13</a:t>
            </a:fld>
            <a:endParaRPr lang="en-US"/>
          </a:p>
        </p:txBody>
      </p:sp>
      <p:sp>
        <p:nvSpPr>
          <p:cNvPr id="33795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379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3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2328" y="5097840"/>
            <a:ext cx="4452276" cy="1028956"/>
          </a:xfrm>
        </p:spPr>
        <p:txBody>
          <a:bodyPr>
            <a:normAutofit/>
          </a:bodyPr>
          <a:lstStyle>
            <a:lvl1pPr>
              <a:defRPr sz="31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92328" y="6131736"/>
            <a:ext cx="4452276" cy="825141"/>
          </a:xfrm>
        </p:spPr>
        <p:txBody>
          <a:bodyPr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92329" y="7083079"/>
            <a:ext cx="1358908" cy="402483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7608" y="7083079"/>
            <a:ext cx="2885826" cy="402483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9008" y="251989"/>
            <a:ext cx="4669289" cy="46164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7499215" y="251989"/>
            <a:ext cx="2268141" cy="22477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5098066" y="2620688"/>
            <a:ext cx="2268141" cy="22477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marL="0" algn="ctr" defTabSz="1007943" rtl="0" eaLnBrk="1" latinLnBrk="0" hangingPunct="1"/>
            <a:endParaRPr sz="20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98066" y="251989"/>
            <a:ext cx="2268141" cy="224774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7499215" y="2620688"/>
            <a:ext cx="2268141" cy="224774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54435" y="2189156"/>
            <a:ext cx="4032044" cy="216710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54435" y="4591103"/>
            <a:ext cx="4032044" cy="216710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861801" y="2189156"/>
            <a:ext cx="4032250" cy="216710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861801" y="4596282"/>
            <a:ext cx="4032250" cy="216710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003382" y="311486"/>
            <a:ext cx="756047" cy="17639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46047" y="251989"/>
            <a:ext cx="287634" cy="6106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156568" y="267019"/>
            <a:ext cx="610788" cy="402483"/>
          </a:xfrm>
          <a:prstGeom prst="rect">
            <a:avLst/>
          </a:prstGeom>
        </p:spPr>
        <p:txBody>
          <a:bodyPr/>
          <a:lstStyle/>
          <a:p>
            <a:fld id="{58BC7004-A49F-4DAC-8BCB-D2F547083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156568" y="267019"/>
            <a:ext cx="610788" cy="402483"/>
          </a:xfrm>
          <a:prstGeom prst="rect">
            <a:avLst/>
          </a:prstGeom>
        </p:spPr>
        <p:txBody>
          <a:bodyPr/>
          <a:lstStyle/>
          <a:p>
            <a:fld id="{373E10D3-41B8-4852-A606-4D8B6E879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11520" y="251989"/>
            <a:ext cx="3804736" cy="699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35" y="2834878"/>
            <a:ext cx="3588703" cy="1280945"/>
          </a:xfrm>
        </p:spPr>
        <p:txBody>
          <a:bodyPr anchor="b">
            <a:normAutofit/>
          </a:bodyPr>
          <a:lstStyle>
            <a:lvl1pPr algn="l">
              <a:defRPr sz="2900" b="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5786" y="300988"/>
            <a:ext cx="5068313" cy="6451973"/>
          </a:xfrm>
        </p:spPr>
        <p:txBody>
          <a:bodyPr>
            <a:normAutofit/>
          </a:bodyPr>
          <a:lstStyle>
            <a:lvl1pPr>
              <a:defRPr sz="20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0128" y="4115824"/>
            <a:ext cx="3588703" cy="2637137"/>
          </a:xfr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  <a:latin typeface="Calibri" pitchFamily="34" charset="0"/>
              </a:defRPr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48504" y="7080813"/>
            <a:ext cx="1694929" cy="402483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54616" y="7080813"/>
            <a:ext cx="3656697" cy="402483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6478" y="3443852"/>
            <a:ext cx="4297574" cy="960709"/>
          </a:xfrm>
        </p:spPr>
        <p:txBody>
          <a:bodyPr anchor="b">
            <a:normAutofit/>
          </a:bodyPr>
          <a:lstStyle>
            <a:lvl1pPr algn="l">
              <a:defRPr sz="2900" b="0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6372" y="251989"/>
            <a:ext cx="3815135" cy="6994450"/>
          </a:xfrm>
        </p:spPr>
        <p:txBody>
          <a:bodyPr/>
          <a:lstStyle>
            <a:lvl1pPr marL="0" indent="0">
              <a:buNone/>
              <a:defRPr sz="3500"/>
            </a:lvl1pPr>
            <a:lvl2pPr marL="503972" indent="0">
              <a:buNone/>
              <a:defRPr sz="3100"/>
            </a:lvl2pPr>
            <a:lvl3pPr marL="1007943" indent="0">
              <a:buNone/>
              <a:defRPr sz="2600"/>
            </a:lvl3pPr>
            <a:lvl4pPr marL="1511915" indent="0">
              <a:buNone/>
              <a:defRPr sz="2200"/>
            </a:lvl4pPr>
            <a:lvl5pPr marL="2015886" indent="0">
              <a:buNone/>
              <a:defRPr sz="2200"/>
            </a:lvl5pPr>
            <a:lvl6pPr marL="2519858" indent="0">
              <a:buNone/>
              <a:defRPr sz="2200"/>
            </a:lvl6pPr>
            <a:lvl7pPr marL="3023829" indent="0">
              <a:buNone/>
              <a:defRPr sz="2200"/>
            </a:lvl7pPr>
            <a:lvl8pPr marL="3527801" indent="0">
              <a:buNone/>
              <a:defRPr sz="2200"/>
            </a:lvl8pPr>
            <a:lvl9pPr marL="4031772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96478" y="4404560"/>
            <a:ext cx="4297574" cy="2367649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48504" y="7080813"/>
            <a:ext cx="1694929" cy="402483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20286" y="7080813"/>
            <a:ext cx="3312956" cy="402483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56568" y="267019"/>
            <a:ext cx="610788" cy="402483"/>
          </a:xfrm>
          <a:prstGeom prst="rect">
            <a:avLst/>
          </a:prstGeom>
        </p:spPr>
        <p:txBody>
          <a:bodyPr/>
          <a:lstStyle/>
          <a:p>
            <a:fld id="{24746C94-F2CD-4142-B261-136B309374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398819" y="3715606"/>
            <a:ext cx="243161" cy="4071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6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387" y="4876731"/>
            <a:ext cx="6825321" cy="919020"/>
          </a:xfrm>
        </p:spPr>
        <p:txBody>
          <a:bodyPr anchor="b">
            <a:normAutofit/>
          </a:bodyPr>
          <a:lstStyle>
            <a:lvl1pPr algn="l">
              <a:defRPr sz="2900" b="0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6371" y="251989"/>
            <a:ext cx="7031731" cy="4616442"/>
          </a:xfrm>
        </p:spPr>
        <p:txBody>
          <a:bodyPr/>
          <a:lstStyle>
            <a:lvl1pPr marL="0" indent="0">
              <a:buNone/>
              <a:defRPr sz="3500"/>
            </a:lvl1pPr>
            <a:lvl2pPr marL="503972" indent="0">
              <a:buNone/>
              <a:defRPr sz="3100"/>
            </a:lvl2pPr>
            <a:lvl3pPr marL="1007943" indent="0">
              <a:buNone/>
              <a:defRPr sz="2600"/>
            </a:lvl3pPr>
            <a:lvl4pPr marL="1511915" indent="0">
              <a:buNone/>
              <a:defRPr sz="2200"/>
            </a:lvl4pPr>
            <a:lvl5pPr marL="2015886" indent="0">
              <a:buNone/>
              <a:defRPr sz="2200"/>
            </a:lvl5pPr>
            <a:lvl6pPr marL="2519858" indent="0">
              <a:buNone/>
              <a:defRPr sz="2200"/>
            </a:lvl6pPr>
            <a:lvl7pPr marL="3023829" indent="0">
              <a:buNone/>
              <a:defRPr sz="2200"/>
            </a:lvl7pPr>
            <a:lvl8pPr marL="3527801" indent="0">
              <a:buNone/>
              <a:defRPr sz="2200"/>
            </a:lvl8pPr>
            <a:lvl9pPr marL="4031772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8387" y="5795750"/>
            <a:ext cx="6825321" cy="976458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56568" y="267019"/>
            <a:ext cx="610788" cy="402483"/>
          </a:xfrm>
          <a:prstGeom prst="rect">
            <a:avLst/>
          </a:prstGeom>
        </p:spPr>
        <p:txBody>
          <a:bodyPr/>
          <a:lstStyle/>
          <a:p>
            <a:fld id="{13502D99-69F0-4A17-B794-6351ED48DC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499215" y="251989"/>
            <a:ext cx="2268141" cy="22477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7499215" y="2620688"/>
            <a:ext cx="2268141" cy="22477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60728" y="5106795"/>
            <a:ext cx="243161" cy="4071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6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11519" y="251989"/>
            <a:ext cx="7041408" cy="699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35" y="2834878"/>
            <a:ext cx="6814797" cy="1280945"/>
          </a:xfrm>
        </p:spPr>
        <p:txBody>
          <a:bodyPr anchor="b">
            <a:normAutofit/>
          </a:bodyPr>
          <a:lstStyle>
            <a:lvl1pPr algn="l">
              <a:defRPr sz="2900" b="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0130" y="4115824"/>
            <a:ext cx="6812542" cy="2637137"/>
          </a:xfr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  <a:latin typeface="Calibri" pitchFamily="34" charset="0"/>
              </a:defRPr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6157" y="6873602"/>
            <a:ext cx="1486515" cy="4024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0131" y="6873602"/>
            <a:ext cx="5124213" cy="4024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56568" y="267019"/>
            <a:ext cx="610788" cy="402483"/>
          </a:xfrm>
          <a:prstGeom prst="rect">
            <a:avLst/>
          </a:prstGeom>
        </p:spPr>
        <p:txBody>
          <a:bodyPr/>
          <a:lstStyle/>
          <a:p>
            <a:fld id="{13502D99-69F0-4A17-B794-6351ED48DC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68414" y="192699"/>
            <a:ext cx="455644" cy="9160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6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7499215" y="251989"/>
            <a:ext cx="2268141" cy="22477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7499215" y="2617932"/>
            <a:ext cx="2268141" cy="224774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7499215" y="4999465"/>
            <a:ext cx="2268141" cy="224774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11520" y="251989"/>
            <a:ext cx="4669289" cy="699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35" y="2834878"/>
            <a:ext cx="4428059" cy="1280945"/>
          </a:xfrm>
        </p:spPr>
        <p:txBody>
          <a:bodyPr anchor="b">
            <a:normAutofit/>
          </a:bodyPr>
          <a:lstStyle>
            <a:lvl1pPr algn="l">
              <a:defRPr sz="29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0130" y="4115824"/>
            <a:ext cx="4426594" cy="2637137"/>
          </a:xfr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360208" y="6873602"/>
            <a:ext cx="1486515" cy="4024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0132" y="6873602"/>
            <a:ext cx="2856072" cy="4024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56568" y="267019"/>
            <a:ext cx="610788" cy="402483"/>
          </a:xfrm>
          <a:prstGeom prst="rect">
            <a:avLst/>
          </a:prstGeom>
        </p:spPr>
        <p:txBody>
          <a:bodyPr/>
          <a:lstStyle/>
          <a:p>
            <a:fld id="{13502D99-69F0-4A17-B794-6351ED48DC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68414" y="192699"/>
            <a:ext cx="455644" cy="9160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6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7499215" y="251989"/>
            <a:ext cx="2268141" cy="22477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5098066" y="4998696"/>
            <a:ext cx="2268141" cy="22477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5098066" y="251989"/>
            <a:ext cx="2268141" cy="224774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5098066" y="2625343"/>
            <a:ext cx="2268141" cy="224774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7499985" y="2625341"/>
            <a:ext cx="2268141" cy="461644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9003382" y="311485"/>
            <a:ext cx="756047" cy="333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0338" y="3443852"/>
            <a:ext cx="3427413" cy="960709"/>
          </a:xfrm>
        </p:spPr>
        <p:txBody>
          <a:bodyPr anchor="b">
            <a:normAutofit/>
          </a:bodyPr>
          <a:lstStyle>
            <a:lvl1pPr algn="l">
              <a:defRPr sz="29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6371" y="2607248"/>
            <a:ext cx="4674437" cy="4616442"/>
          </a:xfrm>
        </p:spPr>
        <p:txBody>
          <a:bodyPr/>
          <a:lstStyle>
            <a:lvl1pPr marL="0" indent="0">
              <a:buNone/>
              <a:defRPr sz="3500"/>
            </a:lvl1pPr>
            <a:lvl2pPr marL="503972" indent="0">
              <a:buNone/>
              <a:defRPr sz="3100"/>
            </a:lvl2pPr>
            <a:lvl3pPr marL="1007943" indent="0">
              <a:buNone/>
              <a:defRPr sz="2600"/>
            </a:lvl3pPr>
            <a:lvl4pPr marL="1511915" indent="0">
              <a:buNone/>
              <a:defRPr sz="2200"/>
            </a:lvl4pPr>
            <a:lvl5pPr marL="2015886" indent="0">
              <a:buNone/>
              <a:defRPr sz="2200"/>
            </a:lvl5pPr>
            <a:lvl6pPr marL="2519858" indent="0">
              <a:buNone/>
              <a:defRPr sz="2200"/>
            </a:lvl6pPr>
            <a:lvl7pPr marL="3023829" indent="0">
              <a:buNone/>
              <a:defRPr sz="2200"/>
            </a:lvl7pPr>
            <a:lvl8pPr marL="3527801" indent="0">
              <a:buNone/>
              <a:defRPr sz="2200"/>
            </a:lvl8pPr>
            <a:lvl9pPr marL="4031772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60338" y="4404560"/>
            <a:ext cx="3427413" cy="2367649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48504" y="7080813"/>
            <a:ext cx="1694929" cy="402483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20286" y="7080813"/>
            <a:ext cx="3312956" cy="402483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56568" y="267019"/>
            <a:ext cx="610788" cy="402483"/>
          </a:xfrm>
          <a:prstGeom prst="rect">
            <a:avLst/>
          </a:prstGeom>
        </p:spPr>
        <p:txBody>
          <a:bodyPr/>
          <a:lstStyle/>
          <a:p>
            <a:fld id="{13502D99-69F0-4A17-B794-6351ED48DC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236943" y="3715606"/>
            <a:ext cx="243161" cy="4071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6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306371" y="251989"/>
            <a:ext cx="2268141" cy="224774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712668" y="251989"/>
            <a:ext cx="2268141" cy="224774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03382" y="311486"/>
            <a:ext cx="756047" cy="17639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46047" y="251989"/>
            <a:ext cx="287634" cy="6106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noFill/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56568" y="267019"/>
            <a:ext cx="610788" cy="402483"/>
          </a:xfrm>
          <a:prstGeom prst="rect">
            <a:avLst/>
          </a:prstGeom>
        </p:spPr>
        <p:txBody>
          <a:bodyPr/>
          <a:lstStyle/>
          <a:p>
            <a:fld id="{DF5D6B37-B3C4-4C7D-B54C-3E4F9F41D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534" y="533624"/>
            <a:ext cx="8330310" cy="1147900"/>
          </a:xfrm>
          <a:noFill/>
          <a:ln>
            <a:noFill/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03382" y="311485"/>
            <a:ext cx="756047" cy="333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4783" y="1052426"/>
            <a:ext cx="751106" cy="5700535"/>
          </a:xfrm>
        </p:spPr>
        <p:txBody>
          <a:bodyPr vert="eaVert" anchor="t" anchorCtr="0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1056851"/>
            <a:ext cx="7560469" cy="5715358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56568" y="267019"/>
            <a:ext cx="610788" cy="402483"/>
          </a:xfrm>
          <a:prstGeom prst="rect">
            <a:avLst/>
          </a:prstGeom>
        </p:spPr>
        <p:txBody>
          <a:bodyPr/>
          <a:lstStyle/>
          <a:p>
            <a:fld id="{9D4659B5-9C6D-4D2B-B348-084A86C178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9473324" y="619103"/>
            <a:ext cx="287604" cy="6107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0312" y="503237"/>
            <a:ext cx="8610600" cy="838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9156568" y="267019"/>
            <a:ext cx="610788" cy="4024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E955F409-382A-4EB3-962C-F6D2B1ABC3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534" y="148229"/>
            <a:ext cx="8330310" cy="1096894"/>
          </a:xfrm>
          <a:ln>
            <a:solidFill>
              <a:schemeClr val="accent1"/>
            </a:solidFill>
          </a:ln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56568" y="267019"/>
            <a:ext cx="610788" cy="402483"/>
          </a:xfrm>
          <a:prstGeom prst="rect">
            <a:avLst/>
          </a:prstGeom>
        </p:spPr>
        <p:txBody>
          <a:bodyPr/>
          <a:lstStyle/>
          <a:p>
            <a:fld id="{13502D99-69F0-4A17-B794-6351ED48DC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549582" y="1245123"/>
            <a:ext cx="8333228" cy="853963"/>
          </a:xfrm>
        </p:spPr>
        <p:txBody>
          <a:bodyPr vert="horz" lIns="100794" tIns="50397" rIns="100794" bIns="50397" rtlCol="0" anchor="t" anchorCtr="0">
            <a:noAutofit/>
          </a:bodyPr>
          <a:lstStyle>
            <a:lvl1pPr marL="0" indent="0">
              <a:buNone/>
              <a:defRPr kumimoji="0" sz="26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defRPr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marL="0" marR="0" lvl="0" indent="0" algn="l" defTabSz="100794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2328" y="5097840"/>
            <a:ext cx="4452276" cy="1028956"/>
          </a:xfrm>
        </p:spPr>
        <p:txBody>
          <a:bodyPr>
            <a:normAutofit/>
          </a:bodyPr>
          <a:lstStyle>
            <a:lvl1pPr>
              <a:defRPr sz="31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92328" y="6131736"/>
            <a:ext cx="4452276" cy="825141"/>
          </a:xfrm>
        </p:spPr>
        <p:txBody>
          <a:bodyPr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92329" y="7083079"/>
            <a:ext cx="1358908" cy="402483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7608" y="7083079"/>
            <a:ext cx="2885826" cy="402483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11520" y="251989"/>
            <a:ext cx="4669289" cy="46164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7499215" y="251989"/>
            <a:ext cx="2268141" cy="224774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5098066" y="2620688"/>
            <a:ext cx="2268141" cy="224774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5098066" y="251989"/>
            <a:ext cx="2268141" cy="224774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7499215" y="2620688"/>
            <a:ext cx="2268141" cy="224774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945059" y="1961563"/>
            <a:ext cx="3402211" cy="2249720"/>
          </a:xfrm>
        </p:spPr>
        <p:txBody>
          <a:bodyPr lIns="50397" tIns="50397" rIns="50397" anchor="t">
            <a:noAutofit/>
          </a:bodyPr>
          <a:lstStyle>
            <a:lvl1pPr marL="0" indent="0" algn="ctr">
              <a:buNone/>
              <a:defRPr sz="5100">
                <a:solidFill>
                  <a:schemeClr val="bg1"/>
                </a:solidFill>
              </a:defRPr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9155113" y="46038"/>
            <a:ext cx="609600" cy="1524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6398" y="6888117"/>
            <a:ext cx="1625748" cy="402483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20156" y="6888117"/>
            <a:ext cx="6216385" cy="4024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56568" y="6888117"/>
            <a:ext cx="610788" cy="402483"/>
          </a:xfrm>
          <a:prstGeom prst="rect">
            <a:avLst/>
          </a:prstGeom>
        </p:spPr>
        <p:txBody>
          <a:bodyPr/>
          <a:lstStyle/>
          <a:p>
            <a:fld id="{28EE00F1-A896-40FF-8A21-56C3A3092C1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logo-eucalyptus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63812" y="2217112"/>
            <a:ext cx="2781300" cy="2553325"/>
          </a:xfrm>
          <a:prstGeom prst="rect">
            <a:avLst/>
          </a:prstGeom>
          <a:ln>
            <a:solidFill>
              <a:srgbClr val="FFC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 descr="logo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59312" y="2636837"/>
            <a:ext cx="3459308" cy="28193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Rectangle 12"/>
          <p:cNvSpPr/>
          <p:nvPr userDrawn="1"/>
        </p:nvSpPr>
        <p:spPr>
          <a:xfrm>
            <a:off x="620712" y="3703637"/>
            <a:ext cx="9144000" cy="14478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 flipH="1">
            <a:off x="252015" y="78616"/>
            <a:ext cx="252016" cy="1872421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 userDrawn="1"/>
        </p:nvSpPr>
        <p:spPr>
          <a:xfrm>
            <a:off x="0" y="960437"/>
            <a:ext cx="10080625" cy="419982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581" y="2189156"/>
            <a:ext cx="4032250" cy="456380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0560" y="2189156"/>
            <a:ext cx="4032250" cy="456380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504" y="2697767"/>
            <a:ext cx="4032250" cy="405519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50560" y="2697767"/>
            <a:ext cx="4032250" cy="405519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504" y="2282726"/>
            <a:ext cx="4032250" cy="35574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buNone/>
              <a:defRPr sz="2000" b="0">
                <a:solidFill>
                  <a:schemeClr val="bg1"/>
                </a:solidFill>
              </a:defRPr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0560" y="2282726"/>
            <a:ext cx="4032250" cy="35574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buNone/>
              <a:defRPr sz="2000" b="0">
                <a:solidFill>
                  <a:schemeClr val="bg1"/>
                </a:solidFill>
              </a:defRPr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581" y="2189156"/>
            <a:ext cx="8344470" cy="216710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549581" y="4591103"/>
            <a:ext cx="8344470" cy="216710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61801" y="2189156"/>
            <a:ext cx="4032250" cy="216710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549581" y="2189156"/>
            <a:ext cx="4032250" cy="456380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861801" y="4596282"/>
            <a:ext cx="4032250" cy="216710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2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4.xml"/><Relationship Id="rId21" Type="http://schemas.openxmlformats.org/officeDocument/2006/relationships/slideLayout" Target="../slideLayouts/slideLayout21.xml"/><Relationship Id="rId22" Type="http://schemas.openxmlformats.org/officeDocument/2006/relationships/theme" Target="../theme/theme1.xml"/><Relationship Id="rId23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24" Type="http://schemas.openxmlformats.org/officeDocument/2006/relationships/image" Target="../media/image2.jpeg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30BAA3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 flipH="1">
            <a:off x="252015" y="143493"/>
            <a:ext cx="252016" cy="1872421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9156568" y="227489"/>
            <a:ext cx="707867" cy="187242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0" y="1343942"/>
            <a:ext cx="10080625" cy="419982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2068" y="503978"/>
            <a:ext cx="7910284" cy="1230300"/>
          </a:xfrm>
          <a:prstGeom prst="rect">
            <a:avLst/>
          </a:prstGeom>
          <a:noFill/>
          <a:ln>
            <a:noFill/>
          </a:ln>
        </p:spPr>
        <p:txBody>
          <a:bodyPr vert="horz" lIns="100794" tIns="50397" rIns="100794" bIns="50397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534" y="2183907"/>
            <a:ext cx="8330310" cy="4569054"/>
          </a:xfrm>
          <a:prstGeom prst="rect">
            <a:avLst/>
          </a:prstGeom>
        </p:spPr>
        <p:txBody>
          <a:bodyPr vert="horz" lIns="100794" tIns="50397" rIns="100794" bIns="5039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91288" y="7080813"/>
            <a:ext cx="2352146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2367" y="7080813"/>
            <a:ext cx="6750065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18" name="Picture 17" descr="logo-eucalyptus.png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 rot="21114951">
            <a:off x="139146" y="840686"/>
            <a:ext cx="1017115" cy="855982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18" descr="Teal-Logo.medium.jpg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8088312" y="1112837"/>
            <a:ext cx="1915099" cy="71949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</p:sldLayoutIdLst>
  <p:txStyles>
    <p:titleStyle>
      <a:lvl1pPr algn="l" defTabSz="1007943" rtl="0" eaLnBrk="1" latinLnBrk="0" hangingPunct="1">
        <a:spcBef>
          <a:spcPct val="0"/>
        </a:spcBef>
        <a:buNone/>
        <a:defRPr sz="4000" b="0" kern="1200">
          <a:solidFill>
            <a:srgbClr val="3891A6"/>
          </a:solidFill>
          <a:latin typeface="Calibri" pitchFamily="34" charset="0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spcBef>
          <a:spcPts val="2205"/>
        </a:spcBef>
        <a:buClr>
          <a:schemeClr val="accent1"/>
        </a:buClr>
        <a:buSzPct val="75000"/>
        <a:buFont typeface="Wingdings" pitchFamily="2" charset="2"/>
        <a:buChar char="n"/>
        <a:defRPr sz="2200" kern="1200">
          <a:solidFill>
            <a:schemeClr val="tx1">
              <a:lumMod val="65000"/>
              <a:lumOff val="35000"/>
            </a:schemeClr>
          </a:solidFill>
          <a:latin typeface="Calibri" pitchFamily="34" charset="0"/>
          <a:ea typeface="+mn-ea"/>
          <a:cs typeface="+mn-cs"/>
        </a:defRPr>
      </a:lvl1pPr>
      <a:lvl2pPr marL="503972" indent="-251986" algn="l" defTabSz="1007943" rtl="0" eaLnBrk="1" latinLnBrk="0" hangingPunct="1">
        <a:spcBef>
          <a:spcPts val="661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Calibri" pitchFamily="34" charset="0"/>
          <a:ea typeface="+mn-ea"/>
          <a:cs typeface="+mn-cs"/>
        </a:defRPr>
      </a:lvl2pPr>
      <a:lvl3pPr marL="755957" indent="-251986" algn="l" defTabSz="1007943" rtl="0" eaLnBrk="1" latinLnBrk="0" hangingPunct="1">
        <a:spcBef>
          <a:spcPts val="661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Calibri" pitchFamily="34" charset="0"/>
          <a:ea typeface="+mn-ea"/>
          <a:cs typeface="+mn-cs"/>
        </a:defRPr>
      </a:lvl3pPr>
      <a:lvl4pPr marL="1007943" indent="-251986" algn="l" defTabSz="1007943" rtl="0" eaLnBrk="1" latinLnBrk="0" hangingPunct="1">
        <a:spcBef>
          <a:spcPts val="661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Calibri" pitchFamily="34" charset="0"/>
          <a:ea typeface="+mn-ea"/>
          <a:cs typeface="+mn-cs"/>
        </a:defRPr>
      </a:lvl4pPr>
      <a:lvl5pPr marL="1259929" indent="-251986" algn="l" defTabSz="1007943" rtl="0" eaLnBrk="1" latinLnBrk="0" hangingPunct="1">
        <a:spcBef>
          <a:spcPts val="661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Calibri" pitchFamily="34" charset="0"/>
          <a:ea typeface="+mn-ea"/>
          <a:cs typeface="+mn-cs"/>
        </a:defRPr>
      </a:lvl5pPr>
      <a:lvl6pPr marL="2771844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diagramData" Target="../diagrams/data1.xml"/><Relationship Id="rId6" Type="http://schemas.openxmlformats.org/officeDocument/2006/relationships/diagramColors" Target="../diagrams/colors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503238" y="960437"/>
            <a:ext cx="9070975" cy="5797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5912" y="5478840"/>
            <a:ext cx="7620000" cy="1348997"/>
          </a:xfrm>
        </p:spPr>
        <p:txBody>
          <a:bodyPr>
            <a:no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b="1" dirty="0" err="1" smtClean="0">
                <a:solidFill>
                  <a:schemeClr val="tx1"/>
                </a:solidFill>
              </a:rPr>
              <a:t>Arun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Madhavan</a:t>
            </a:r>
            <a:r>
              <a:rPr lang="en-US" sz="3200" b="1" dirty="0" smtClean="0">
                <a:solidFill>
                  <a:schemeClr val="tx1"/>
                </a:solidFill>
              </a:rPr>
              <a:t/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>Graduate Assistant,  </a:t>
            </a:r>
            <a:r>
              <a:rPr lang="en-US" sz="3200" b="1" dirty="0" err="1" smtClean="0">
                <a:solidFill>
                  <a:schemeClr val="tx1"/>
                </a:solidFill>
              </a:rPr>
              <a:t>iPlant</a:t>
            </a:r>
            <a:r>
              <a:rPr lang="en-US" sz="3200" b="1" dirty="0" smtClean="0">
                <a:solidFill>
                  <a:schemeClr val="tx1"/>
                </a:solidFill>
              </a:rPr>
              <a:t> Collaborative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>
          <a:xfrm>
            <a:off x="468312" y="655637"/>
            <a:ext cx="4343399" cy="3429000"/>
          </a:xfrm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4800" dirty="0" smtClean="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</a:rPr>
              <a:t>Experiences with Eucalyptus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48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en-US" sz="4800" dirty="0"/>
          </a:p>
        </p:txBody>
      </p:sp>
      <p:pic>
        <p:nvPicPr>
          <p:cNvPr id="13" name="Picture Placeholder 12" descr="logo-eucalyptus.png"/>
          <p:cNvPicPr>
            <a:picLocks noGrp="1" noChangeAspect="1"/>
          </p:cNvPicPr>
          <p:nvPr>
            <p:ph type="pic" sz="quarter" idx="12"/>
          </p:nvPr>
        </p:nvPicPr>
        <p:blipFill>
          <a:blip r:embed="rId3"/>
          <a:srcRect l="7530" r="7530"/>
          <a:stretch>
            <a:fillRect/>
          </a:stretch>
        </p:blipFill>
        <p:spPr/>
      </p:pic>
      <p:pic>
        <p:nvPicPr>
          <p:cNvPr id="16" name="Picture Placeholder 15" descr="logo.jpg"/>
          <p:cNvPicPr>
            <a:picLocks noGrp="1" noChangeAspect="1"/>
          </p:cNvPicPr>
          <p:nvPr>
            <p:ph type="pic" sz="quarter" idx="13"/>
          </p:nvPr>
        </p:nvPicPr>
        <p:blipFill>
          <a:blip r:embed="rId4"/>
          <a:srcRect t="6094" b="6094"/>
          <a:stretch>
            <a:fillRect/>
          </a:stretch>
        </p:blipFill>
        <p:spPr/>
      </p:pic>
      <p:sp>
        <p:nvSpPr>
          <p:cNvPr id="17" name="Cloud Callout 16"/>
          <p:cNvSpPr/>
          <p:nvPr/>
        </p:nvSpPr>
        <p:spPr>
          <a:xfrm>
            <a:off x="7783512" y="655637"/>
            <a:ext cx="1676400" cy="1066800"/>
          </a:xfrm>
          <a:prstGeom prst="cloudCallou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loud Callout 17"/>
          <p:cNvSpPr/>
          <p:nvPr/>
        </p:nvSpPr>
        <p:spPr>
          <a:xfrm>
            <a:off x="5345112" y="3246437"/>
            <a:ext cx="1676400" cy="1066800"/>
          </a:xfrm>
          <a:prstGeom prst="cloudCallou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1303337" y="474662"/>
            <a:ext cx="6632575" cy="1171575"/>
          </a:xfrm>
        </p:spPr>
        <p:txBody>
          <a:bodyPr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b="1" dirty="0" smtClean="0"/>
              <a:t>Configuration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4512" y="1739900"/>
            <a:ext cx="8383317" cy="562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1303337" y="474662"/>
            <a:ext cx="6632575" cy="1171575"/>
          </a:xfrm>
        </p:spPr>
        <p:txBody>
          <a:bodyPr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b="1" dirty="0" smtClean="0"/>
              <a:t>Images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9762" y="1836737"/>
            <a:ext cx="8362950" cy="567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1303337" y="474662"/>
            <a:ext cx="6632575" cy="1171575"/>
          </a:xfrm>
        </p:spPr>
        <p:txBody>
          <a:bodyPr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b="1" dirty="0" smtClean="0"/>
              <a:t>Credentials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2" y="1751012"/>
            <a:ext cx="7686675" cy="568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1303337" y="474662"/>
            <a:ext cx="6632575" cy="1171575"/>
          </a:xfrm>
        </p:spPr>
        <p:txBody>
          <a:bodyPr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b="1" dirty="0" smtClean="0"/>
              <a:t>User management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4512" y="1722437"/>
            <a:ext cx="7679610" cy="4259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96912" y="122237"/>
            <a:ext cx="8330310" cy="731613"/>
          </a:xfrm>
        </p:spPr>
        <p:txBody>
          <a:bodyPr/>
          <a:lstStyle/>
          <a:p>
            <a:r>
              <a:rPr lang="en-US" sz="4400" b="1" dirty="0" smtClean="0"/>
              <a:t>Ready Made Images</a:t>
            </a:r>
          </a:p>
        </p:txBody>
      </p:sp>
      <p:pic>
        <p:nvPicPr>
          <p:cNvPr id="29699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84237"/>
            <a:ext cx="10080625" cy="667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>
          <a:xfrm>
            <a:off x="1192211" y="427037"/>
            <a:ext cx="8191501" cy="766762"/>
          </a:xfrm>
        </p:spPr>
        <p:txBody>
          <a:bodyPr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b="1" dirty="0" smtClean="0"/>
              <a:t>Euca2ools: Image Management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idx="1"/>
          </p:nvPr>
        </p:nvSpPr>
        <p:spPr>
          <a:xfrm>
            <a:off x="620712" y="1951037"/>
            <a:ext cx="9070975" cy="4989513"/>
          </a:xfrm>
        </p:spPr>
        <p:txBody>
          <a:bodyPr>
            <a:normAutofit/>
          </a:bodyPr>
          <a:lstStyle/>
          <a:p>
            <a:pPr marL="431800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 err="1" smtClean="0">
                <a:solidFill>
                  <a:schemeClr val="tx1"/>
                </a:solidFill>
              </a:rPr>
              <a:t>euca</a:t>
            </a:r>
            <a:r>
              <a:rPr lang="en-US" sz="4400" dirty="0" smtClean="0">
                <a:solidFill>
                  <a:schemeClr val="tx1"/>
                </a:solidFill>
              </a:rPr>
              <a:t>-bundle-image</a:t>
            </a:r>
          </a:p>
          <a:p>
            <a:pPr marL="431800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 err="1" smtClean="0">
                <a:solidFill>
                  <a:schemeClr val="tx1"/>
                </a:solidFill>
              </a:rPr>
              <a:t>euca</a:t>
            </a:r>
            <a:r>
              <a:rPr lang="en-US" sz="4400" dirty="0" smtClean="0">
                <a:solidFill>
                  <a:schemeClr val="tx1"/>
                </a:solidFill>
              </a:rPr>
              <a:t>-upload-bundle</a:t>
            </a:r>
          </a:p>
          <a:p>
            <a:pPr marL="431800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 err="1" smtClean="0">
                <a:solidFill>
                  <a:schemeClr val="tx1"/>
                </a:solidFill>
              </a:rPr>
              <a:t>euca</a:t>
            </a:r>
            <a:r>
              <a:rPr lang="en-US" sz="4400" dirty="0" smtClean="0">
                <a:solidFill>
                  <a:schemeClr val="tx1"/>
                </a:solidFill>
              </a:rPr>
              <a:t>-register</a:t>
            </a:r>
          </a:p>
          <a:p>
            <a:pPr marL="431800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 err="1" smtClean="0">
                <a:solidFill>
                  <a:schemeClr val="tx1"/>
                </a:solidFill>
              </a:rPr>
              <a:t>euca</a:t>
            </a:r>
            <a:r>
              <a:rPr lang="en-US" sz="4400" dirty="0" smtClean="0">
                <a:solidFill>
                  <a:schemeClr val="tx1"/>
                </a:solidFill>
              </a:rPr>
              <a:t>-unbundle-image</a:t>
            </a:r>
          </a:p>
          <a:p>
            <a:pPr marL="431800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 err="1" smtClean="0">
                <a:solidFill>
                  <a:schemeClr val="tx1"/>
                </a:solidFill>
              </a:rPr>
              <a:t>euca</a:t>
            </a:r>
            <a:r>
              <a:rPr lang="en-US" sz="4400" dirty="0" smtClean="0">
                <a:solidFill>
                  <a:schemeClr val="tx1"/>
                </a:solidFill>
              </a:rPr>
              <a:t>-delete-bundle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1303337" y="474662"/>
            <a:ext cx="6632575" cy="1171575"/>
          </a:xfrm>
        </p:spPr>
        <p:txBody>
          <a:bodyPr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b="1" dirty="0" smtClean="0"/>
              <a:t>Euca2ools: VM Control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2143124"/>
            <a:ext cx="9070975" cy="4989513"/>
          </a:xfrm>
        </p:spPr>
        <p:txBody>
          <a:bodyPr>
            <a:normAutofit/>
          </a:bodyPr>
          <a:lstStyle/>
          <a:p>
            <a:pPr marL="431800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 err="1" smtClean="0">
                <a:solidFill>
                  <a:schemeClr val="tx1"/>
                </a:solidFill>
              </a:rPr>
              <a:t>e</a:t>
            </a:r>
            <a:r>
              <a:rPr lang="en-US" sz="4400" dirty="0" err="1" smtClean="0">
                <a:solidFill>
                  <a:schemeClr val="tx1"/>
                </a:solidFill>
              </a:rPr>
              <a:t>uca</a:t>
            </a:r>
            <a:r>
              <a:rPr lang="en-US" sz="4400" dirty="0" smtClean="0">
                <a:solidFill>
                  <a:schemeClr val="tx1"/>
                </a:solidFill>
              </a:rPr>
              <a:t>-describe-instances</a:t>
            </a:r>
            <a:endParaRPr lang="en-US" sz="4400" dirty="0" smtClean="0">
              <a:solidFill>
                <a:schemeClr val="tx1"/>
              </a:solidFill>
            </a:endParaRPr>
          </a:p>
          <a:p>
            <a:pPr marL="431800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 err="1" smtClean="0">
                <a:solidFill>
                  <a:schemeClr val="tx1"/>
                </a:solidFill>
              </a:rPr>
              <a:t>e</a:t>
            </a:r>
            <a:r>
              <a:rPr lang="en-US" sz="4400" dirty="0" err="1" smtClean="0">
                <a:solidFill>
                  <a:schemeClr val="tx1"/>
                </a:solidFill>
              </a:rPr>
              <a:t>uca</a:t>
            </a:r>
            <a:r>
              <a:rPr lang="en-US" sz="4400" dirty="0" smtClean="0">
                <a:solidFill>
                  <a:schemeClr val="tx1"/>
                </a:solidFill>
              </a:rPr>
              <a:t>-run-instances</a:t>
            </a:r>
            <a:endParaRPr lang="en-US" sz="4400" dirty="0" smtClean="0">
              <a:solidFill>
                <a:schemeClr val="tx1"/>
              </a:solidFill>
            </a:endParaRPr>
          </a:p>
          <a:p>
            <a:pPr marL="431800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 err="1" smtClean="0">
                <a:solidFill>
                  <a:schemeClr val="tx1"/>
                </a:solidFill>
              </a:rPr>
              <a:t>e</a:t>
            </a:r>
            <a:r>
              <a:rPr lang="en-US" sz="4400" dirty="0" err="1" smtClean="0">
                <a:solidFill>
                  <a:schemeClr val="tx1"/>
                </a:solidFill>
              </a:rPr>
              <a:t>uca</a:t>
            </a:r>
            <a:r>
              <a:rPr lang="en-US" sz="4400" dirty="0" smtClean="0">
                <a:solidFill>
                  <a:schemeClr val="tx1"/>
                </a:solidFill>
              </a:rPr>
              <a:t>-terminate instances</a:t>
            </a:r>
            <a:endParaRPr lang="en-US" sz="4400" dirty="0" smtClean="0">
              <a:solidFill>
                <a:schemeClr val="tx1"/>
              </a:solidFill>
            </a:endParaRPr>
          </a:p>
          <a:p>
            <a:pPr marL="431800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 err="1" smtClean="0">
                <a:solidFill>
                  <a:schemeClr val="tx1"/>
                </a:solidFill>
              </a:rPr>
              <a:t>e</a:t>
            </a:r>
            <a:r>
              <a:rPr lang="en-US" sz="4400" dirty="0" err="1" smtClean="0">
                <a:solidFill>
                  <a:schemeClr val="tx1"/>
                </a:solidFill>
              </a:rPr>
              <a:t>uca</a:t>
            </a:r>
            <a:r>
              <a:rPr lang="en-US" sz="4400" dirty="0" smtClean="0">
                <a:solidFill>
                  <a:schemeClr val="tx1"/>
                </a:solidFill>
              </a:rPr>
              <a:t>-reboot-instances</a:t>
            </a:r>
          </a:p>
          <a:p>
            <a:pPr marL="431800" indent="-323850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4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>
          <a:xfrm>
            <a:off x="1077912" y="427037"/>
            <a:ext cx="8229600" cy="1066800"/>
          </a:xfrm>
        </p:spPr>
        <p:txBody>
          <a:bodyPr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b="1" dirty="0" smtClean="0"/>
              <a:t>Euca2ools: Networking/Security</a:t>
            </a:r>
          </a:p>
        </p:txBody>
      </p:sp>
      <p:sp>
        <p:nvSpPr>
          <p:cNvPr id="34819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990724"/>
            <a:ext cx="9070975" cy="4989513"/>
          </a:xfrm>
        </p:spPr>
        <p:txBody>
          <a:bodyPr>
            <a:normAutofit/>
          </a:bodyPr>
          <a:lstStyle/>
          <a:p>
            <a:pPr marL="431800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 err="1" smtClean="0">
                <a:solidFill>
                  <a:schemeClr val="tx1"/>
                </a:solidFill>
              </a:rPr>
              <a:t>e</a:t>
            </a:r>
            <a:r>
              <a:rPr lang="en-US" sz="4400" dirty="0" err="1" smtClean="0">
                <a:solidFill>
                  <a:schemeClr val="tx1"/>
                </a:solidFill>
              </a:rPr>
              <a:t>uca</a:t>
            </a:r>
            <a:r>
              <a:rPr lang="en-US" sz="4400" dirty="0" smtClean="0">
                <a:solidFill>
                  <a:schemeClr val="tx1"/>
                </a:solidFill>
              </a:rPr>
              <a:t>-allocate-address</a:t>
            </a:r>
            <a:endParaRPr lang="en-US" sz="4400" dirty="0" smtClean="0">
              <a:solidFill>
                <a:schemeClr val="tx1"/>
              </a:solidFill>
            </a:endParaRPr>
          </a:p>
          <a:p>
            <a:pPr marL="431800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 err="1" smtClean="0">
                <a:solidFill>
                  <a:schemeClr val="tx1"/>
                </a:solidFill>
              </a:rPr>
              <a:t>e</a:t>
            </a:r>
            <a:r>
              <a:rPr lang="en-US" sz="4400" dirty="0" err="1" smtClean="0">
                <a:solidFill>
                  <a:schemeClr val="tx1"/>
                </a:solidFill>
              </a:rPr>
              <a:t>uca</a:t>
            </a:r>
            <a:r>
              <a:rPr lang="en-US" sz="4400" dirty="0" smtClean="0">
                <a:solidFill>
                  <a:schemeClr val="tx1"/>
                </a:solidFill>
              </a:rPr>
              <a:t>-release address</a:t>
            </a:r>
            <a:endParaRPr lang="en-US" sz="4400" dirty="0" smtClean="0">
              <a:solidFill>
                <a:schemeClr val="tx1"/>
              </a:solidFill>
            </a:endParaRPr>
          </a:p>
          <a:p>
            <a:pPr marL="431800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 err="1" smtClean="0">
                <a:solidFill>
                  <a:schemeClr val="tx1"/>
                </a:solidFill>
              </a:rPr>
              <a:t>e</a:t>
            </a:r>
            <a:r>
              <a:rPr lang="en-US" sz="4400" dirty="0" err="1" smtClean="0">
                <a:solidFill>
                  <a:schemeClr val="tx1"/>
                </a:solidFill>
              </a:rPr>
              <a:t>uca</a:t>
            </a:r>
            <a:r>
              <a:rPr lang="en-US" sz="4400" dirty="0" smtClean="0">
                <a:solidFill>
                  <a:schemeClr val="tx1"/>
                </a:solidFill>
              </a:rPr>
              <a:t>-add-group</a:t>
            </a:r>
            <a:endParaRPr lang="en-US" sz="4400" dirty="0" smtClean="0">
              <a:solidFill>
                <a:schemeClr val="tx1"/>
              </a:solidFill>
            </a:endParaRPr>
          </a:p>
          <a:p>
            <a:pPr marL="431800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 err="1" smtClean="0">
                <a:solidFill>
                  <a:schemeClr val="tx1"/>
                </a:solidFill>
              </a:rPr>
              <a:t>e</a:t>
            </a:r>
            <a:r>
              <a:rPr lang="en-US" sz="4400" dirty="0" err="1" smtClean="0">
                <a:solidFill>
                  <a:schemeClr val="tx1"/>
                </a:solidFill>
              </a:rPr>
              <a:t>uca</a:t>
            </a:r>
            <a:r>
              <a:rPr lang="en-US" sz="4400" dirty="0" smtClean="0">
                <a:solidFill>
                  <a:schemeClr val="tx1"/>
                </a:solidFill>
              </a:rPr>
              <a:t>-authorize</a:t>
            </a:r>
          </a:p>
          <a:p>
            <a:pPr marL="431800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 err="1" smtClean="0">
                <a:solidFill>
                  <a:schemeClr val="tx1"/>
                </a:solidFill>
              </a:rPr>
              <a:t>euca</a:t>
            </a:r>
            <a:r>
              <a:rPr lang="en-US" sz="4400" dirty="0" smtClean="0">
                <a:solidFill>
                  <a:schemeClr val="tx1"/>
                </a:solidFill>
              </a:rPr>
              <a:t>-revoke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ChangeArrowheads="1"/>
          </p:cNvSpPr>
          <p:nvPr>
            <p:ph type="title"/>
          </p:nvPr>
        </p:nvSpPr>
        <p:spPr>
          <a:xfrm>
            <a:off x="1303337" y="346076"/>
            <a:ext cx="7013575" cy="842962"/>
          </a:xfrm>
        </p:spPr>
        <p:txBody>
          <a:bodyPr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800" b="1" dirty="0" smtClean="0"/>
              <a:t>Euca2ools: Block storage</a:t>
            </a:r>
          </a:p>
        </p:txBody>
      </p:sp>
      <p:sp>
        <p:nvSpPr>
          <p:cNvPr id="36867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990724"/>
            <a:ext cx="9070975" cy="4989513"/>
          </a:xfrm>
        </p:spPr>
        <p:txBody>
          <a:bodyPr>
            <a:normAutofit/>
          </a:bodyPr>
          <a:lstStyle/>
          <a:p>
            <a:pPr marL="431800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 err="1" smtClean="0">
                <a:solidFill>
                  <a:schemeClr val="tx1"/>
                </a:solidFill>
              </a:rPr>
              <a:t>e</a:t>
            </a:r>
            <a:r>
              <a:rPr lang="en-US" sz="4400" dirty="0" err="1" smtClean="0">
                <a:solidFill>
                  <a:schemeClr val="tx1"/>
                </a:solidFill>
              </a:rPr>
              <a:t>uca</a:t>
            </a:r>
            <a:r>
              <a:rPr lang="en-US" sz="4400" dirty="0" smtClean="0">
                <a:solidFill>
                  <a:schemeClr val="tx1"/>
                </a:solidFill>
              </a:rPr>
              <a:t>-create-volume</a:t>
            </a:r>
            <a:endParaRPr lang="en-US" sz="4400" dirty="0" smtClean="0">
              <a:solidFill>
                <a:schemeClr val="tx1"/>
              </a:solidFill>
            </a:endParaRPr>
          </a:p>
          <a:p>
            <a:pPr marL="431800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 err="1" smtClean="0">
                <a:solidFill>
                  <a:schemeClr val="tx1"/>
                </a:solidFill>
              </a:rPr>
              <a:t>e</a:t>
            </a:r>
            <a:r>
              <a:rPr lang="en-US" sz="4400" dirty="0" err="1" smtClean="0">
                <a:solidFill>
                  <a:schemeClr val="tx1"/>
                </a:solidFill>
              </a:rPr>
              <a:t>uca</a:t>
            </a:r>
            <a:r>
              <a:rPr lang="en-US" sz="4400" dirty="0" smtClean="0">
                <a:solidFill>
                  <a:schemeClr val="tx1"/>
                </a:solidFill>
              </a:rPr>
              <a:t>-attach-volume</a:t>
            </a:r>
            <a:endParaRPr lang="en-US" sz="4400" dirty="0" smtClean="0">
              <a:solidFill>
                <a:schemeClr val="tx1"/>
              </a:solidFill>
            </a:endParaRPr>
          </a:p>
          <a:p>
            <a:pPr marL="431800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 err="1" smtClean="0">
                <a:solidFill>
                  <a:schemeClr val="tx1"/>
                </a:solidFill>
              </a:rPr>
              <a:t>e</a:t>
            </a:r>
            <a:r>
              <a:rPr lang="en-US" sz="4400" dirty="0" err="1" smtClean="0">
                <a:solidFill>
                  <a:schemeClr val="tx1"/>
                </a:solidFill>
              </a:rPr>
              <a:t>uca</a:t>
            </a:r>
            <a:r>
              <a:rPr lang="en-US" sz="4400" dirty="0" smtClean="0">
                <a:solidFill>
                  <a:schemeClr val="tx1"/>
                </a:solidFill>
              </a:rPr>
              <a:t>-detach-volume</a:t>
            </a:r>
            <a:endParaRPr lang="en-US" sz="4400" dirty="0" smtClean="0">
              <a:solidFill>
                <a:schemeClr val="tx1"/>
              </a:solidFill>
            </a:endParaRPr>
          </a:p>
          <a:p>
            <a:pPr marL="431800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 err="1" smtClean="0">
                <a:solidFill>
                  <a:schemeClr val="tx1"/>
                </a:solidFill>
              </a:rPr>
              <a:t>e</a:t>
            </a:r>
            <a:r>
              <a:rPr lang="en-US" sz="4400" dirty="0" err="1" smtClean="0">
                <a:solidFill>
                  <a:schemeClr val="tx1"/>
                </a:solidFill>
              </a:rPr>
              <a:t>uca</a:t>
            </a:r>
            <a:r>
              <a:rPr lang="en-US" sz="4400" dirty="0" smtClean="0">
                <a:solidFill>
                  <a:schemeClr val="tx1"/>
                </a:solidFill>
              </a:rPr>
              <a:t>-create-snapshot</a:t>
            </a:r>
          </a:p>
          <a:p>
            <a:pPr marL="431800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 err="1" smtClean="0">
                <a:solidFill>
                  <a:schemeClr val="tx1"/>
                </a:solidFill>
              </a:rPr>
              <a:t>euca</a:t>
            </a:r>
            <a:r>
              <a:rPr lang="en-US" sz="4400" dirty="0" smtClean="0">
                <a:solidFill>
                  <a:schemeClr val="tx1"/>
                </a:solidFill>
              </a:rPr>
              <a:t>-delete-snapshot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3712" y="3932237"/>
            <a:ext cx="6019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</a:rPr>
              <a:t>DEMO</a:t>
            </a:r>
            <a:endParaRPr lang="en-US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230312" y="503237"/>
            <a:ext cx="7344732" cy="655413"/>
          </a:xfrm>
        </p:spPr>
        <p:txBody>
          <a:bodyPr/>
          <a:lstStyle/>
          <a:p>
            <a:pPr eaLnBrk="1"/>
            <a:r>
              <a:rPr lang="en-US" sz="4400" b="1" dirty="0" smtClean="0"/>
              <a:t>What?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2" y="1951037"/>
            <a:ext cx="9448800" cy="5181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36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3600" b="1" dirty="0" smtClean="0">
                <a:solidFill>
                  <a:schemeClr val="tx1"/>
                </a:solidFill>
              </a:rPr>
              <a:t>E</a:t>
            </a:r>
            <a:r>
              <a:rPr lang="en-US" sz="3600" dirty="0" smtClean="0">
                <a:solidFill>
                  <a:schemeClr val="tx1"/>
                </a:solidFill>
              </a:rPr>
              <a:t>lastic </a:t>
            </a:r>
            <a:r>
              <a:rPr lang="en-US" sz="3600" b="1" dirty="0" smtClean="0">
                <a:solidFill>
                  <a:schemeClr val="tx1"/>
                </a:solidFill>
              </a:rPr>
              <a:t>U</a:t>
            </a:r>
            <a:r>
              <a:rPr lang="en-US" sz="3600" dirty="0" smtClean="0">
                <a:solidFill>
                  <a:schemeClr val="tx1"/>
                </a:solidFill>
              </a:rPr>
              <a:t>tility </a:t>
            </a:r>
            <a:r>
              <a:rPr lang="en-US" sz="3600" b="1" dirty="0" smtClean="0">
                <a:solidFill>
                  <a:schemeClr val="tx1"/>
                </a:solidFill>
              </a:rPr>
              <a:t>C</a:t>
            </a:r>
            <a:r>
              <a:rPr lang="en-US" sz="3600" dirty="0" smtClean="0">
                <a:solidFill>
                  <a:schemeClr val="tx1"/>
                </a:solidFill>
              </a:rPr>
              <a:t>omputing </a:t>
            </a:r>
            <a:r>
              <a:rPr lang="en-US" sz="3600" b="1" dirty="0" smtClean="0">
                <a:solidFill>
                  <a:schemeClr val="tx1"/>
                </a:solidFill>
              </a:rPr>
              <a:t>A</a:t>
            </a:r>
            <a:r>
              <a:rPr lang="en-US" sz="3600" dirty="0" smtClean="0">
                <a:solidFill>
                  <a:schemeClr val="tx1"/>
                </a:solidFill>
              </a:rPr>
              <a:t>rchitecture </a:t>
            </a:r>
            <a:r>
              <a:rPr lang="en-US" sz="3600" b="1" dirty="0" smtClean="0">
                <a:solidFill>
                  <a:schemeClr val="tx1"/>
                </a:solidFill>
              </a:rPr>
              <a:t>L</a:t>
            </a:r>
            <a:r>
              <a:rPr lang="en-US" sz="3600" dirty="0" smtClean="0">
                <a:solidFill>
                  <a:schemeClr val="tx1"/>
                </a:solidFill>
              </a:rPr>
              <a:t>inking </a:t>
            </a:r>
          </a:p>
          <a:p>
            <a:pPr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             </a:t>
            </a:r>
            <a:r>
              <a:rPr lang="en-US" sz="3600" b="1" dirty="0" smtClean="0">
                <a:solidFill>
                  <a:schemeClr val="tx1"/>
                </a:solidFill>
              </a:rPr>
              <a:t>Y</a:t>
            </a:r>
            <a:r>
              <a:rPr lang="en-US" sz="3600" dirty="0" smtClean="0">
                <a:solidFill>
                  <a:schemeClr val="tx1"/>
                </a:solidFill>
              </a:rPr>
              <a:t>our </a:t>
            </a:r>
            <a:r>
              <a:rPr lang="en-US" sz="3600" b="1" dirty="0" smtClean="0">
                <a:solidFill>
                  <a:schemeClr val="tx1"/>
                </a:solidFill>
              </a:rPr>
              <a:t>P</a:t>
            </a:r>
            <a:r>
              <a:rPr lang="en-US" sz="3600" dirty="0" smtClean="0">
                <a:solidFill>
                  <a:schemeClr val="tx1"/>
                </a:solidFill>
              </a:rPr>
              <a:t>rograms </a:t>
            </a:r>
            <a:r>
              <a:rPr lang="en-US" sz="3600" b="1" dirty="0" smtClean="0">
                <a:solidFill>
                  <a:schemeClr val="tx1"/>
                </a:solidFill>
              </a:rPr>
              <a:t>T</a:t>
            </a:r>
            <a:r>
              <a:rPr lang="en-US" sz="3600" dirty="0" smtClean="0">
                <a:solidFill>
                  <a:schemeClr val="tx1"/>
                </a:solidFill>
              </a:rPr>
              <a:t>o </a:t>
            </a:r>
            <a:r>
              <a:rPr lang="en-US" sz="3600" b="1" dirty="0" smtClean="0">
                <a:solidFill>
                  <a:schemeClr val="tx1"/>
                </a:solidFill>
              </a:rPr>
              <a:t>U</a:t>
            </a:r>
            <a:r>
              <a:rPr lang="en-US" sz="3600" dirty="0" smtClean="0">
                <a:solidFill>
                  <a:schemeClr val="tx1"/>
                </a:solidFill>
              </a:rPr>
              <a:t>seful </a:t>
            </a:r>
            <a:r>
              <a:rPr lang="en-US" sz="3600" b="1" dirty="0" smtClean="0">
                <a:solidFill>
                  <a:schemeClr val="tx1"/>
                </a:solidFill>
              </a:rPr>
              <a:t>S</a:t>
            </a:r>
            <a:r>
              <a:rPr lang="en-US" sz="3600" dirty="0" smtClean="0">
                <a:solidFill>
                  <a:schemeClr val="tx1"/>
                </a:solidFill>
              </a:rPr>
              <a:t>ystems</a:t>
            </a:r>
          </a:p>
          <a:p>
            <a:pPr>
              <a:buNone/>
            </a:pPr>
            <a:endParaRPr lang="en-US" sz="3600" dirty="0" smtClean="0">
              <a:solidFill>
                <a:schemeClr val="tx1"/>
              </a:solidFill>
            </a:endParaRPr>
          </a:p>
          <a:p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Open source private cloud management tool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 Turn your clusters/workstation farms into a cloud!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 Interface-compatible with Amazon EC2 and S3</a:t>
            </a:r>
          </a:p>
          <a:p>
            <a:pPr eaLnBrk="1">
              <a:buFont typeface="Arial" charset="0"/>
              <a:buChar char="•"/>
            </a:pPr>
            <a:endParaRPr lang="en-US" sz="3600" dirty="0" smtClean="0"/>
          </a:p>
          <a:p>
            <a:pPr eaLnBrk="1">
              <a:buFont typeface="Arial" charset="0"/>
              <a:buChar char="•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712" y="3932237"/>
            <a:ext cx="6019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</a:rPr>
              <a:t>SETUP</a:t>
            </a:r>
            <a:endParaRPr lang="en-US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 noChangeArrowheads="1"/>
          </p:cNvSpPr>
          <p:nvPr>
            <p:ph type="title"/>
          </p:nvPr>
        </p:nvSpPr>
        <p:spPr>
          <a:xfrm>
            <a:off x="1303337" y="398462"/>
            <a:ext cx="6175375" cy="942975"/>
          </a:xfrm>
        </p:spPr>
        <p:txBody>
          <a:bodyPr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b="1" dirty="0" smtClean="0"/>
              <a:t>Setting up Eucalyptus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2066924"/>
            <a:ext cx="9070975" cy="4989513"/>
          </a:xfrm>
        </p:spPr>
        <p:txBody>
          <a:bodyPr/>
          <a:lstStyle/>
          <a:p>
            <a:pPr marL="431800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dirty="0" smtClean="0">
                <a:solidFill>
                  <a:schemeClr val="tx1"/>
                </a:solidFill>
              </a:rPr>
              <a:t>Web interface set up</a:t>
            </a:r>
          </a:p>
          <a:p>
            <a:pPr marL="863600" lvl="1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dirty="0" smtClean="0">
                <a:solidFill>
                  <a:schemeClr val="tx1"/>
                </a:solidFill>
              </a:rPr>
              <a:t>Download user credentials</a:t>
            </a:r>
          </a:p>
          <a:p>
            <a:pPr marL="431800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dirty="0" smtClean="0">
                <a:solidFill>
                  <a:schemeClr val="tx1"/>
                </a:solidFill>
              </a:rPr>
              <a:t>Register cluster and nodes</a:t>
            </a:r>
          </a:p>
          <a:p>
            <a:pPr marL="431800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dirty="0" smtClean="0">
                <a:solidFill>
                  <a:schemeClr val="tx1"/>
                </a:solidFill>
              </a:rPr>
              <a:t>Networking modes</a:t>
            </a:r>
          </a:p>
          <a:p>
            <a:pPr marL="431800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dirty="0" smtClean="0">
                <a:solidFill>
                  <a:schemeClr val="tx1"/>
                </a:solidFill>
              </a:rPr>
              <a:t>Bridging</a:t>
            </a:r>
          </a:p>
          <a:p>
            <a:pPr marL="431800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dirty="0" smtClean="0">
                <a:solidFill>
                  <a:schemeClr val="tx1"/>
                </a:solidFill>
              </a:rPr>
              <a:t>Image bundling/uploading/registration</a:t>
            </a:r>
          </a:p>
          <a:p>
            <a:pPr marL="431800" indent="-323850" eaLnBrk="1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dirty="0" smtClean="0"/>
          </a:p>
          <a:p>
            <a:pPr marL="431800" indent="-323850" eaLnBrk="1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Grp="1" noChangeArrowheads="1"/>
          </p:cNvSpPr>
          <p:nvPr>
            <p:ph type="title"/>
          </p:nvPr>
        </p:nvSpPr>
        <p:spPr>
          <a:xfrm>
            <a:off x="1306512" y="422275"/>
            <a:ext cx="7356474" cy="690562"/>
          </a:xfrm>
        </p:spPr>
        <p:txBody>
          <a:bodyPr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b="1" dirty="0" smtClean="0"/>
              <a:t>Setup: Web Interface</a:t>
            </a:r>
          </a:p>
        </p:txBody>
      </p:sp>
      <p:sp>
        <p:nvSpPr>
          <p:cNvPr id="45059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990724"/>
            <a:ext cx="9070975" cy="4989513"/>
          </a:xfrm>
        </p:spPr>
        <p:txBody>
          <a:bodyPr>
            <a:normAutofit/>
          </a:bodyPr>
          <a:lstStyle/>
          <a:p>
            <a:pPr marL="431800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 smtClean="0">
                <a:solidFill>
                  <a:schemeClr val="tx1"/>
                </a:solidFill>
              </a:rPr>
              <a:t>Create user accounts</a:t>
            </a:r>
          </a:p>
          <a:p>
            <a:pPr marL="431800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 smtClean="0">
                <a:solidFill>
                  <a:schemeClr val="tx1"/>
                </a:solidFill>
              </a:rPr>
              <a:t>Define instance types</a:t>
            </a:r>
          </a:p>
          <a:p>
            <a:pPr marL="431800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 smtClean="0">
                <a:solidFill>
                  <a:schemeClr val="tx1"/>
                </a:solidFill>
              </a:rPr>
              <a:t>Make sure clusters are detected</a:t>
            </a:r>
          </a:p>
          <a:p>
            <a:pPr marL="431800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 smtClean="0">
                <a:solidFill>
                  <a:schemeClr val="tx1"/>
                </a:solidFill>
              </a:rPr>
              <a:t>Make sure walrus is detected</a:t>
            </a:r>
          </a:p>
          <a:p>
            <a:pPr marL="431800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 smtClean="0">
                <a:solidFill>
                  <a:schemeClr val="tx1"/>
                </a:solidFill>
              </a:rPr>
              <a:t>Download user credentials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Grp="1" noChangeArrowheads="1"/>
          </p:cNvSpPr>
          <p:nvPr>
            <p:ph type="title"/>
          </p:nvPr>
        </p:nvSpPr>
        <p:spPr>
          <a:xfrm>
            <a:off x="1306512" y="427037"/>
            <a:ext cx="6442074" cy="690562"/>
          </a:xfrm>
        </p:spPr>
        <p:txBody>
          <a:bodyPr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b="1" smtClean="0"/>
              <a:t>Setup: Networking</a:t>
            </a:r>
          </a:p>
        </p:txBody>
      </p:sp>
      <p:sp>
        <p:nvSpPr>
          <p:cNvPr id="47107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914524"/>
            <a:ext cx="9070975" cy="4989513"/>
          </a:xfrm>
        </p:spPr>
        <p:txBody>
          <a:bodyPr>
            <a:noAutofit/>
          </a:bodyPr>
          <a:lstStyle/>
          <a:p>
            <a:pPr marL="431800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dirty="0" smtClean="0">
                <a:solidFill>
                  <a:schemeClr val="tx1"/>
                </a:solidFill>
              </a:rPr>
              <a:t>Static</a:t>
            </a:r>
          </a:p>
          <a:p>
            <a:pPr marL="831850" lvl="1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dirty="0" smtClean="0">
                <a:solidFill>
                  <a:schemeClr val="tx1"/>
                </a:solidFill>
              </a:rPr>
              <a:t>Predefined IP/MAC handed out to instances</a:t>
            </a:r>
          </a:p>
          <a:p>
            <a:pPr marL="431800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dirty="0" smtClean="0">
                <a:solidFill>
                  <a:schemeClr val="tx1"/>
                </a:solidFill>
              </a:rPr>
              <a:t>Managed</a:t>
            </a:r>
          </a:p>
          <a:p>
            <a:pPr marL="831850" lvl="1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dirty="0" smtClean="0">
                <a:solidFill>
                  <a:schemeClr val="tx1"/>
                </a:solidFill>
              </a:rPr>
              <a:t>NAT based address assignment</a:t>
            </a:r>
          </a:p>
          <a:p>
            <a:pPr marL="431800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dirty="0" smtClean="0">
                <a:solidFill>
                  <a:schemeClr val="tx1"/>
                </a:solidFill>
              </a:rPr>
              <a:t>System</a:t>
            </a:r>
          </a:p>
          <a:p>
            <a:pPr marL="831850" lvl="1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dirty="0" smtClean="0">
                <a:solidFill>
                  <a:schemeClr val="tx1"/>
                </a:solidFill>
              </a:rPr>
              <a:t>DHCP assigned addresses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ounded Rectangle 11"/>
          <p:cNvSpPr>
            <a:spLocks noChangeArrowheads="1"/>
          </p:cNvSpPr>
          <p:nvPr/>
        </p:nvSpPr>
        <p:spPr bwMode="auto">
          <a:xfrm>
            <a:off x="1992313" y="2332037"/>
            <a:ext cx="6553200" cy="42672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200" b="1" dirty="0" smtClean="0">
                <a:latin typeface="Calibri" pitchFamily="34" charset="0"/>
              </a:rPr>
              <a:t>Node</a:t>
            </a:r>
            <a:endParaRPr lang="en-US" sz="3200" b="1" dirty="0">
              <a:latin typeface="Calibri" pitchFamily="34" charset="0"/>
            </a:endParaRPr>
          </a:p>
        </p:txBody>
      </p:sp>
      <p:sp>
        <p:nvSpPr>
          <p:cNvPr id="49155" name="Rectangle 1"/>
          <p:cNvSpPr>
            <a:spLocks noGrp="1" noChangeArrowheads="1"/>
          </p:cNvSpPr>
          <p:nvPr>
            <p:ph type="title"/>
          </p:nvPr>
        </p:nvSpPr>
        <p:spPr>
          <a:xfrm>
            <a:off x="1227137" y="350837"/>
            <a:ext cx="6937375" cy="690562"/>
          </a:xfrm>
        </p:spPr>
        <p:txBody>
          <a:bodyPr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800" b="1" dirty="0" smtClean="0"/>
              <a:t>Setup: Bridging</a:t>
            </a:r>
          </a:p>
        </p:txBody>
      </p:sp>
      <p:sp>
        <p:nvSpPr>
          <p:cNvPr id="49156" name="Rectangle 2"/>
          <p:cNvSpPr>
            <a:spLocks noGrp="1" noChangeArrowheads="1"/>
          </p:cNvSpPr>
          <p:nvPr>
            <p:ph idx="1"/>
          </p:nvPr>
        </p:nvSpPr>
        <p:spPr>
          <a:xfrm>
            <a:off x="4622800" y="3779837"/>
            <a:ext cx="879475" cy="563562"/>
          </a:xfrm>
        </p:spPr>
        <p:txBody>
          <a:bodyPr>
            <a:normAutofit/>
          </a:bodyPr>
          <a:lstStyle/>
          <a:p>
            <a:pPr eaLnBrk="1">
              <a:buNone/>
            </a:pPr>
            <a:r>
              <a:rPr lang="en-US" dirty="0" smtClean="0">
                <a:solidFill>
                  <a:schemeClr val="tx1"/>
                </a:solidFill>
              </a:rPr>
              <a:t>BR0</a:t>
            </a:r>
          </a:p>
        </p:txBody>
      </p:sp>
      <p:sp>
        <p:nvSpPr>
          <p:cNvPr id="49157" name="Oval 3"/>
          <p:cNvSpPr>
            <a:spLocks noChangeArrowheads="1"/>
          </p:cNvSpPr>
          <p:nvPr/>
        </p:nvSpPr>
        <p:spPr bwMode="auto">
          <a:xfrm>
            <a:off x="2373312" y="4008437"/>
            <a:ext cx="1447800" cy="91440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Eth0</a:t>
            </a:r>
          </a:p>
        </p:txBody>
      </p:sp>
      <p:sp>
        <p:nvSpPr>
          <p:cNvPr id="49158" name="Oval 10"/>
          <p:cNvSpPr>
            <a:spLocks noChangeArrowheads="1"/>
          </p:cNvSpPr>
          <p:nvPr/>
        </p:nvSpPr>
        <p:spPr bwMode="auto">
          <a:xfrm>
            <a:off x="7021512" y="2789237"/>
            <a:ext cx="1447800" cy="91440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VM 0</a:t>
            </a:r>
          </a:p>
        </p:txBody>
      </p:sp>
      <p:sp>
        <p:nvSpPr>
          <p:cNvPr id="45062" name="Oval 11"/>
          <p:cNvSpPr>
            <a:spLocks noChangeArrowheads="1"/>
          </p:cNvSpPr>
          <p:nvPr/>
        </p:nvSpPr>
        <p:spPr bwMode="auto">
          <a:xfrm>
            <a:off x="7021512" y="4008437"/>
            <a:ext cx="1447800" cy="91440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VM 1</a:t>
            </a:r>
          </a:p>
        </p:txBody>
      </p:sp>
      <p:sp>
        <p:nvSpPr>
          <p:cNvPr id="49160" name="Oval 14"/>
          <p:cNvSpPr>
            <a:spLocks noChangeArrowheads="1"/>
          </p:cNvSpPr>
          <p:nvPr/>
        </p:nvSpPr>
        <p:spPr bwMode="auto">
          <a:xfrm>
            <a:off x="7021512" y="5303837"/>
            <a:ext cx="1447800" cy="91440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VM 2</a:t>
            </a:r>
          </a:p>
        </p:txBody>
      </p:sp>
      <p:cxnSp>
        <p:nvCxnSpPr>
          <p:cNvPr id="49161" name="Straight Arrow Connector 19"/>
          <p:cNvCxnSpPr>
            <a:cxnSpLocks noChangeShapeType="1"/>
            <a:endCxn id="49157" idx="6"/>
          </p:cNvCxnSpPr>
          <p:nvPr/>
        </p:nvCxnSpPr>
        <p:spPr bwMode="auto">
          <a:xfrm rot="10800000">
            <a:off x="3821112" y="4465637"/>
            <a:ext cx="1981200" cy="15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9162" name="Straight Arrow Connector 22"/>
          <p:cNvCxnSpPr>
            <a:cxnSpLocks noChangeShapeType="1"/>
            <a:endCxn id="13" idx="2"/>
          </p:cNvCxnSpPr>
          <p:nvPr/>
        </p:nvCxnSpPr>
        <p:spPr bwMode="auto">
          <a:xfrm rot="5400000" flipH="1" flipV="1">
            <a:off x="5287962" y="3417887"/>
            <a:ext cx="1181100" cy="914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9163" name="Straight Arrow Connector 26"/>
          <p:cNvCxnSpPr>
            <a:cxnSpLocks noChangeShapeType="1"/>
          </p:cNvCxnSpPr>
          <p:nvPr/>
        </p:nvCxnSpPr>
        <p:spPr bwMode="auto">
          <a:xfrm>
            <a:off x="5192712" y="4465637"/>
            <a:ext cx="1219200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9164" name="Straight Arrow Connector 27"/>
          <p:cNvCxnSpPr>
            <a:cxnSpLocks noChangeShapeType="1"/>
            <a:endCxn id="16" idx="2"/>
          </p:cNvCxnSpPr>
          <p:nvPr/>
        </p:nvCxnSpPr>
        <p:spPr bwMode="auto">
          <a:xfrm rot="16200000" flipH="1">
            <a:off x="5287962" y="4598987"/>
            <a:ext cx="1257300" cy="990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3" name="Oval 12"/>
          <p:cNvSpPr/>
          <p:nvPr/>
        </p:nvSpPr>
        <p:spPr>
          <a:xfrm>
            <a:off x="6335712" y="3017837"/>
            <a:ext cx="8382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VNET </a:t>
            </a:r>
            <a:r>
              <a:rPr lang="en-US" sz="900" b="1" dirty="0" smtClean="0">
                <a:solidFill>
                  <a:schemeClr val="tx1"/>
                </a:solidFill>
              </a:rPr>
              <a:t>0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411912" y="4160837"/>
            <a:ext cx="8382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VNET </a:t>
            </a:r>
            <a:r>
              <a:rPr lang="en-US" sz="900" b="1" dirty="0" smtClean="0">
                <a:solidFill>
                  <a:schemeClr val="tx1"/>
                </a:solidFill>
              </a:rPr>
              <a:t>1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411912" y="5456237"/>
            <a:ext cx="8382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VNET </a:t>
            </a:r>
            <a:r>
              <a:rPr lang="en-US" sz="900" b="1" dirty="0" smtClean="0">
                <a:solidFill>
                  <a:schemeClr val="tx1"/>
                </a:solidFill>
              </a:rPr>
              <a:t>2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23" name="Left-Right Arrow 22"/>
          <p:cNvSpPr/>
          <p:nvPr/>
        </p:nvSpPr>
        <p:spPr>
          <a:xfrm>
            <a:off x="1418705" y="4403006"/>
            <a:ext cx="936942" cy="311877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39712" y="4455479"/>
            <a:ext cx="1154112" cy="314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INTERNET</a:t>
            </a:r>
            <a:endParaRPr lang="en-US" sz="1400" dirty="0"/>
          </a:p>
        </p:txBody>
      </p:sp>
      <p:sp>
        <p:nvSpPr>
          <p:cNvPr id="25" name="Cloud Callout 24"/>
          <p:cNvSpPr/>
          <p:nvPr/>
        </p:nvSpPr>
        <p:spPr>
          <a:xfrm>
            <a:off x="163512" y="4160837"/>
            <a:ext cx="1219200" cy="990600"/>
          </a:xfrm>
          <a:prstGeom prst="cloudCallou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 noChangeArrowheads="1"/>
          </p:cNvSpPr>
          <p:nvPr>
            <p:ph type="title"/>
          </p:nvPr>
        </p:nvSpPr>
        <p:spPr>
          <a:xfrm>
            <a:off x="1074737" y="427037"/>
            <a:ext cx="7775575" cy="842962"/>
          </a:xfrm>
        </p:spPr>
        <p:txBody>
          <a:bodyPr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b="1" dirty="0" smtClean="0"/>
              <a:t>Setup: Image Bundling/Uploading</a:t>
            </a:r>
          </a:p>
        </p:txBody>
      </p:sp>
      <p:sp>
        <p:nvSpPr>
          <p:cNvPr id="51203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2295524"/>
            <a:ext cx="9070975" cy="4151313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 Bundle – break it up into parts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 Upload – Upload to Walrus in a bucket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 Register – Register with Eucalyptus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60437"/>
            <a:ext cx="10080625" cy="659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9" y="198437"/>
            <a:ext cx="8804274" cy="919162"/>
          </a:xfrm>
        </p:spPr>
        <p:txBody>
          <a:bodyPr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b="1" dirty="0" smtClean="0"/>
              <a:t>Setup: Image bundling/uploading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1205802" y="427037"/>
            <a:ext cx="6653910" cy="884013"/>
          </a:xfrm>
        </p:spPr>
        <p:txBody>
          <a:bodyPr/>
          <a:lstStyle/>
          <a:p>
            <a:r>
              <a:rPr lang="en-US" sz="4400" b="1" dirty="0" smtClean="0"/>
              <a:t>Final Setup Diagram</a:t>
            </a:r>
          </a:p>
        </p:txBody>
      </p:sp>
      <p:pic>
        <p:nvPicPr>
          <p:cNvPr id="54275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9312" y="2484437"/>
            <a:ext cx="8686800" cy="4343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Grp="1" noChangeArrowheads="1"/>
          </p:cNvSpPr>
          <p:nvPr>
            <p:ph type="title"/>
          </p:nvPr>
        </p:nvSpPr>
        <p:spPr>
          <a:xfrm>
            <a:off x="1265239" y="427037"/>
            <a:ext cx="6289673" cy="614361"/>
          </a:xfrm>
        </p:spPr>
        <p:txBody>
          <a:bodyPr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800" b="1" dirty="0" smtClean="0"/>
              <a:t>Further Topics</a:t>
            </a:r>
          </a:p>
        </p:txBody>
      </p:sp>
      <p:sp>
        <p:nvSpPr>
          <p:cNvPr id="55299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2143124"/>
            <a:ext cx="9070975" cy="4303713"/>
          </a:xfrm>
        </p:spPr>
        <p:txBody>
          <a:bodyPr>
            <a:normAutofit/>
          </a:bodyPr>
          <a:lstStyle/>
          <a:p>
            <a:pPr marL="431800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 smtClean="0">
                <a:solidFill>
                  <a:schemeClr val="tx1"/>
                </a:solidFill>
              </a:rPr>
              <a:t>Creating custom images</a:t>
            </a:r>
          </a:p>
          <a:p>
            <a:pPr marL="431800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 smtClean="0">
                <a:solidFill>
                  <a:schemeClr val="tx1"/>
                </a:solidFill>
              </a:rPr>
              <a:t>A brief roadmap</a:t>
            </a:r>
          </a:p>
          <a:p>
            <a:pPr marL="431800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 smtClean="0">
                <a:solidFill>
                  <a:schemeClr val="tx1"/>
                </a:solidFill>
              </a:rPr>
              <a:t>Issues faced with Eucalyptus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1077912" y="427037"/>
            <a:ext cx="8330310" cy="807813"/>
          </a:xfrm>
        </p:spPr>
        <p:txBody>
          <a:bodyPr/>
          <a:lstStyle/>
          <a:p>
            <a:pPr eaLnBrk="1"/>
            <a:r>
              <a:rPr lang="en-US" b="1" dirty="0" smtClean="0"/>
              <a:t>Creating Eucalyptus Machine Images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 Similar to creating Amazon Machine Images.</a:t>
            </a:r>
            <a:endParaRPr lang="en-US" sz="3200" dirty="0" smtClean="0">
              <a:solidFill>
                <a:schemeClr val="tx1"/>
              </a:solidFill>
            </a:endParaRPr>
          </a:p>
          <a:p>
            <a:r>
              <a:rPr lang="en-US" sz="3200" dirty="0" smtClean="0">
                <a:solidFill>
                  <a:schemeClr val="tx1"/>
                </a:solidFill>
              </a:rPr>
              <a:t> Create </a:t>
            </a:r>
            <a:r>
              <a:rPr lang="en-US" sz="3200" dirty="0" smtClean="0">
                <a:solidFill>
                  <a:schemeClr val="tx1"/>
                </a:solidFill>
              </a:rPr>
              <a:t>AMI </a:t>
            </a:r>
            <a:r>
              <a:rPr lang="en-US" sz="3200" dirty="0" smtClean="0">
                <a:solidFill>
                  <a:schemeClr val="tx1"/>
                </a:solidFill>
              </a:rPr>
              <a:t>Image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 Download</a:t>
            </a:r>
            <a:r>
              <a:rPr lang="en-US" sz="3200" dirty="0" smtClean="0">
                <a:solidFill>
                  <a:schemeClr val="tx1"/>
                </a:solidFill>
              </a:rPr>
              <a:t> AMI bundle </a:t>
            </a:r>
            <a:r>
              <a:rPr lang="en-US" sz="3200" dirty="0" smtClean="0">
                <a:solidFill>
                  <a:schemeClr val="tx1"/>
                </a:solidFill>
              </a:rPr>
              <a:t>to local machine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 Upload to Walrus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 Kernel image</a:t>
            </a:r>
            <a:r>
              <a:rPr lang="en-US" sz="3200" dirty="0" smtClean="0">
                <a:solidFill>
                  <a:schemeClr val="tx1"/>
                </a:solidFill>
              </a:rPr>
              <a:t> – Hypervisor + Eucalyptus dependent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 Register and instantiate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230312" y="427037"/>
            <a:ext cx="7420932" cy="914400"/>
          </a:xfrm>
        </p:spPr>
        <p:txBody>
          <a:bodyPr/>
          <a:lstStyle/>
          <a:p>
            <a:r>
              <a:rPr lang="en-US" sz="4400" b="1" dirty="0" smtClean="0"/>
              <a:t>Players in the Cloud World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549534" y="2183907"/>
            <a:ext cx="9138978" cy="4643930"/>
          </a:xfrm>
        </p:spPr>
        <p:txBody>
          <a:bodyPr>
            <a:noAutofit/>
          </a:bodyPr>
          <a:lstStyle/>
          <a:p>
            <a:r>
              <a:rPr lang="en-US" sz="3600" dirty="0" smtClean="0"/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Eucalyptus community cloud</a:t>
            </a:r>
          </a:p>
          <a:p>
            <a:pPr lvl="1"/>
            <a:r>
              <a:rPr lang="en-US" sz="3600" dirty="0" smtClean="0">
                <a:solidFill>
                  <a:schemeClr val="tx1"/>
                </a:solidFill>
              </a:rPr>
              <a:t> Private cloud</a:t>
            </a:r>
          </a:p>
          <a:p>
            <a:pPr lvl="1"/>
            <a:r>
              <a:rPr lang="en-US" sz="3600" dirty="0" smtClean="0">
                <a:solidFill>
                  <a:schemeClr val="tx1"/>
                </a:solidFill>
              </a:rPr>
              <a:t> Open source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 Eucalyptus enterprise cloud</a:t>
            </a:r>
          </a:p>
          <a:p>
            <a:pPr lvl="1"/>
            <a:r>
              <a:rPr lang="en-US" sz="3600" dirty="0" smtClean="0">
                <a:solidFill>
                  <a:schemeClr val="tx1"/>
                </a:solidFill>
              </a:rPr>
              <a:t> Hybrid cloud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Ubuntu</a:t>
            </a:r>
            <a:r>
              <a:rPr lang="en-US" sz="3600" dirty="0" smtClean="0">
                <a:solidFill>
                  <a:schemeClr val="tx1"/>
                </a:solidFill>
              </a:rPr>
              <a:t> enterprise cloud</a:t>
            </a:r>
          </a:p>
          <a:p>
            <a:pPr lvl="1"/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Ubuntu</a:t>
            </a:r>
            <a:r>
              <a:rPr lang="en-US" sz="3600" dirty="0" smtClean="0">
                <a:solidFill>
                  <a:schemeClr val="tx1"/>
                </a:solidFill>
              </a:rPr>
              <a:t> community cloud + paid hybrid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1205802" y="427037"/>
            <a:ext cx="7339710" cy="579213"/>
          </a:xfrm>
        </p:spPr>
        <p:txBody>
          <a:bodyPr/>
          <a:lstStyle/>
          <a:p>
            <a:pPr eaLnBrk="1"/>
            <a:r>
              <a:rPr lang="en-US" sz="4400" b="1" dirty="0" smtClean="0"/>
              <a:t>Brief Roadmap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Complete implementation of AWS interface (EC2/S3/EBS)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Eucalyptus core to open for community contributions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Support more hypervisors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1205802" y="427037"/>
            <a:ext cx="7263510" cy="884013"/>
          </a:xfrm>
        </p:spPr>
        <p:txBody>
          <a:bodyPr/>
          <a:lstStyle/>
          <a:p>
            <a:pPr eaLnBrk="1"/>
            <a:r>
              <a:rPr lang="en-US" sz="4400" b="1" dirty="0" smtClean="0"/>
              <a:t>Issues faced with Eucalyptus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>
          <a:xfrm>
            <a:off x="549534" y="2258783"/>
            <a:ext cx="8330310" cy="456905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 Virtual instance connectivity</a:t>
            </a:r>
          </a:p>
          <a:p>
            <a:pPr lvl="1"/>
            <a:r>
              <a:rPr lang="en-US" sz="4000" dirty="0" smtClean="0">
                <a:solidFill>
                  <a:schemeClr val="tx1"/>
                </a:solidFill>
              </a:rPr>
              <a:t> Known issue</a:t>
            </a:r>
          </a:p>
          <a:p>
            <a:pPr lvl="1"/>
            <a:r>
              <a:rPr lang="en-US" sz="4000" dirty="0" smtClean="0">
                <a:solidFill>
                  <a:schemeClr val="tx1"/>
                </a:solidFill>
              </a:rPr>
              <a:t> Several workarounds on forum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1382712" y="427037"/>
            <a:ext cx="6172200" cy="807813"/>
          </a:xfrm>
        </p:spPr>
        <p:txBody>
          <a:bodyPr/>
          <a:lstStyle/>
          <a:p>
            <a:r>
              <a:rPr lang="en-US" sz="4400" b="1" dirty="0" smtClean="0"/>
              <a:t>Further work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 Multiple cluster cloud</a:t>
            </a:r>
          </a:p>
          <a:p>
            <a:pPr lvl="1"/>
            <a:r>
              <a:rPr lang="en-US" sz="3600" dirty="0" smtClean="0">
                <a:solidFill>
                  <a:schemeClr val="tx1"/>
                </a:solidFill>
              </a:rPr>
              <a:t> Balancing etc.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 Virtual instance connectivity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 Understanding storage</a:t>
            </a:r>
          </a:p>
          <a:p>
            <a:pPr lvl="1"/>
            <a:r>
              <a:rPr lang="en-US" sz="3600" dirty="0" smtClean="0">
                <a:solidFill>
                  <a:schemeClr val="tx1"/>
                </a:solidFill>
              </a:rPr>
              <a:t> Images are not persistent</a:t>
            </a:r>
          </a:p>
          <a:p>
            <a:pPr lvl="1"/>
            <a:r>
              <a:rPr lang="en-US" sz="3600" dirty="0" smtClean="0">
                <a:solidFill>
                  <a:schemeClr val="tx1"/>
                </a:solidFill>
              </a:rPr>
              <a:t> Attach block device to /dev/</a:t>
            </a:r>
            <a:r>
              <a:rPr lang="en-US" sz="3600" dirty="0" err="1" smtClean="0">
                <a:solidFill>
                  <a:schemeClr val="tx1"/>
                </a:solidFill>
              </a:rPr>
              <a:t>sdb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712" y="3932237"/>
            <a:ext cx="6019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</a:rPr>
              <a:t>THANK YOU</a:t>
            </a:r>
            <a:endParaRPr lang="en-US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1154112" y="427037"/>
            <a:ext cx="8610599" cy="762000"/>
          </a:xfrm>
        </p:spPr>
        <p:txBody>
          <a:bodyPr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b="1" dirty="0" smtClean="0"/>
              <a:t>Eucalyptus: Enterprise Vs Community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1154112" y="2179637"/>
          <a:ext cx="7620000" cy="48006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282002" y="533624"/>
            <a:ext cx="8330310" cy="1147900"/>
          </a:xfrm>
        </p:spPr>
        <p:txBody>
          <a:bodyPr/>
          <a:lstStyle/>
          <a:p>
            <a:r>
              <a:rPr lang="en-US" sz="4400" b="1" dirty="0" err="1" smtClean="0"/>
              <a:t>Ubuntu</a:t>
            </a:r>
            <a:r>
              <a:rPr lang="en-US" sz="4400" b="1" dirty="0" smtClean="0"/>
              <a:t> Enterprise Cloud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549534" y="2183907"/>
            <a:ext cx="8681778" cy="464393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Private cloud</a:t>
            </a:r>
          </a:p>
          <a:p>
            <a:r>
              <a:rPr lang="en-US" sz="3200" dirty="0" err="1" smtClean="0">
                <a:solidFill>
                  <a:schemeClr val="tx1"/>
                </a:solidFill>
              </a:rPr>
              <a:t>Ubuntu</a:t>
            </a:r>
            <a:r>
              <a:rPr lang="en-US" sz="3200" dirty="0" smtClean="0">
                <a:solidFill>
                  <a:schemeClr val="tx1"/>
                </a:solidFill>
              </a:rPr>
              <a:t> pre-installed with Eucalyptus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Open source cloud management tools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Cloud bursting needs Landscape/similar tool</a:t>
            </a:r>
          </a:p>
          <a:p>
            <a:r>
              <a:rPr lang="en-US" sz="3200" dirty="0" err="1" smtClean="0">
                <a:solidFill>
                  <a:schemeClr val="tx1"/>
                </a:solidFill>
              </a:rPr>
              <a:t>Ubuntu</a:t>
            </a:r>
            <a:r>
              <a:rPr lang="en-US" sz="3200" dirty="0" smtClean="0">
                <a:solidFill>
                  <a:schemeClr val="tx1"/>
                </a:solidFill>
              </a:rPr>
              <a:t> Public cloud (Amazon EC2)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Tools to make interaction with EC2 easier</a:t>
            </a:r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1303337" y="430212"/>
            <a:ext cx="9070975" cy="758825"/>
          </a:xfrm>
        </p:spPr>
        <p:txBody>
          <a:bodyPr lIns="90360" tIns="44280" rIns="90360" bIns="44280" anchor="b"/>
          <a:lstStyle/>
          <a:p>
            <a:pPr eaLnBrk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b="1" dirty="0" smtClean="0"/>
              <a:t>Eucalyptus Architecture</a:t>
            </a:r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912812" y="6929733"/>
            <a:ext cx="444500" cy="4318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911225" y="6520158"/>
            <a:ext cx="444500" cy="4318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906462" y="6083596"/>
            <a:ext cx="444500" cy="4318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1360487" y="6936083"/>
            <a:ext cx="444500" cy="4318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35" name="Rectangle 6"/>
          <p:cNvSpPr>
            <a:spLocks noChangeArrowheads="1"/>
          </p:cNvSpPr>
          <p:nvPr/>
        </p:nvSpPr>
        <p:spPr bwMode="auto">
          <a:xfrm>
            <a:off x="1360487" y="6516983"/>
            <a:ext cx="444500" cy="4318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36" name="Rectangle 7"/>
          <p:cNvSpPr>
            <a:spLocks noChangeArrowheads="1"/>
          </p:cNvSpPr>
          <p:nvPr/>
        </p:nvSpPr>
        <p:spPr bwMode="auto">
          <a:xfrm>
            <a:off x="1360487" y="6093121"/>
            <a:ext cx="444500" cy="4318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37" name="Rectangle 8"/>
          <p:cNvSpPr>
            <a:spLocks noChangeArrowheads="1"/>
          </p:cNvSpPr>
          <p:nvPr/>
        </p:nvSpPr>
        <p:spPr bwMode="auto">
          <a:xfrm>
            <a:off x="1793875" y="6929733"/>
            <a:ext cx="444500" cy="4318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38" name="Rectangle 9"/>
          <p:cNvSpPr>
            <a:spLocks noChangeArrowheads="1"/>
          </p:cNvSpPr>
          <p:nvPr/>
        </p:nvSpPr>
        <p:spPr bwMode="auto">
          <a:xfrm>
            <a:off x="1793875" y="6518571"/>
            <a:ext cx="444500" cy="4318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39" name="Rectangle 10"/>
          <p:cNvSpPr>
            <a:spLocks noChangeArrowheads="1"/>
          </p:cNvSpPr>
          <p:nvPr/>
        </p:nvSpPr>
        <p:spPr bwMode="auto">
          <a:xfrm>
            <a:off x="1793875" y="6093121"/>
            <a:ext cx="444500" cy="4318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40" name="Rectangle 11"/>
          <p:cNvSpPr>
            <a:spLocks noChangeArrowheads="1"/>
          </p:cNvSpPr>
          <p:nvPr/>
        </p:nvSpPr>
        <p:spPr bwMode="auto">
          <a:xfrm>
            <a:off x="1230312" y="5454945"/>
            <a:ext cx="685800" cy="465137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41" name="Line 12"/>
          <p:cNvSpPr>
            <a:spLocks noChangeShapeType="1"/>
          </p:cNvSpPr>
          <p:nvPr/>
        </p:nvSpPr>
        <p:spPr bwMode="auto">
          <a:xfrm>
            <a:off x="1582737" y="5881983"/>
            <a:ext cx="1588" cy="2047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42" name="Rectangle 13"/>
          <p:cNvSpPr>
            <a:spLocks noChangeArrowheads="1"/>
          </p:cNvSpPr>
          <p:nvPr/>
        </p:nvSpPr>
        <p:spPr bwMode="auto">
          <a:xfrm>
            <a:off x="4221162" y="6894808"/>
            <a:ext cx="444500" cy="4318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43" name="Rectangle 14"/>
          <p:cNvSpPr>
            <a:spLocks noChangeArrowheads="1"/>
          </p:cNvSpPr>
          <p:nvPr/>
        </p:nvSpPr>
        <p:spPr bwMode="auto">
          <a:xfrm>
            <a:off x="4219575" y="6470946"/>
            <a:ext cx="444500" cy="4318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44" name="Rectangle 15"/>
          <p:cNvSpPr>
            <a:spLocks noChangeArrowheads="1"/>
          </p:cNvSpPr>
          <p:nvPr/>
        </p:nvSpPr>
        <p:spPr bwMode="auto">
          <a:xfrm>
            <a:off x="4227512" y="6047083"/>
            <a:ext cx="444500" cy="4318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45" name="Rectangle 16"/>
          <p:cNvSpPr>
            <a:spLocks noChangeArrowheads="1"/>
          </p:cNvSpPr>
          <p:nvPr/>
        </p:nvSpPr>
        <p:spPr bwMode="auto">
          <a:xfrm>
            <a:off x="4668837" y="6885283"/>
            <a:ext cx="444500" cy="4318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46" name="Rectangle 17"/>
          <p:cNvSpPr>
            <a:spLocks noChangeArrowheads="1"/>
          </p:cNvSpPr>
          <p:nvPr/>
        </p:nvSpPr>
        <p:spPr bwMode="auto">
          <a:xfrm>
            <a:off x="4668837" y="6467771"/>
            <a:ext cx="444500" cy="4318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47" name="Rectangle 18"/>
          <p:cNvSpPr>
            <a:spLocks noChangeArrowheads="1"/>
          </p:cNvSpPr>
          <p:nvPr/>
        </p:nvSpPr>
        <p:spPr bwMode="auto">
          <a:xfrm>
            <a:off x="4668837" y="6043908"/>
            <a:ext cx="444500" cy="4318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48" name="Rectangle 19"/>
          <p:cNvSpPr>
            <a:spLocks noChangeArrowheads="1"/>
          </p:cNvSpPr>
          <p:nvPr/>
        </p:nvSpPr>
        <p:spPr bwMode="auto">
          <a:xfrm>
            <a:off x="5103812" y="6894808"/>
            <a:ext cx="444500" cy="4318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49" name="Rectangle 20"/>
          <p:cNvSpPr>
            <a:spLocks noChangeArrowheads="1"/>
          </p:cNvSpPr>
          <p:nvPr/>
        </p:nvSpPr>
        <p:spPr bwMode="auto">
          <a:xfrm>
            <a:off x="5103812" y="6469358"/>
            <a:ext cx="444500" cy="4318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50" name="Rectangle 21"/>
          <p:cNvSpPr>
            <a:spLocks noChangeArrowheads="1"/>
          </p:cNvSpPr>
          <p:nvPr/>
        </p:nvSpPr>
        <p:spPr bwMode="auto">
          <a:xfrm>
            <a:off x="5103812" y="6043908"/>
            <a:ext cx="444500" cy="4318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51" name="Rectangle 22"/>
          <p:cNvSpPr>
            <a:spLocks noChangeArrowheads="1"/>
          </p:cNvSpPr>
          <p:nvPr/>
        </p:nvSpPr>
        <p:spPr bwMode="auto">
          <a:xfrm>
            <a:off x="4583112" y="5407321"/>
            <a:ext cx="685800" cy="4318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52" name="Line 23"/>
          <p:cNvSpPr>
            <a:spLocks noChangeShapeType="1"/>
          </p:cNvSpPr>
          <p:nvPr/>
        </p:nvSpPr>
        <p:spPr bwMode="auto">
          <a:xfrm>
            <a:off x="4891087" y="5834358"/>
            <a:ext cx="1588" cy="2047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53" name="Rectangle 24"/>
          <p:cNvSpPr>
            <a:spLocks noChangeArrowheads="1"/>
          </p:cNvSpPr>
          <p:nvPr/>
        </p:nvSpPr>
        <p:spPr bwMode="auto">
          <a:xfrm>
            <a:off x="7916862" y="6913858"/>
            <a:ext cx="444500" cy="4318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54" name="Rectangle 25"/>
          <p:cNvSpPr>
            <a:spLocks noChangeArrowheads="1"/>
          </p:cNvSpPr>
          <p:nvPr/>
        </p:nvSpPr>
        <p:spPr bwMode="auto">
          <a:xfrm>
            <a:off x="7927975" y="6489996"/>
            <a:ext cx="444500" cy="4318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55" name="Rectangle 26"/>
          <p:cNvSpPr>
            <a:spLocks noChangeArrowheads="1"/>
          </p:cNvSpPr>
          <p:nvPr/>
        </p:nvSpPr>
        <p:spPr bwMode="auto">
          <a:xfrm>
            <a:off x="7924800" y="6066133"/>
            <a:ext cx="444500" cy="4318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56" name="Rectangle 27"/>
          <p:cNvSpPr>
            <a:spLocks noChangeArrowheads="1"/>
          </p:cNvSpPr>
          <p:nvPr/>
        </p:nvSpPr>
        <p:spPr bwMode="auto">
          <a:xfrm>
            <a:off x="8353425" y="6918621"/>
            <a:ext cx="444500" cy="4318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57" name="Rectangle 28"/>
          <p:cNvSpPr>
            <a:spLocks noChangeArrowheads="1"/>
          </p:cNvSpPr>
          <p:nvPr/>
        </p:nvSpPr>
        <p:spPr bwMode="auto">
          <a:xfrm>
            <a:off x="8353425" y="6486821"/>
            <a:ext cx="444500" cy="4318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58" name="Rectangle 29"/>
          <p:cNvSpPr>
            <a:spLocks noChangeArrowheads="1"/>
          </p:cNvSpPr>
          <p:nvPr/>
        </p:nvSpPr>
        <p:spPr bwMode="auto">
          <a:xfrm>
            <a:off x="8353425" y="6062958"/>
            <a:ext cx="444500" cy="4318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59" name="Rectangle 30"/>
          <p:cNvSpPr>
            <a:spLocks noChangeArrowheads="1"/>
          </p:cNvSpPr>
          <p:nvPr/>
        </p:nvSpPr>
        <p:spPr bwMode="auto">
          <a:xfrm>
            <a:off x="8786812" y="6913858"/>
            <a:ext cx="444500" cy="4318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60" name="Rectangle 31"/>
          <p:cNvSpPr>
            <a:spLocks noChangeArrowheads="1"/>
          </p:cNvSpPr>
          <p:nvPr/>
        </p:nvSpPr>
        <p:spPr bwMode="auto">
          <a:xfrm>
            <a:off x="8786812" y="6488408"/>
            <a:ext cx="444500" cy="4318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61" name="Rectangle 32"/>
          <p:cNvSpPr>
            <a:spLocks noChangeArrowheads="1"/>
          </p:cNvSpPr>
          <p:nvPr/>
        </p:nvSpPr>
        <p:spPr bwMode="auto">
          <a:xfrm>
            <a:off x="8786812" y="6062958"/>
            <a:ext cx="444500" cy="4318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62" name="Rectangle 33"/>
          <p:cNvSpPr>
            <a:spLocks noChangeArrowheads="1"/>
          </p:cNvSpPr>
          <p:nvPr/>
        </p:nvSpPr>
        <p:spPr bwMode="auto">
          <a:xfrm>
            <a:off x="8240712" y="5426371"/>
            <a:ext cx="685800" cy="4318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63" name="Line 34"/>
          <p:cNvSpPr>
            <a:spLocks noChangeShapeType="1"/>
          </p:cNvSpPr>
          <p:nvPr/>
        </p:nvSpPr>
        <p:spPr bwMode="auto">
          <a:xfrm>
            <a:off x="8575675" y="5853408"/>
            <a:ext cx="1587" cy="2047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64" name="Oval 35"/>
          <p:cNvSpPr>
            <a:spLocks noChangeArrowheads="1"/>
          </p:cNvSpPr>
          <p:nvPr/>
        </p:nvSpPr>
        <p:spPr bwMode="auto">
          <a:xfrm>
            <a:off x="3440112" y="2567283"/>
            <a:ext cx="3116262" cy="6858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65" name="Oval 36"/>
          <p:cNvSpPr>
            <a:spLocks noChangeArrowheads="1"/>
          </p:cNvSpPr>
          <p:nvPr/>
        </p:nvSpPr>
        <p:spPr bwMode="auto">
          <a:xfrm>
            <a:off x="3363912" y="3710283"/>
            <a:ext cx="3187700" cy="755354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66" name="Oval 37"/>
          <p:cNvSpPr>
            <a:spLocks noChangeArrowheads="1"/>
          </p:cNvSpPr>
          <p:nvPr/>
        </p:nvSpPr>
        <p:spPr bwMode="auto">
          <a:xfrm>
            <a:off x="1317624" y="5564483"/>
            <a:ext cx="522288" cy="239713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67" name="Oval 38"/>
          <p:cNvSpPr>
            <a:spLocks noChangeArrowheads="1"/>
          </p:cNvSpPr>
          <p:nvPr/>
        </p:nvSpPr>
        <p:spPr bwMode="auto">
          <a:xfrm>
            <a:off x="4630737" y="5527971"/>
            <a:ext cx="523875" cy="239712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68" name="Oval 39"/>
          <p:cNvSpPr>
            <a:spLocks noChangeArrowheads="1"/>
          </p:cNvSpPr>
          <p:nvPr/>
        </p:nvSpPr>
        <p:spPr bwMode="auto">
          <a:xfrm>
            <a:off x="8326437" y="5535908"/>
            <a:ext cx="522288" cy="239713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69" name="Oval 40"/>
          <p:cNvSpPr>
            <a:spLocks noChangeArrowheads="1"/>
          </p:cNvSpPr>
          <p:nvPr/>
        </p:nvSpPr>
        <p:spPr bwMode="auto">
          <a:xfrm>
            <a:off x="990600" y="6226471"/>
            <a:ext cx="273050" cy="1587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70" name="Oval 41"/>
          <p:cNvSpPr>
            <a:spLocks noChangeArrowheads="1"/>
          </p:cNvSpPr>
          <p:nvPr/>
        </p:nvSpPr>
        <p:spPr bwMode="auto">
          <a:xfrm>
            <a:off x="1443037" y="6221708"/>
            <a:ext cx="273050" cy="1587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71" name="Oval 42"/>
          <p:cNvSpPr>
            <a:spLocks noChangeArrowheads="1"/>
          </p:cNvSpPr>
          <p:nvPr/>
        </p:nvSpPr>
        <p:spPr bwMode="auto">
          <a:xfrm>
            <a:off x="1909762" y="6221708"/>
            <a:ext cx="273050" cy="1587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72" name="Oval 43"/>
          <p:cNvSpPr>
            <a:spLocks noChangeArrowheads="1"/>
          </p:cNvSpPr>
          <p:nvPr/>
        </p:nvSpPr>
        <p:spPr bwMode="auto">
          <a:xfrm>
            <a:off x="1000125" y="6655096"/>
            <a:ext cx="273050" cy="1587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73" name="Oval 44"/>
          <p:cNvSpPr>
            <a:spLocks noChangeArrowheads="1"/>
          </p:cNvSpPr>
          <p:nvPr/>
        </p:nvSpPr>
        <p:spPr bwMode="auto">
          <a:xfrm>
            <a:off x="1450975" y="6650333"/>
            <a:ext cx="273050" cy="1587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74" name="Oval 45"/>
          <p:cNvSpPr>
            <a:spLocks noChangeArrowheads="1"/>
          </p:cNvSpPr>
          <p:nvPr/>
        </p:nvSpPr>
        <p:spPr bwMode="auto">
          <a:xfrm>
            <a:off x="1917700" y="6650333"/>
            <a:ext cx="273050" cy="1587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75" name="Oval 46"/>
          <p:cNvSpPr>
            <a:spLocks noChangeArrowheads="1"/>
          </p:cNvSpPr>
          <p:nvPr/>
        </p:nvSpPr>
        <p:spPr bwMode="auto">
          <a:xfrm>
            <a:off x="987425" y="7075783"/>
            <a:ext cx="273050" cy="1587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76" name="Oval 47"/>
          <p:cNvSpPr>
            <a:spLocks noChangeArrowheads="1"/>
          </p:cNvSpPr>
          <p:nvPr/>
        </p:nvSpPr>
        <p:spPr bwMode="auto">
          <a:xfrm>
            <a:off x="1438275" y="7072608"/>
            <a:ext cx="273050" cy="1587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77" name="Oval 48"/>
          <p:cNvSpPr>
            <a:spLocks noChangeArrowheads="1"/>
          </p:cNvSpPr>
          <p:nvPr/>
        </p:nvSpPr>
        <p:spPr bwMode="auto">
          <a:xfrm>
            <a:off x="1906587" y="7072608"/>
            <a:ext cx="273050" cy="1587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78" name="Oval 49"/>
          <p:cNvSpPr>
            <a:spLocks noChangeArrowheads="1"/>
          </p:cNvSpPr>
          <p:nvPr/>
        </p:nvSpPr>
        <p:spPr bwMode="auto">
          <a:xfrm>
            <a:off x="4300537" y="6223296"/>
            <a:ext cx="273050" cy="1587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79" name="Oval 50"/>
          <p:cNvSpPr>
            <a:spLocks noChangeArrowheads="1"/>
          </p:cNvSpPr>
          <p:nvPr/>
        </p:nvSpPr>
        <p:spPr bwMode="auto">
          <a:xfrm>
            <a:off x="4751387" y="6220121"/>
            <a:ext cx="273050" cy="1587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80" name="Oval 51"/>
          <p:cNvSpPr>
            <a:spLocks noChangeArrowheads="1"/>
          </p:cNvSpPr>
          <p:nvPr/>
        </p:nvSpPr>
        <p:spPr bwMode="auto">
          <a:xfrm>
            <a:off x="5219700" y="6220121"/>
            <a:ext cx="273050" cy="1587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81" name="Oval 52"/>
          <p:cNvSpPr>
            <a:spLocks noChangeArrowheads="1"/>
          </p:cNvSpPr>
          <p:nvPr/>
        </p:nvSpPr>
        <p:spPr bwMode="auto">
          <a:xfrm>
            <a:off x="4310062" y="6597946"/>
            <a:ext cx="273050" cy="1587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82" name="Oval 53"/>
          <p:cNvSpPr>
            <a:spLocks noChangeArrowheads="1"/>
          </p:cNvSpPr>
          <p:nvPr/>
        </p:nvSpPr>
        <p:spPr bwMode="auto">
          <a:xfrm>
            <a:off x="4762500" y="6594771"/>
            <a:ext cx="273050" cy="1587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83" name="Oval 54"/>
          <p:cNvSpPr>
            <a:spLocks noChangeArrowheads="1"/>
          </p:cNvSpPr>
          <p:nvPr/>
        </p:nvSpPr>
        <p:spPr bwMode="auto">
          <a:xfrm>
            <a:off x="5229225" y="6594771"/>
            <a:ext cx="273050" cy="1587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84" name="Oval 55"/>
          <p:cNvSpPr>
            <a:spLocks noChangeArrowheads="1"/>
          </p:cNvSpPr>
          <p:nvPr/>
        </p:nvSpPr>
        <p:spPr bwMode="auto">
          <a:xfrm>
            <a:off x="4310062" y="7007521"/>
            <a:ext cx="273050" cy="1587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85" name="Oval 56"/>
          <p:cNvSpPr>
            <a:spLocks noChangeArrowheads="1"/>
          </p:cNvSpPr>
          <p:nvPr/>
        </p:nvSpPr>
        <p:spPr bwMode="auto">
          <a:xfrm>
            <a:off x="4762500" y="7004346"/>
            <a:ext cx="273050" cy="1587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86" name="Oval 57"/>
          <p:cNvSpPr>
            <a:spLocks noChangeArrowheads="1"/>
          </p:cNvSpPr>
          <p:nvPr/>
        </p:nvSpPr>
        <p:spPr bwMode="auto">
          <a:xfrm>
            <a:off x="5229225" y="7004346"/>
            <a:ext cx="273050" cy="1587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87" name="Oval 58"/>
          <p:cNvSpPr>
            <a:spLocks noChangeArrowheads="1"/>
          </p:cNvSpPr>
          <p:nvPr/>
        </p:nvSpPr>
        <p:spPr bwMode="auto">
          <a:xfrm>
            <a:off x="7999412" y="6223296"/>
            <a:ext cx="273050" cy="1587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88" name="Oval 59"/>
          <p:cNvSpPr>
            <a:spLocks noChangeArrowheads="1"/>
          </p:cNvSpPr>
          <p:nvPr/>
        </p:nvSpPr>
        <p:spPr bwMode="auto">
          <a:xfrm>
            <a:off x="8451850" y="6220121"/>
            <a:ext cx="273050" cy="1587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89" name="Oval 60"/>
          <p:cNvSpPr>
            <a:spLocks noChangeArrowheads="1"/>
          </p:cNvSpPr>
          <p:nvPr/>
        </p:nvSpPr>
        <p:spPr bwMode="auto">
          <a:xfrm>
            <a:off x="8918575" y="6220121"/>
            <a:ext cx="273050" cy="1587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90" name="Oval 61"/>
          <p:cNvSpPr>
            <a:spLocks noChangeArrowheads="1"/>
          </p:cNvSpPr>
          <p:nvPr/>
        </p:nvSpPr>
        <p:spPr bwMode="auto">
          <a:xfrm>
            <a:off x="7999412" y="6643983"/>
            <a:ext cx="273050" cy="1587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91" name="Oval 62"/>
          <p:cNvSpPr>
            <a:spLocks noChangeArrowheads="1"/>
          </p:cNvSpPr>
          <p:nvPr/>
        </p:nvSpPr>
        <p:spPr bwMode="auto">
          <a:xfrm>
            <a:off x="8451850" y="6640808"/>
            <a:ext cx="273050" cy="1587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92" name="Oval 63"/>
          <p:cNvSpPr>
            <a:spLocks noChangeArrowheads="1"/>
          </p:cNvSpPr>
          <p:nvPr/>
        </p:nvSpPr>
        <p:spPr bwMode="auto">
          <a:xfrm>
            <a:off x="8918575" y="6640808"/>
            <a:ext cx="273050" cy="1587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93" name="Oval 64"/>
          <p:cNvSpPr>
            <a:spLocks noChangeArrowheads="1"/>
          </p:cNvSpPr>
          <p:nvPr/>
        </p:nvSpPr>
        <p:spPr bwMode="auto">
          <a:xfrm>
            <a:off x="7999412" y="7053558"/>
            <a:ext cx="273050" cy="1587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94" name="Oval 65"/>
          <p:cNvSpPr>
            <a:spLocks noChangeArrowheads="1"/>
          </p:cNvSpPr>
          <p:nvPr/>
        </p:nvSpPr>
        <p:spPr bwMode="auto">
          <a:xfrm>
            <a:off x="8451850" y="7050383"/>
            <a:ext cx="273050" cy="1587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95" name="Oval 66"/>
          <p:cNvSpPr>
            <a:spLocks noChangeArrowheads="1"/>
          </p:cNvSpPr>
          <p:nvPr/>
        </p:nvSpPr>
        <p:spPr bwMode="auto">
          <a:xfrm>
            <a:off x="8918575" y="7050383"/>
            <a:ext cx="273050" cy="1587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96" name="Line 67"/>
          <p:cNvSpPr>
            <a:spLocks noChangeShapeType="1"/>
          </p:cNvSpPr>
          <p:nvPr/>
        </p:nvSpPr>
        <p:spPr bwMode="auto">
          <a:xfrm>
            <a:off x="4897437" y="3256258"/>
            <a:ext cx="1588" cy="454025"/>
          </a:xfrm>
          <a:prstGeom prst="line">
            <a:avLst/>
          </a:prstGeom>
          <a:noFill/>
          <a:ln w="3816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97" name="Line 68"/>
          <p:cNvSpPr>
            <a:spLocks noChangeShapeType="1"/>
          </p:cNvSpPr>
          <p:nvPr/>
        </p:nvSpPr>
        <p:spPr bwMode="auto">
          <a:xfrm>
            <a:off x="4853306" y="4548483"/>
            <a:ext cx="45719" cy="981075"/>
          </a:xfrm>
          <a:prstGeom prst="line">
            <a:avLst/>
          </a:prstGeom>
          <a:noFill/>
          <a:ln w="3816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98" name="Line 69"/>
          <p:cNvSpPr>
            <a:spLocks noChangeShapeType="1"/>
          </p:cNvSpPr>
          <p:nvPr/>
        </p:nvSpPr>
        <p:spPr bwMode="auto">
          <a:xfrm flipH="1">
            <a:off x="1687512" y="4548483"/>
            <a:ext cx="3165474" cy="1066800"/>
          </a:xfrm>
          <a:prstGeom prst="line">
            <a:avLst/>
          </a:prstGeom>
          <a:noFill/>
          <a:ln w="3816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99" name="Line 70"/>
          <p:cNvSpPr>
            <a:spLocks noChangeShapeType="1"/>
          </p:cNvSpPr>
          <p:nvPr/>
        </p:nvSpPr>
        <p:spPr bwMode="auto">
          <a:xfrm>
            <a:off x="4887912" y="4548483"/>
            <a:ext cx="3621088" cy="1066800"/>
          </a:xfrm>
          <a:prstGeom prst="line">
            <a:avLst/>
          </a:prstGeom>
          <a:noFill/>
          <a:ln w="3816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600" name="Line 71"/>
          <p:cNvSpPr>
            <a:spLocks noChangeShapeType="1"/>
          </p:cNvSpPr>
          <p:nvPr/>
        </p:nvSpPr>
        <p:spPr bwMode="auto">
          <a:xfrm flipH="1">
            <a:off x="1138237" y="5870871"/>
            <a:ext cx="457200" cy="342900"/>
          </a:xfrm>
          <a:prstGeom prst="line">
            <a:avLst/>
          </a:prstGeom>
          <a:noFill/>
          <a:ln w="3816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601" name="Line 72"/>
          <p:cNvSpPr>
            <a:spLocks noChangeShapeType="1"/>
          </p:cNvSpPr>
          <p:nvPr/>
        </p:nvSpPr>
        <p:spPr bwMode="auto">
          <a:xfrm>
            <a:off x="1582737" y="5893096"/>
            <a:ext cx="1588" cy="330200"/>
          </a:xfrm>
          <a:prstGeom prst="line">
            <a:avLst/>
          </a:prstGeom>
          <a:noFill/>
          <a:ln w="3816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602" name="Line 73"/>
          <p:cNvSpPr>
            <a:spLocks noChangeShapeType="1"/>
          </p:cNvSpPr>
          <p:nvPr/>
        </p:nvSpPr>
        <p:spPr bwMode="auto">
          <a:xfrm>
            <a:off x="1571625" y="5872458"/>
            <a:ext cx="477837" cy="352425"/>
          </a:xfrm>
          <a:prstGeom prst="line">
            <a:avLst/>
          </a:prstGeom>
          <a:noFill/>
          <a:ln w="3816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603" name="Line 74"/>
          <p:cNvSpPr>
            <a:spLocks noChangeShapeType="1"/>
          </p:cNvSpPr>
          <p:nvPr/>
        </p:nvSpPr>
        <p:spPr bwMode="auto">
          <a:xfrm flipH="1">
            <a:off x="4437062" y="5826421"/>
            <a:ext cx="460375" cy="396875"/>
          </a:xfrm>
          <a:prstGeom prst="line">
            <a:avLst/>
          </a:prstGeom>
          <a:noFill/>
          <a:ln w="2556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604" name="Line 75"/>
          <p:cNvSpPr>
            <a:spLocks noChangeShapeType="1"/>
          </p:cNvSpPr>
          <p:nvPr/>
        </p:nvSpPr>
        <p:spPr bwMode="auto">
          <a:xfrm>
            <a:off x="4897437" y="5850233"/>
            <a:ext cx="1588" cy="374650"/>
          </a:xfrm>
          <a:prstGeom prst="line">
            <a:avLst/>
          </a:prstGeom>
          <a:noFill/>
          <a:ln w="2556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605" name="Line 76"/>
          <p:cNvSpPr>
            <a:spLocks noChangeShapeType="1"/>
          </p:cNvSpPr>
          <p:nvPr/>
        </p:nvSpPr>
        <p:spPr bwMode="auto">
          <a:xfrm>
            <a:off x="4897437" y="5837533"/>
            <a:ext cx="442913" cy="387350"/>
          </a:xfrm>
          <a:prstGeom prst="line">
            <a:avLst/>
          </a:prstGeom>
          <a:noFill/>
          <a:ln w="2556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606" name="Line 77"/>
          <p:cNvSpPr>
            <a:spLocks noChangeShapeType="1"/>
          </p:cNvSpPr>
          <p:nvPr/>
        </p:nvSpPr>
        <p:spPr bwMode="auto">
          <a:xfrm flipH="1">
            <a:off x="8124825" y="5859758"/>
            <a:ext cx="447675" cy="363538"/>
          </a:xfrm>
          <a:prstGeom prst="line">
            <a:avLst/>
          </a:prstGeom>
          <a:noFill/>
          <a:ln w="2556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607" name="Line 78"/>
          <p:cNvSpPr>
            <a:spLocks noChangeShapeType="1"/>
          </p:cNvSpPr>
          <p:nvPr/>
        </p:nvSpPr>
        <p:spPr bwMode="auto">
          <a:xfrm>
            <a:off x="8572500" y="5859758"/>
            <a:ext cx="1587" cy="352425"/>
          </a:xfrm>
          <a:prstGeom prst="line">
            <a:avLst/>
          </a:prstGeom>
          <a:noFill/>
          <a:ln w="2556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608" name="Line 79"/>
          <p:cNvSpPr>
            <a:spLocks noChangeShapeType="1"/>
          </p:cNvSpPr>
          <p:nvPr/>
        </p:nvSpPr>
        <p:spPr bwMode="auto">
          <a:xfrm>
            <a:off x="8570912" y="5859758"/>
            <a:ext cx="466725" cy="363538"/>
          </a:xfrm>
          <a:prstGeom prst="line">
            <a:avLst/>
          </a:prstGeom>
          <a:noFill/>
          <a:ln w="2556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609" name="Text Box 80"/>
          <p:cNvSpPr txBox="1">
            <a:spLocks noChangeArrowheads="1"/>
          </p:cNvSpPr>
          <p:nvPr/>
        </p:nvSpPr>
        <p:spPr bwMode="auto">
          <a:xfrm>
            <a:off x="3897312" y="2567283"/>
            <a:ext cx="2108200" cy="7100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2000" b="1" dirty="0">
                <a:latin typeface="Calibri" pitchFamily="34" charset="0"/>
              </a:rPr>
              <a:t>Client-side API</a:t>
            </a:r>
          </a:p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2000" b="1" dirty="0">
                <a:latin typeface="Calibri" pitchFamily="34" charset="0"/>
              </a:rPr>
              <a:t>Translator</a:t>
            </a:r>
          </a:p>
        </p:txBody>
      </p:sp>
      <p:sp>
        <p:nvSpPr>
          <p:cNvPr id="22610" name="Text Box 81"/>
          <p:cNvSpPr txBox="1">
            <a:spLocks noChangeArrowheads="1"/>
          </p:cNvSpPr>
          <p:nvPr/>
        </p:nvSpPr>
        <p:spPr bwMode="auto">
          <a:xfrm>
            <a:off x="3992826" y="3880146"/>
            <a:ext cx="1921914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2000" b="1" dirty="0">
                <a:latin typeface="Calibri" pitchFamily="34" charset="0"/>
              </a:rPr>
              <a:t>Cloud Controller</a:t>
            </a:r>
          </a:p>
        </p:txBody>
      </p:sp>
      <p:sp>
        <p:nvSpPr>
          <p:cNvPr id="22611" name="Text Box 82"/>
          <p:cNvSpPr txBox="1">
            <a:spLocks noChangeArrowheads="1"/>
          </p:cNvSpPr>
          <p:nvPr/>
        </p:nvSpPr>
        <p:spPr bwMode="auto">
          <a:xfrm>
            <a:off x="361950" y="4488158"/>
            <a:ext cx="1857794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Cluster Controller</a:t>
            </a:r>
          </a:p>
        </p:txBody>
      </p:sp>
      <p:sp>
        <p:nvSpPr>
          <p:cNvPr id="22612" name="Line 83"/>
          <p:cNvSpPr>
            <a:spLocks noChangeShapeType="1"/>
          </p:cNvSpPr>
          <p:nvPr/>
        </p:nvSpPr>
        <p:spPr bwMode="auto">
          <a:xfrm flipH="1">
            <a:off x="1535112" y="4823121"/>
            <a:ext cx="71438" cy="639761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613" name="Text Box 84"/>
          <p:cNvSpPr txBox="1">
            <a:spLocks noChangeArrowheads="1"/>
          </p:cNvSpPr>
          <p:nvPr/>
        </p:nvSpPr>
        <p:spPr bwMode="auto">
          <a:xfrm>
            <a:off x="2286000" y="5445421"/>
            <a:ext cx="1981200" cy="401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alibri" pitchFamily="34" charset="0"/>
              </a:rPr>
              <a:t>Node Controller</a:t>
            </a:r>
          </a:p>
        </p:txBody>
      </p:sp>
      <p:sp>
        <p:nvSpPr>
          <p:cNvPr id="22614" name="Line 85"/>
          <p:cNvSpPr>
            <a:spLocks noChangeShapeType="1"/>
          </p:cNvSpPr>
          <p:nvPr/>
        </p:nvSpPr>
        <p:spPr bwMode="auto">
          <a:xfrm flipH="1">
            <a:off x="2133600" y="5826421"/>
            <a:ext cx="1066800" cy="936625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615" name="Line 86"/>
          <p:cNvSpPr>
            <a:spLocks noChangeShapeType="1"/>
          </p:cNvSpPr>
          <p:nvPr/>
        </p:nvSpPr>
        <p:spPr bwMode="auto">
          <a:xfrm>
            <a:off x="1992312" y="2406650"/>
            <a:ext cx="5986463" cy="1587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616" name="Text Box 87"/>
          <p:cNvSpPr txBox="1">
            <a:spLocks noChangeArrowheads="1"/>
          </p:cNvSpPr>
          <p:nvPr/>
        </p:nvSpPr>
        <p:spPr bwMode="auto">
          <a:xfrm>
            <a:off x="3135312" y="1868191"/>
            <a:ext cx="3810000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</a:rPr>
              <a:t>     Amazon 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</a:rPr>
              <a:t>EC2 </a:t>
            </a: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</a:rPr>
              <a:t>Interface   </a:t>
            </a:r>
            <a:endParaRPr lang="en-US" sz="2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2617" name="AutoShape 88"/>
          <p:cNvSpPr>
            <a:spLocks noChangeArrowheads="1"/>
          </p:cNvSpPr>
          <p:nvPr/>
        </p:nvSpPr>
        <p:spPr bwMode="auto">
          <a:xfrm>
            <a:off x="7040562" y="3632496"/>
            <a:ext cx="882650" cy="677862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618" name="Line 89"/>
          <p:cNvSpPr>
            <a:spLocks noChangeShapeType="1"/>
          </p:cNvSpPr>
          <p:nvPr/>
        </p:nvSpPr>
        <p:spPr bwMode="auto">
          <a:xfrm flipV="1">
            <a:off x="6551612" y="3970633"/>
            <a:ext cx="488950" cy="14288"/>
          </a:xfrm>
          <a:prstGeom prst="line">
            <a:avLst/>
          </a:prstGeom>
          <a:noFill/>
          <a:ln w="3816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619" name="Text Box 90"/>
          <p:cNvSpPr txBox="1">
            <a:spLocks noChangeArrowheads="1"/>
          </p:cNvSpPr>
          <p:nvPr/>
        </p:nvSpPr>
        <p:spPr bwMode="auto">
          <a:xfrm>
            <a:off x="6694487" y="3119733"/>
            <a:ext cx="1950512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alibri" pitchFamily="34" charset="0"/>
              </a:rPr>
              <a:t>Walrus (Storage)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230312" y="503237"/>
            <a:ext cx="8330310" cy="1147900"/>
          </a:xfrm>
        </p:spPr>
        <p:txBody>
          <a:bodyPr/>
          <a:lstStyle/>
          <a:p>
            <a:r>
              <a:rPr lang="en-US" sz="4400" b="1" dirty="0" smtClean="0"/>
              <a:t>Eucalyptus Components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 Cloud controller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 “Front-end”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 Manage several clusters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 Cluster controller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 Manage a set of node controllers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 Node controller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 Single physical machine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 Several virtual instances per machine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1265238" y="427037"/>
            <a:ext cx="7661274" cy="919162"/>
          </a:xfrm>
        </p:spPr>
        <p:txBody>
          <a:bodyPr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b="1" dirty="0" smtClean="0"/>
              <a:t>Accessing Eucalyptus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idx="1"/>
          </p:nvPr>
        </p:nvSpPr>
        <p:spPr>
          <a:xfrm>
            <a:off x="468312" y="2027237"/>
            <a:ext cx="9070975" cy="4989513"/>
          </a:xfrm>
        </p:spPr>
        <p:txBody>
          <a:bodyPr>
            <a:normAutofit/>
          </a:bodyPr>
          <a:lstStyle/>
          <a:p>
            <a:pPr marL="431800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dirty="0" smtClean="0">
                <a:solidFill>
                  <a:schemeClr val="tx1"/>
                </a:solidFill>
              </a:rPr>
              <a:t>Basic web interface</a:t>
            </a:r>
          </a:p>
          <a:p>
            <a:pPr marL="431800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dirty="0" smtClean="0">
                <a:solidFill>
                  <a:schemeClr val="tx1"/>
                </a:solidFill>
              </a:rPr>
              <a:t>Euca2ools, similar to EC2 tools – </a:t>
            </a:r>
            <a:r>
              <a:rPr lang="en-US" sz="4000" dirty="0" err="1" smtClean="0">
                <a:solidFill>
                  <a:schemeClr val="tx1"/>
                </a:solidFill>
              </a:rPr>
              <a:t>RESTful</a:t>
            </a:r>
            <a:endParaRPr lang="en-US" sz="4000" dirty="0" smtClean="0">
              <a:solidFill>
                <a:schemeClr val="tx1"/>
              </a:solidFill>
            </a:endParaRPr>
          </a:p>
          <a:p>
            <a:pPr marL="863600" lvl="1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dirty="0" smtClean="0">
                <a:solidFill>
                  <a:schemeClr val="tx1"/>
                </a:solidFill>
              </a:rPr>
              <a:t>Image management</a:t>
            </a:r>
          </a:p>
          <a:p>
            <a:pPr marL="863600" lvl="1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dirty="0" smtClean="0">
                <a:solidFill>
                  <a:schemeClr val="tx1"/>
                </a:solidFill>
              </a:rPr>
              <a:t>VM Control</a:t>
            </a:r>
          </a:p>
          <a:p>
            <a:pPr marL="863600" lvl="1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dirty="0" smtClean="0">
                <a:solidFill>
                  <a:schemeClr val="tx1"/>
                </a:solidFill>
              </a:rPr>
              <a:t>Networking and security</a:t>
            </a:r>
          </a:p>
          <a:p>
            <a:pPr marL="863600" lvl="1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dirty="0" smtClean="0">
                <a:solidFill>
                  <a:schemeClr val="tx1"/>
                </a:solidFill>
              </a:rPr>
              <a:t>Block storage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3712" y="3932237"/>
            <a:ext cx="7162800" cy="987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WEB INTERFACE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Plant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iPlant</Template>
  <TotalTime>993</TotalTime>
  <Words>635</Words>
  <Application>Microsoft Office PowerPoint</Application>
  <PresentationFormat>Custom</PresentationFormat>
  <Paragraphs>178</Paragraphs>
  <Slides>33</Slides>
  <Notes>22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iPlant</vt:lpstr>
      <vt:lpstr>Arun Madhavan Graduate Assistant,  iPlant Collaborative</vt:lpstr>
      <vt:lpstr>What?</vt:lpstr>
      <vt:lpstr>Players in the Cloud World</vt:lpstr>
      <vt:lpstr>Eucalyptus: Enterprise Vs Community</vt:lpstr>
      <vt:lpstr>Ubuntu Enterprise Cloud</vt:lpstr>
      <vt:lpstr>Eucalyptus Architecture</vt:lpstr>
      <vt:lpstr>Eucalyptus Components</vt:lpstr>
      <vt:lpstr>Accessing Eucalyptus</vt:lpstr>
      <vt:lpstr>Slide 9</vt:lpstr>
      <vt:lpstr>Configuration</vt:lpstr>
      <vt:lpstr>Images</vt:lpstr>
      <vt:lpstr>Credentials</vt:lpstr>
      <vt:lpstr>User management</vt:lpstr>
      <vt:lpstr>Ready Made Images</vt:lpstr>
      <vt:lpstr>Euca2ools: Image Management</vt:lpstr>
      <vt:lpstr>Euca2ools: VM Control</vt:lpstr>
      <vt:lpstr>Euca2ools: Networking/Security</vt:lpstr>
      <vt:lpstr>Euca2ools: Block storage</vt:lpstr>
      <vt:lpstr>Slide 19</vt:lpstr>
      <vt:lpstr>Slide 20</vt:lpstr>
      <vt:lpstr>Setting up Eucalyptus</vt:lpstr>
      <vt:lpstr>Setup: Web Interface</vt:lpstr>
      <vt:lpstr>Setup: Networking</vt:lpstr>
      <vt:lpstr>Setup: Bridging</vt:lpstr>
      <vt:lpstr>Setup: Image Bundling/Uploading</vt:lpstr>
      <vt:lpstr>Setup: Image bundling/uploading</vt:lpstr>
      <vt:lpstr>Final Setup Diagram</vt:lpstr>
      <vt:lpstr>Further Topics</vt:lpstr>
      <vt:lpstr>Creating Eucalyptus Machine Images</vt:lpstr>
      <vt:lpstr>Brief Roadmap</vt:lpstr>
      <vt:lpstr>Issues faced with Eucalyptus</vt:lpstr>
      <vt:lpstr>Further work</vt:lpstr>
      <vt:lpstr>Slide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Arun Madhavan</dc:creator>
  <cp:lastModifiedBy>Arun Madhavan</cp:lastModifiedBy>
  <cp:revision>159</cp:revision>
  <cp:lastPrinted>1601-01-01T00:00:00Z</cp:lastPrinted>
  <dcterms:created xsi:type="dcterms:W3CDTF">2010-01-27T16:12:20Z</dcterms:created>
  <dcterms:modified xsi:type="dcterms:W3CDTF">2010-01-27T17:42:53Z</dcterms:modified>
</cp:coreProperties>
</file>