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3.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h Wall" initials="" lastIdx="2" clrIdx="0"/>
  <p:cmAuthor id="1" name="Martha Narro"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25A68"/>
    <a:srgbClr val="0971A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3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Make Arrows dark grey</p:text>
  </p:cm>
  <p:cm authorId="1" idx="1">
    <p:pos x="6000" y="100"/>
    <p:text>I like the overall look. I think the color code for Atmo is dark blue which I'm finding extremely difficult to distinguish from the black (e.g. here and slide 3). I like the black for arrows, so is there another color Atmo could be?</p:text>
  </p:cm>
</p:cmLst>
</file>

<file path=ppt/comments/comment2.xml><?xml version="1.0" encoding="utf-8"?>
<p:cmLst xmlns:a="http://schemas.openxmlformats.org/drawingml/2006/main" xmlns:r="http://schemas.openxmlformats.org/officeDocument/2006/relationships" xmlns:p="http://schemas.openxmlformats.org/presentationml/2006/main">
  <p:cm authorId="0" idx="2">
    <p:pos x="6000" y="0"/>
    <p:text>Make orange font more readable (darker)</p:text>
  </p:cm>
</p:cmLst>
</file>

<file path=ppt/comments/comment3.xml><?xml version="1.0" encoding="utf-8"?>
<p:cmLst xmlns:a="http://schemas.openxmlformats.org/drawingml/2006/main" xmlns:r="http://schemas.openxmlformats.org/officeDocument/2006/relationships" xmlns:p="http://schemas.openxmlformats.org/presentationml/2006/main">
  <p:cm authorId="1" idx="2">
    <p:pos x="6000" y="0"/>
    <p:text>Please make it Agave API at bottom. I didn't notice it earlier.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B7150-A38E-5746-B295-98A1EEDE03BF}" type="datetimeFigureOut">
              <a:rPr lang="en-US" smtClean="0"/>
              <a:t>2/17/16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B4F30D-012D-114A-A3EC-60BA1FA444EF}" type="slidenum">
              <a:rPr lang="en-US" smtClean="0"/>
              <a:t>‹#›</a:t>
            </a:fld>
            <a:endParaRPr lang="en-US"/>
          </a:p>
        </p:txBody>
      </p:sp>
    </p:spTree>
    <p:extLst>
      <p:ext uri="{BB962C8B-B14F-4D97-AF65-F5344CB8AC3E}">
        <p14:creationId xmlns:p14="http://schemas.microsoft.com/office/powerpoint/2010/main" val="37641949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s://pods.iplantcollaborative.org/wiki/display/sciplant/NCBI+Sequence+Read+Archive+(SRA)+Submission+-+Workflow+and+Tutoria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pods.iplantcollaborative.org/wiki/display/DEapps/Bismark+Genome+Preparation" TargetMode="External"/><Relationship Id="rId4" Type="http://schemas.openxmlformats.org/officeDocument/2006/relationships/hyperlink" Target="https://pods.iplantcollaborative.org/wiki/display/DEapps/Bismark" TargetMode="External"/><Relationship Id="rId5" Type="http://schemas.openxmlformats.org/officeDocument/2006/relationships/hyperlink" Target="https://pods.iplantcollaborative.org/wiki/display/DEapps/Bismark+Methylation+Extractor" TargetMode="External"/><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Throughout Workflow slides, be clear about whether or not a user can run this tool today - summarized in table at end of this section</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Explain tools are in different platforms- DE/Agave means it can run via the DE or the Agave API</a:t>
            </a:r>
          </a:p>
          <a:p>
            <a:pPr marL="457200" marR="0" lvl="0" indent="-228600" algn="l" rtl="0">
              <a:spcBef>
                <a:spcPts val="0"/>
              </a:spcBef>
              <a:buSzPct val="25000"/>
              <a:buNone/>
            </a:pPr>
            <a:r>
              <a:rPr lang="en-US" sz="1200" b="0" i="0" u="none" strike="noStrike" cap="none">
                <a:solidFill>
                  <a:schemeClr val="dk1"/>
                </a:solidFill>
                <a:latin typeface="Calibri"/>
                <a:ea typeface="Calibri"/>
                <a:cs typeface="Calibri"/>
                <a:sym typeface="Calibri"/>
              </a:rPr>
              <a:t>This presentation is focused on genomics area. We have worked on applications in other domains.</a:t>
            </a:r>
          </a:p>
        </p:txBody>
      </p:sp>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The picard, GATK/platypus are ongoing work and will be released to public in 4th quarter.</a:t>
            </a:r>
          </a:p>
          <a:p>
            <a:pPr marL="0" marR="0" lvl="0" indent="0" algn="l" rtl="0">
              <a:spcBef>
                <a:spcPts val="0"/>
              </a:spcBef>
              <a:buClr>
                <a:schemeClr val="dk1"/>
              </a:buClr>
              <a:buSzPct val="25000"/>
              <a:buFont typeface="Calibri"/>
              <a:buNone/>
            </a:pPr>
            <a:r>
              <a:rPr lang="en-US" sz="1200" b="0" i="0" u="none" strike="noStrike" cap="none">
                <a:solidFill>
                  <a:schemeClr val="dk1"/>
                </a:solidFill>
                <a:latin typeface="Calibri"/>
                <a:ea typeface="Calibri"/>
                <a:cs typeface="Calibri"/>
                <a:sym typeface="Calibri"/>
              </a:rPr>
              <a:t>James Carson</a:t>
            </a:r>
          </a:p>
        </p:txBody>
      </p:sp>
      <p:sp>
        <p:nvSpPr>
          <p:cNvPr id="457" name="Shape 4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Shape 49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this workflow allows people who want to choose the optimal method for gwas and prediction to measure the accuracy  and precision of apps </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comparing app accuracy and precision from scratch is a huge effort, so we have provided pre-installed, extensible apps and access to compute that scales with increasing needs through this workflow</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this workflow is usable now at the scale method developers will need</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all the components are also dockerized (and available from dockerhub), with the individual docker components assembled into a workflow using the new endofday workflow system</a:t>
            </a:r>
          </a:p>
          <a:p>
            <a:pPr marL="0" marR="0" lvl="0" indent="0" algn="l" rtl="0">
              <a:spcBef>
                <a:spcPts val="0"/>
              </a:spcBef>
              <a:buClr>
                <a:schemeClr val="dk1"/>
              </a:buClr>
              <a:buSzPct val="25000"/>
              <a:buFont typeface="Calibri"/>
              <a:buNone/>
            </a:pPr>
            <a:r>
              <a:rPr lang="en-US" sz="1200" b="0" i="0" u="none" strike="noStrike" cap="none">
                <a:solidFill>
                  <a:schemeClr val="dk1"/>
                </a:solidFill>
                <a:latin typeface="Calibri"/>
                <a:ea typeface="Calibri"/>
                <a:cs typeface="Calibri"/>
                <a:sym typeface="Calibri"/>
              </a:rPr>
              <a:t>credits:  Ann Stapleton, all the UNCW students, Joe Stubbs at TACC, help from Rion, John, Roger...</a:t>
            </a:r>
          </a:p>
        </p:txBody>
      </p:sp>
      <p:sp>
        <p:nvSpPr>
          <p:cNvPr id="491" name="Shape 4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Shape 5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20" name="Shape 5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tl val="0"/>
              </a:rPr>
              <a:t>12</a:t>
            </a:fld>
            <a:endParaRPr lang="en-US" sz="1200" b="0" i="0" u="none" strike="noStrike" cap="none">
              <a:solidFill>
                <a:schemeClr val="dk1"/>
              </a:solidFill>
              <a:latin typeface="Calibri"/>
              <a:ea typeface="Calibri"/>
              <a:cs typeface="Calibri"/>
              <a:sym typeface="Calibri"/>
              <a:rtl val="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SRA submission is  required for most scientific publications that include sequence data</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Users create or update  bioprojects, create biosamples, submit, can correct errors and resubmit within the DE if needed</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Significantly lowers user’s technical issues with: data transfers, data compression, SRA metadata requirements, submission package assembly, error correction</a:t>
            </a:r>
          </a:p>
          <a:p>
            <a:pPr marL="0" marR="0" lvl="0" indent="0" algn="l" rtl="0">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Workflow Summary:</a:t>
            </a:r>
          </a:p>
          <a:p>
            <a:pPr marL="0" marR="0" lvl="0" indent="0" algn="l" rtl="0">
              <a:lnSpc>
                <a:spcPct val="115000"/>
              </a:lnSpc>
              <a:spcBef>
                <a:spcPts val="0"/>
              </a:spcBef>
              <a:spcAft>
                <a:spcPts val="0"/>
              </a:spcAft>
              <a:buClr>
                <a:schemeClr val="dk1"/>
              </a:buClr>
              <a:buSzPct val="25000"/>
              <a:buFont typeface="Arial"/>
              <a:buNone/>
            </a:pPr>
            <a:r>
              <a:rPr lang="en-US" sz="1100" b="1" i="0" u="none" strike="noStrike" cap="none">
                <a:solidFill>
                  <a:schemeClr val="dk1"/>
                </a:solidFill>
                <a:latin typeface="Arial"/>
                <a:ea typeface="Arial"/>
                <a:cs typeface="Arial"/>
                <a:sym typeface="Arial"/>
              </a:rPr>
              <a:t>SRA Submission Pipeline: </a:t>
            </a:r>
            <a:r>
              <a:rPr lang="en-US" sz="1050" b="0" i="0" u="none" strike="noStrike" cap="none">
                <a:solidFill>
                  <a:srgbClr val="222222"/>
                </a:solidFill>
                <a:highlight>
                  <a:srgbClr val="FFFFFF"/>
                </a:highlight>
                <a:latin typeface="Arial"/>
                <a:ea typeface="Arial"/>
                <a:cs typeface="Arial"/>
                <a:sym typeface="Arial"/>
              </a:rPr>
              <a:t>This workflow enables iPlant users to make submissions to the NCBI Sequence Read Archive (SRA).  Submissions include compressed fastq files and an XML metadata file, organized into a submission package.  A </a:t>
            </a:r>
            <a:r>
              <a:rPr lang="en-US" sz="1050" b="0" i="0" u="sng" strike="noStrike" cap="none">
                <a:solidFill>
                  <a:schemeClr val="hlink"/>
                </a:solidFill>
                <a:highlight>
                  <a:srgbClr val="FFFFFF"/>
                </a:highlight>
                <a:latin typeface="Arial"/>
                <a:ea typeface="Arial"/>
                <a:cs typeface="Arial"/>
                <a:sym typeface="Arial"/>
                <a:hlinkClick r:id="rId3"/>
              </a:rPr>
              <a:t>tutorial</a:t>
            </a:r>
            <a:r>
              <a:rPr lang="en-US" sz="1050" b="0" i="0" u="none" strike="noStrike" cap="none">
                <a:solidFill>
                  <a:srgbClr val="222222"/>
                </a:solidFill>
                <a:highlight>
                  <a:srgbClr val="FFFFFF"/>
                </a:highlight>
                <a:latin typeface="Arial"/>
                <a:ea typeface="Arial"/>
                <a:cs typeface="Arial"/>
                <a:sym typeface="Arial"/>
              </a:rPr>
              <a:t> is available on the iPlant wiki.  </a:t>
            </a:r>
            <a:r>
              <a:rPr lang="en-US" sz="1050" b="1" i="0" u="none" strike="noStrike" cap="none">
                <a:solidFill>
                  <a:srgbClr val="333333"/>
                </a:solidFill>
                <a:highlight>
                  <a:srgbClr val="FFFFFF"/>
                </a:highlight>
                <a:latin typeface="Arial"/>
                <a:ea typeface="Arial"/>
                <a:cs typeface="Arial"/>
                <a:sym typeface="Arial"/>
              </a:rPr>
              <a:t>Step 1 </a:t>
            </a:r>
            <a:r>
              <a:rPr lang="en-US" sz="1050" b="0" i="0" u="none" strike="noStrike" cap="none">
                <a:solidFill>
                  <a:srgbClr val="222222"/>
                </a:solidFill>
                <a:highlight>
                  <a:srgbClr val="FFFFFF"/>
                </a:highlight>
                <a:latin typeface="Arial"/>
                <a:ea typeface="Arial"/>
                <a:cs typeface="Arial"/>
                <a:sym typeface="Arial"/>
              </a:rPr>
              <a:t>Upload compressed sequence files into the iPlant Discovery Environment (DE).  </a:t>
            </a:r>
            <a:r>
              <a:rPr lang="en-US" sz="1050" b="1" i="0" u="none" strike="noStrike" cap="none">
                <a:solidFill>
                  <a:srgbClr val="333333"/>
                </a:solidFill>
                <a:highlight>
                  <a:srgbClr val="FFFFFF"/>
                </a:highlight>
                <a:latin typeface="Arial"/>
                <a:ea typeface="Arial"/>
                <a:cs typeface="Arial"/>
                <a:sym typeface="Arial"/>
              </a:rPr>
              <a:t>Step 2 </a:t>
            </a:r>
            <a:r>
              <a:rPr lang="en-US" sz="1050" b="0" i="0" u="none" strike="noStrike" cap="none">
                <a:solidFill>
                  <a:srgbClr val="222222"/>
                </a:solidFill>
                <a:highlight>
                  <a:srgbClr val="FFFFFF"/>
                </a:highlight>
                <a:latin typeface="Arial"/>
                <a:ea typeface="Arial"/>
                <a:cs typeface="Arial"/>
                <a:sym typeface="Arial"/>
              </a:rPr>
              <a:t>Create submission package folders and add compressed sequence files.  </a:t>
            </a:r>
            <a:r>
              <a:rPr lang="en-US" sz="1050" b="1" i="0" u="none" strike="noStrike" cap="none">
                <a:solidFill>
                  <a:srgbClr val="333333"/>
                </a:solidFill>
                <a:highlight>
                  <a:srgbClr val="FFFFFF"/>
                </a:highlight>
                <a:latin typeface="Arial"/>
                <a:ea typeface="Arial"/>
                <a:cs typeface="Arial"/>
                <a:sym typeface="Arial"/>
              </a:rPr>
              <a:t>Step 3 </a:t>
            </a:r>
            <a:r>
              <a:rPr lang="en-US" sz="1050" b="0" i="0" u="none" strike="noStrike" cap="none">
                <a:solidFill>
                  <a:srgbClr val="222222"/>
                </a:solidFill>
                <a:highlight>
                  <a:srgbClr val="FFFFFF"/>
                </a:highlight>
                <a:latin typeface="Arial"/>
                <a:ea typeface="Arial"/>
                <a:cs typeface="Arial"/>
                <a:sym typeface="Arial"/>
              </a:rPr>
              <a:t>Add metadata to every folder in the submission package.  </a:t>
            </a:r>
            <a:r>
              <a:rPr lang="en-US" sz="1050" b="1" i="0" u="none" strike="noStrike" cap="none">
                <a:solidFill>
                  <a:srgbClr val="333333"/>
                </a:solidFill>
                <a:highlight>
                  <a:srgbClr val="FFFFFF"/>
                </a:highlight>
                <a:latin typeface="Arial"/>
                <a:ea typeface="Arial"/>
                <a:cs typeface="Arial"/>
                <a:sym typeface="Arial"/>
              </a:rPr>
              <a:t>Step 4 </a:t>
            </a:r>
            <a:r>
              <a:rPr lang="en-US" sz="1050" b="0" i="0" u="none" strike="noStrike" cap="none">
                <a:solidFill>
                  <a:srgbClr val="333333"/>
                </a:solidFill>
                <a:highlight>
                  <a:srgbClr val="FFFFFF"/>
                </a:highlight>
                <a:latin typeface="Arial"/>
                <a:ea typeface="Arial"/>
                <a:cs typeface="Arial"/>
                <a:sym typeface="Arial"/>
              </a:rPr>
              <a:t>In a 2-stage process, select the appropriate SRA Submission App to first validate the submission package and then, after successful validation, to submit to the SRA.   </a:t>
            </a:r>
            <a:r>
              <a:rPr lang="en-US" sz="1050" b="1" i="0" u="none" strike="noStrike" cap="none">
                <a:solidFill>
                  <a:srgbClr val="333333"/>
                </a:solidFill>
                <a:highlight>
                  <a:srgbClr val="FFFFFF"/>
                </a:highlight>
                <a:latin typeface="Arial"/>
                <a:ea typeface="Arial"/>
                <a:cs typeface="Arial"/>
                <a:sym typeface="Arial"/>
              </a:rPr>
              <a:t>Step 5 </a:t>
            </a:r>
            <a:r>
              <a:rPr lang="en-US" sz="1050" b="0" i="0" u="none" strike="noStrike" cap="none">
                <a:solidFill>
                  <a:srgbClr val="222222"/>
                </a:solidFill>
                <a:highlight>
                  <a:srgbClr val="FFFFFF"/>
                </a:highlight>
                <a:latin typeface="Arial"/>
                <a:ea typeface="Arial"/>
                <a:cs typeface="Arial"/>
                <a:sym typeface="Arial"/>
              </a:rPr>
              <a:t>The submission package will be validated by the SRA system and email notifications will be sent by the SRA to the contact email added in the BioProject metadata to confirm successful submission, or to communicate submission error  </a:t>
            </a:r>
            <a:r>
              <a:rPr lang="en-US" sz="1050" b="1" i="0" u="none" strike="noStrike" cap="none">
                <a:solidFill>
                  <a:srgbClr val="333333"/>
                </a:solidFill>
                <a:highlight>
                  <a:srgbClr val="FFFFFF"/>
                </a:highlight>
                <a:latin typeface="Arial"/>
                <a:ea typeface="Arial"/>
                <a:cs typeface="Arial"/>
                <a:sym typeface="Arial"/>
              </a:rPr>
              <a:t>Step 6 </a:t>
            </a:r>
            <a:r>
              <a:rPr lang="en-US" sz="1050" b="0" i="0" u="none" strike="noStrike" cap="none">
                <a:solidFill>
                  <a:srgbClr val="222222"/>
                </a:solidFill>
                <a:highlight>
                  <a:srgbClr val="FFFFFF"/>
                </a:highlight>
                <a:latin typeface="Arial"/>
                <a:ea typeface="Arial"/>
                <a:cs typeface="Arial"/>
                <a:sym typeface="Arial"/>
              </a:rPr>
              <a:t>If error correct SRA-detected errors and resubmit.</a:t>
            </a:r>
          </a:p>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5" name="Shape 14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46" name="Shape 14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a:solidFill>
                  <a:srgbClr val="000000"/>
                </a:solidFill>
                <a:latin typeface="Arial"/>
                <a:ea typeface="Arial"/>
                <a:cs typeface="Arial"/>
                <a:sym typeface="Arial"/>
                <a:rtl val="0"/>
              </a:rPr>
              <a:t>3</a:t>
            </a:fld>
            <a:endParaRPr lang="en-US" sz="1400" b="0" i="0" u="none" strike="noStrike" cap="none">
              <a:solidFill>
                <a:srgbClr val="000000"/>
              </a:solidFill>
              <a:latin typeface="Arial"/>
              <a:ea typeface="Arial"/>
              <a:cs typeface="Arial"/>
              <a:sym typeface="Arial"/>
              <a:rtl val="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This pipeline helps minimize downstream handling by grouping  reads into directories, with metadata and file names stored in an accompanying manifest file, as the data moves through multiple steps of analysis. </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The first 2 steps in the HTProcess Pipeline, are for evaluating read files, cleaning them up, and rechecking them. </a:t>
            </a:r>
          </a:p>
          <a:p>
            <a:pPr marL="457200" marR="0" lvl="0" indent="-228600" algn="l" rtl="0">
              <a:spcBef>
                <a:spcPts val="0"/>
              </a:spcBef>
              <a:buSzPct val="25000"/>
              <a:buNone/>
            </a:pPr>
            <a:r>
              <a:rPr lang="en-US" sz="1200" b="0" i="0" u="none" strike="noStrike" cap="none">
                <a:solidFill>
                  <a:schemeClr val="dk1"/>
                </a:solidFill>
                <a:latin typeface="Calibri"/>
                <a:ea typeface="Calibri"/>
                <a:cs typeface="Calibri"/>
                <a:sym typeface="Calibri"/>
              </a:rPr>
              <a:t>The Tuxedo portion of the pipeline is now finished, which allows users to run a complete RNASeq differential expression analysis using the HTProcess tool set.  Advanced documentation is in process.</a:t>
            </a:r>
          </a:p>
        </p:txBody>
      </p:sp>
      <p:sp>
        <p:nvSpPr>
          <p:cNvPr id="183" name="Shape 18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tl val="0"/>
              </a:rPr>
              <a:t>4</a:t>
            </a:fld>
            <a:endParaRPr lang="en-US" sz="1200" b="0" i="0" u="none" strike="noStrike" cap="none">
              <a:solidFill>
                <a:schemeClr val="dk1"/>
              </a:solidFill>
              <a:latin typeface="Calibri"/>
              <a:ea typeface="Calibri"/>
              <a:cs typeface="Calibri"/>
              <a:sym typeface="Calibri"/>
              <a:rtl val="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iPlant has available in the Discovery Environment, applications important to the 3 main phases of whole genome assembly: read cleanup (essential to an accurate assembly); the most commonly used genome assemblers;  and a set of tools for evaluating the resulting assemblies. </a:t>
            </a:r>
          </a:p>
          <a:p>
            <a:pPr marL="457200" marR="0" lvl="0" indent="-228600" algn="l" rtl="0">
              <a:spcBef>
                <a:spcPts val="0"/>
              </a:spcBef>
              <a:buSzPct val="25000"/>
              <a:buNone/>
            </a:pPr>
            <a:r>
              <a:rPr lang="en-US" sz="1200" b="0" i="0" u="none" strike="noStrike" cap="none">
                <a:solidFill>
                  <a:schemeClr val="dk1"/>
                </a:solidFill>
                <a:latin typeface="Calibri"/>
                <a:ea typeface="Calibri"/>
                <a:cs typeface="Calibri"/>
                <a:sym typeface="Calibri"/>
              </a:rPr>
              <a:t>Recent improvements have been made to many of the user interfaces for these tools, and the documentation has been improved.</a:t>
            </a:r>
          </a:p>
        </p:txBody>
      </p:sp>
      <p:sp>
        <p:nvSpPr>
          <p:cNvPr id="225" name="Shape 22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tl val="0"/>
              </a:rPr>
              <a:t>5</a:t>
            </a:fld>
            <a:endParaRPr lang="en-US" sz="1200" b="0" i="0" u="none" strike="noStrike" cap="none">
              <a:solidFill>
                <a:schemeClr val="dk1"/>
              </a:solidFill>
              <a:latin typeface="Calibri"/>
              <a:ea typeface="Calibri"/>
              <a:cs typeface="Calibri"/>
              <a:sym typeface="Calibri"/>
              <a:rtl val="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9" name="Shape 27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Transcriptome assembly requires the same key functions: read cleanup (essential to an accurate assembly); assembly; post-assembly analysis. </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All are well-represented in the DE. </a:t>
            </a:r>
          </a:p>
          <a:p>
            <a:pPr marL="457200" marR="0" lvl="0" indent="-228600" algn="l" rtl="0">
              <a:spcBef>
                <a:spcPts val="0"/>
              </a:spcBef>
              <a:buSzPct val="25000"/>
              <a:buNone/>
            </a:pPr>
            <a:r>
              <a:rPr lang="en-US" sz="1200" b="0" i="0" u="none" strike="noStrike" cap="none">
                <a:solidFill>
                  <a:schemeClr val="dk1"/>
                </a:solidFill>
                <a:latin typeface="Calibri"/>
                <a:ea typeface="Calibri"/>
                <a:cs typeface="Calibri"/>
                <a:sym typeface="Calibri"/>
              </a:rPr>
              <a:t>Recent improvements have been focused on improving the documentation for these.</a:t>
            </a:r>
          </a:p>
        </p:txBody>
      </p:sp>
      <p:sp>
        <p:nvSpPr>
          <p:cNvPr id="280" name="Shape 28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tl val="0"/>
              </a:rPr>
              <a:t>6</a:t>
            </a:fld>
            <a:endParaRPr lang="en-US" sz="1200" b="0" i="0" u="none" strike="noStrike" cap="none">
              <a:solidFill>
                <a:schemeClr val="dk1"/>
              </a:solidFill>
              <a:latin typeface="Calibri"/>
              <a:ea typeface="Calibri"/>
              <a:cs typeface="Calibri"/>
              <a:sym typeface="Calibri"/>
              <a:rtl val="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46" name="Shape 34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This describes the steps involved in the MAKER pipeline for annotation genomes. This pipeline has been built into an image in Atmosphere. Using this pipelines users can now run MAKER simultaneously on multiple chromosomes. This is done by launching multiple “worker” instances each of which will receive the MAKER executables as well as individual input sequences to annotate. Output from MAKER runs from each worker instance is brought back to the MASTER instance.</a:t>
            </a:r>
          </a:p>
          <a:p>
            <a:pPr marL="457200" marR="0" lvl="0" indent="-304800" algn="l" rtl="0">
              <a:spcBef>
                <a:spcPts val="0"/>
              </a:spcBef>
              <a:spcAft>
                <a:spcPts val="0"/>
              </a:spcAft>
              <a:buClr>
                <a:schemeClr val="dk1"/>
              </a:buClr>
              <a:buSzPct val="100000"/>
              <a:buFont typeface="Calibri"/>
              <a:buAutoNum type="arabicPeriod"/>
            </a:pPr>
            <a:r>
              <a:rPr lang="en-US" sz="1200" b="0" i="0" u="none" strike="noStrike" cap="none">
                <a:solidFill>
                  <a:schemeClr val="dk1"/>
                </a:solidFill>
                <a:latin typeface="Calibri"/>
                <a:ea typeface="Calibri"/>
                <a:cs typeface="Calibri"/>
                <a:sym typeface="Calibri"/>
              </a:rPr>
              <a:t>Previously we had incorporated MAKER-P into Atmosphere. This runs one chromosome a time. So each annotation run took a long time.</a:t>
            </a:r>
          </a:p>
          <a:p>
            <a:pPr marL="457200" marR="0" lvl="0" indent="-228600" algn="l" rtl="0">
              <a:spcBef>
                <a:spcPts val="0"/>
              </a:spcBef>
              <a:spcAft>
                <a:spcPts val="0"/>
              </a:spcAft>
              <a:buClr>
                <a:schemeClr val="dk1"/>
              </a:buClr>
              <a:buSzPct val="100000"/>
              <a:buFont typeface="Calibri"/>
              <a:buAutoNum type="arabicPeriod"/>
            </a:pPr>
            <a:r>
              <a:rPr lang="en-US" sz="1200" b="0" i="0" u="none" strike="noStrike" cap="none">
                <a:solidFill>
                  <a:schemeClr val="dk1"/>
                </a:solidFill>
                <a:latin typeface="Calibri"/>
                <a:ea typeface="Calibri"/>
                <a:cs typeface="Calibri"/>
                <a:sym typeface="Calibri"/>
              </a:rPr>
              <a:t>Here you see the schematic of WQ-MAKER in its Atmosphere image showing the steps  involved in MAKER-P being distributed to and run within multiple workers, instances each of which will run a separate job, simultaneously. WQ-MAKER speeds up the annotation run significantly. Benchmark figure available on iPlant WQ-MAKER wiki page.</a:t>
            </a:r>
          </a:p>
          <a:p>
            <a:pPr marL="457200" marR="0" lvl="0" indent="-228600" algn="l" rtl="0">
              <a:spcBef>
                <a:spcPts val="0"/>
              </a:spcBef>
              <a:buClr>
                <a:schemeClr val="dk1"/>
              </a:buClr>
              <a:buSzPct val="100000"/>
              <a:buFont typeface="Calibri"/>
              <a:buAutoNum type="arabicPeriod"/>
            </a:pPr>
            <a:r>
              <a:rPr lang="en-US" sz="1200" b="0" i="0" u="none" strike="noStrike" cap="none">
                <a:solidFill>
                  <a:schemeClr val="dk1"/>
                </a:solidFill>
                <a:latin typeface="Calibri"/>
                <a:ea typeface="Calibri"/>
                <a:cs typeface="Calibri"/>
                <a:sym typeface="Calibri"/>
              </a:rPr>
              <a:t>We are currently applying for XSEDE allocation on Jetstream, with which we can run unlimited number of WQ-MAKER instances in parallel, reducing the annotation run time even further.</a:t>
            </a:r>
          </a:p>
        </p:txBody>
      </p:sp>
      <p:sp>
        <p:nvSpPr>
          <p:cNvPr id="347" name="Shape 34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tl val="0"/>
              </a:rPr>
              <a:t>7</a:t>
            </a:fld>
            <a:endParaRPr lang="en-US" sz="1200" b="0" i="0" u="none" strike="noStrike" cap="none">
              <a:solidFill>
                <a:schemeClr val="dk1"/>
              </a:solidFill>
              <a:latin typeface="Calibri"/>
              <a:ea typeface="Calibri"/>
              <a:cs typeface="Calibri"/>
              <a:sym typeface="Calibri"/>
              <a:rtl val="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07" name="Shape 4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This workflow enables iPlant user to map bisulfite treated sequencing reads to a genome of interest and perform methylation analysis. </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Step 1. Preparing reference genome, </a:t>
            </a:r>
            <a:r>
              <a:rPr lang="en-US" sz="1200" b="0" i="0" u="sng" strike="noStrike" cap="none">
                <a:solidFill>
                  <a:schemeClr val="hlink"/>
                </a:solidFill>
                <a:latin typeface="Calibri"/>
                <a:ea typeface="Calibri"/>
                <a:cs typeface="Calibri"/>
                <a:sym typeface="Calibri"/>
                <a:hlinkClick r:id="rId3"/>
              </a:rPr>
              <a:t>Genome preparation iPlant wiki</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Step 2. Mapping reads and make methylation calls, </a:t>
            </a:r>
            <a:r>
              <a:rPr lang="en-US" sz="1200" b="0" i="0" u="sng" strike="noStrike" cap="none">
                <a:solidFill>
                  <a:schemeClr val="hlink"/>
                </a:solidFill>
                <a:latin typeface="Calibri"/>
                <a:ea typeface="Calibri"/>
                <a:cs typeface="Calibri"/>
                <a:sym typeface="Calibri"/>
                <a:hlinkClick r:id="rId4"/>
              </a:rPr>
              <a:t>Bismark iPlant wiki</a:t>
            </a:r>
          </a:p>
          <a:p>
            <a:pPr marL="457200" marR="0" lvl="0" indent="-228600" algn="l" rtl="0">
              <a:spcBef>
                <a:spcPts val="0"/>
              </a:spcBef>
              <a:buSzPct val="25000"/>
              <a:buNone/>
            </a:pPr>
            <a:r>
              <a:rPr lang="en-US" sz="1200" b="0" i="0" u="none" strike="noStrike" cap="none">
                <a:solidFill>
                  <a:schemeClr val="dk1"/>
                </a:solidFill>
                <a:latin typeface="Calibri"/>
                <a:ea typeface="Calibri"/>
                <a:cs typeface="Calibri"/>
                <a:sym typeface="Calibri"/>
              </a:rPr>
              <a:t>Step 3. Generating comprehensive methylation analysis report, </a:t>
            </a:r>
            <a:r>
              <a:rPr lang="en-US" sz="1200" b="0" i="0" u="sng" strike="noStrike" cap="none">
                <a:solidFill>
                  <a:schemeClr val="hlink"/>
                </a:solidFill>
                <a:latin typeface="Calibri"/>
                <a:ea typeface="Calibri"/>
                <a:cs typeface="Calibri"/>
                <a:sym typeface="Calibri"/>
                <a:hlinkClick r:id="rId5"/>
              </a:rPr>
              <a:t>Methylation Extractor iPlant wiki</a:t>
            </a:r>
          </a:p>
        </p:txBody>
      </p:sp>
      <p:sp>
        <p:nvSpPr>
          <p:cNvPr id="408" name="Shape 40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a:solidFill>
                  <a:srgbClr val="000000"/>
                </a:solidFill>
                <a:latin typeface="Arial"/>
                <a:ea typeface="Arial"/>
                <a:cs typeface="Arial"/>
                <a:sym typeface="Arial"/>
                <a:rtl val="0"/>
              </a:rPr>
              <a:t>8</a:t>
            </a:fld>
            <a:endParaRPr lang="en-US" sz="1400" b="0" i="0" u="none" strike="noStrike" cap="none">
              <a:solidFill>
                <a:srgbClr val="000000"/>
              </a:solidFill>
              <a:latin typeface="Arial"/>
              <a:ea typeface="Arial"/>
              <a:cs typeface="Arial"/>
              <a:sym typeface="Arial"/>
              <a:rtl val="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NPUTE, fastStructure, PCA, EMMAX, MLM are integrated through Agave and supported by the CSHL cluster</a:t>
            </a: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NPUTE is a parallelized version of nearest neighbor algorithm based missing SNP imputation. The parallelization allows testing different window sizes simultaneously</a:t>
            </a: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fastStructure and PCA are added as two alternative ways for estimating population structure. </a:t>
            </a: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EMMAX is another mixed model implementation if compared with TASSEL MLM</a:t>
            </a: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MLMM supports multi-loci mixed model analysis </a:t>
            </a: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General instructions</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Step 1: Use GBS to call variants, output is in Hapmap format</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Step 2: Use NPUTE to impute missing SNPs (first sub-step is to estimate optimum window size; second sub-step is to do imputation with the optimum window size) </a:t>
            </a:r>
          </a:p>
          <a:p>
            <a:pPr marL="457200" marR="0" lvl="0" indent="-22860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Step 3: Use Structure to estimate population structure (use numericalTransform to convert to correct format for Structure and Association apps)</a:t>
            </a:r>
          </a:p>
          <a:p>
            <a:pPr marL="457200" marR="0" lvl="0" indent="-228600" algn="l" rtl="0">
              <a:spcBef>
                <a:spcPts val="0"/>
              </a:spcBef>
              <a:buSzPct val="25000"/>
              <a:buNone/>
            </a:pPr>
            <a:r>
              <a:rPr lang="en-US" sz="1200" b="0" i="0" u="none" strike="noStrike" cap="none">
                <a:solidFill>
                  <a:schemeClr val="dk1"/>
                </a:solidFill>
                <a:latin typeface="Calibri"/>
                <a:ea typeface="Calibri"/>
                <a:cs typeface="Calibri"/>
                <a:sym typeface="Calibri"/>
              </a:rPr>
              <a:t>Step 4: Do Association analysis</a:t>
            </a:r>
          </a:p>
        </p:txBody>
      </p:sp>
      <p:sp>
        <p:nvSpPr>
          <p:cNvPr id="430" name="Shape 4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DB8150-EC7D-6643-BAC3-177383BC4888}" type="datetimeFigureOut">
              <a:rPr lang="en-US" smtClean="0"/>
              <a:t>2/17/16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155884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B8150-EC7D-6643-BAC3-177383BC4888}" type="datetimeFigureOut">
              <a:rPr lang="en-US" smtClean="0"/>
              <a:t>2/17/16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416231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B8150-EC7D-6643-BAC3-177383BC4888}" type="datetimeFigureOut">
              <a:rPr lang="en-US" smtClean="0"/>
              <a:t>2/17/16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21003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B8150-EC7D-6643-BAC3-177383BC4888}" type="datetimeFigureOut">
              <a:rPr lang="en-US" smtClean="0"/>
              <a:t>2/17/16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3366274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DB8150-EC7D-6643-BAC3-177383BC4888}" type="datetimeFigureOut">
              <a:rPr lang="en-US" smtClean="0"/>
              <a:t>2/17/16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166277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DB8150-EC7D-6643-BAC3-177383BC4888}" type="datetimeFigureOut">
              <a:rPr lang="en-US" smtClean="0"/>
              <a:t>2/17/16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230161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DB8150-EC7D-6643-BAC3-177383BC4888}" type="datetimeFigureOut">
              <a:rPr lang="en-US" smtClean="0"/>
              <a:t>2/17/16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2084391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DB8150-EC7D-6643-BAC3-177383BC4888}" type="datetimeFigureOut">
              <a:rPr lang="en-US" smtClean="0"/>
              <a:t>2/17/16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351799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B8150-EC7D-6643-BAC3-177383BC4888}" type="datetimeFigureOut">
              <a:rPr lang="en-US" smtClean="0"/>
              <a:t>2/17/16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245254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B8150-EC7D-6643-BAC3-177383BC4888}" type="datetimeFigureOut">
              <a:rPr lang="en-US" smtClean="0"/>
              <a:t>2/17/16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23030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B8150-EC7D-6643-BAC3-177383BC4888}" type="datetimeFigureOut">
              <a:rPr lang="en-US" smtClean="0"/>
              <a:t>2/17/16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B8F00-FC78-024D-A1C2-5728740D8394}" type="slidenum">
              <a:rPr lang="en-US" smtClean="0"/>
              <a:t>‹#›</a:t>
            </a:fld>
            <a:endParaRPr lang="en-US"/>
          </a:p>
        </p:txBody>
      </p:sp>
    </p:spTree>
    <p:extLst>
      <p:ext uri="{BB962C8B-B14F-4D97-AF65-F5344CB8AC3E}">
        <p14:creationId xmlns:p14="http://schemas.microsoft.com/office/powerpoint/2010/main" val="17844379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B8150-EC7D-6643-BAC3-177383BC4888}" type="datetimeFigureOut">
              <a:rPr lang="en-US" smtClean="0"/>
              <a:t>2/17/16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B8F00-FC78-024D-A1C2-5728740D8394}" type="slidenum">
              <a:rPr lang="en-US" smtClean="0"/>
              <a:t>‹#›</a:t>
            </a:fld>
            <a:endParaRPr lang="en-US"/>
          </a:p>
        </p:txBody>
      </p: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8663" y="6278522"/>
            <a:ext cx="453543" cy="457200"/>
          </a:xfrm>
          <a:prstGeom prst="rect">
            <a:avLst/>
          </a:prstGeom>
        </p:spPr>
      </p:pic>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605631" y="6278522"/>
            <a:ext cx="538369" cy="457200"/>
          </a:xfrm>
          <a:prstGeom prst="rect">
            <a:avLst/>
          </a:prstGeom>
        </p:spPr>
      </p:pic>
    </p:spTree>
    <p:extLst>
      <p:ext uri="{BB962C8B-B14F-4D97-AF65-F5344CB8AC3E}">
        <p14:creationId xmlns:p14="http://schemas.microsoft.com/office/powerpoint/2010/main" val="403928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omments" Target="../comments/commen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pods.iplantcollaborative.org/wiki/display/sciplant/NCBI+Sequence+Read+Archive+(SRA)+Submission+-+Workflow+and+Tutori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3.nd.edu/~dthai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7" name="Shape 57"/>
          <p:cNvSpPr txBox="1"/>
          <p:nvPr/>
        </p:nvSpPr>
        <p:spPr>
          <a:xfrm>
            <a:off x="223237" y="2351350"/>
            <a:ext cx="3920098" cy="1325100"/>
          </a:xfrm>
          <a:prstGeom prst="rect">
            <a:avLst/>
          </a:prstGeom>
          <a:solidFill>
            <a:srgbClr val="E2E2E2"/>
          </a:solidFill>
          <a:ln w="19050" cap="flat" cmpd="sng">
            <a:solidFill>
              <a:srgbClr val="142248"/>
            </a:solidFill>
            <a:prstDash val="solid"/>
            <a:bevel/>
            <a:headEnd type="none" w="med" len="med"/>
            <a:tailEnd type="none" w="med" len="med"/>
          </a:ln>
        </p:spPr>
        <p:txBody>
          <a:bodyPr lIns="11425" tIns="11425" rIns="11425" bIns="11425" anchor="ctr" anchorCtr="0">
            <a:noAutofit/>
          </a:bodyPr>
          <a:lstStyle/>
          <a:p>
            <a:pPr marL="1371600" marR="0" lvl="0" indent="0" algn="l"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 </a:t>
            </a:r>
          </a:p>
          <a:p>
            <a:pPr marL="0" marR="0" lvl="0" indent="0" algn="ctr" rtl="0">
              <a:lnSpc>
                <a:spcPct val="90000"/>
              </a:lnSpc>
              <a:spcBef>
                <a:spcPts val="126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a:p>
            <a:pPr marL="0" marR="0" lvl="0" indent="0" algn="ctr" rtl="0">
              <a:lnSpc>
                <a:spcPct val="90000"/>
              </a:lnSpc>
              <a:spcBef>
                <a:spcPts val="126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p:txBody>
      </p:sp>
      <p:sp>
        <p:nvSpPr>
          <p:cNvPr id="58" name="Shape 58"/>
          <p:cNvSpPr txBox="1">
            <a:spLocks noGrp="1"/>
          </p:cNvSpPr>
          <p:nvPr>
            <p:ph type="title"/>
          </p:nvPr>
        </p:nvSpPr>
        <p:spPr>
          <a:xfrm>
            <a:off x="457200" y="-30161"/>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Calibri"/>
              <a:buNone/>
            </a:pPr>
            <a:r>
              <a:rPr lang="en-US" sz="3959" b="1" i="0" u="none" strike="noStrike" cap="none" dirty="0">
                <a:solidFill>
                  <a:srgbClr val="0971AB"/>
                </a:solidFill>
                <a:latin typeface="Calibri"/>
                <a:ea typeface="Calibri"/>
                <a:cs typeface="Calibri"/>
                <a:sym typeface="Calibri"/>
                <a:rtl val="0"/>
              </a:rPr>
              <a:t>Overview of Genomics Workflows</a:t>
            </a:r>
          </a:p>
        </p:txBody>
      </p:sp>
      <p:grpSp>
        <p:nvGrpSpPr>
          <p:cNvPr id="59" name="Shape 59"/>
          <p:cNvGrpSpPr/>
          <p:nvPr/>
        </p:nvGrpSpPr>
        <p:grpSpPr>
          <a:xfrm>
            <a:off x="4571999" y="5315214"/>
            <a:ext cx="3917406" cy="930910"/>
            <a:chOff x="6772343" y="4795564"/>
            <a:chExt cx="3917406" cy="930910"/>
          </a:xfrm>
        </p:grpSpPr>
        <p:sp>
          <p:nvSpPr>
            <p:cNvPr id="60" name="Shape 60"/>
            <p:cNvSpPr txBox="1"/>
            <p:nvPr/>
          </p:nvSpPr>
          <p:spPr>
            <a:xfrm>
              <a:off x="6772343" y="4820194"/>
              <a:ext cx="2117398" cy="318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200" b="1" i="0" u="none" strike="noStrike" cap="none">
                  <a:solidFill>
                    <a:srgbClr val="000000"/>
                  </a:solidFill>
                  <a:latin typeface="Arial"/>
                  <a:ea typeface="Arial"/>
                  <a:cs typeface="Arial"/>
                  <a:sym typeface="Arial"/>
                  <a:rtl val="0"/>
                </a:rPr>
                <a:t>Discovery Environment</a:t>
              </a:r>
            </a:p>
          </p:txBody>
        </p:sp>
        <p:sp>
          <p:nvSpPr>
            <p:cNvPr id="61" name="Shape 61"/>
            <p:cNvSpPr txBox="1"/>
            <p:nvPr/>
          </p:nvSpPr>
          <p:spPr>
            <a:xfrm>
              <a:off x="7613167" y="5407875"/>
              <a:ext cx="2969399" cy="318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200" b="1" i="0" u="none" strike="noStrike" cap="none">
                  <a:solidFill>
                    <a:srgbClr val="000000"/>
                  </a:solidFill>
                  <a:latin typeface="Arial"/>
                  <a:ea typeface="Arial"/>
                  <a:cs typeface="Arial"/>
                  <a:sym typeface="Arial"/>
                  <a:rtl val="0"/>
                </a:rPr>
                <a:t>Discovery Environment, Agave API</a:t>
              </a:r>
            </a:p>
          </p:txBody>
        </p:sp>
        <p:sp>
          <p:nvSpPr>
            <p:cNvPr id="62" name="Shape 62"/>
            <p:cNvSpPr txBox="1"/>
            <p:nvPr/>
          </p:nvSpPr>
          <p:spPr>
            <a:xfrm>
              <a:off x="9430350" y="4795564"/>
              <a:ext cx="1259400" cy="318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200" b="1" i="0" u="none" strike="noStrike" cap="none">
                  <a:solidFill>
                    <a:srgbClr val="000000"/>
                  </a:solidFill>
                  <a:latin typeface="Arial"/>
                  <a:ea typeface="Arial"/>
                  <a:cs typeface="Arial"/>
                  <a:sym typeface="Arial"/>
                  <a:rtl val="0"/>
                </a:rPr>
                <a:t>Atmosphere</a:t>
              </a:r>
            </a:p>
          </p:txBody>
        </p:sp>
      </p:grpSp>
      <p:sp>
        <p:nvSpPr>
          <p:cNvPr id="63" name="Shape 63"/>
          <p:cNvSpPr txBox="1"/>
          <p:nvPr/>
        </p:nvSpPr>
        <p:spPr>
          <a:xfrm>
            <a:off x="262787" y="1112625"/>
            <a:ext cx="3880499" cy="911100"/>
          </a:xfrm>
          <a:prstGeom prst="rect">
            <a:avLst/>
          </a:prstGeom>
          <a:solidFill>
            <a:srgbClr val="E2E2E2"/>
          </a:solidFill>
          <a:ln w="19050" cap="flat" cmpd="sng">
            <a:solidFill>
              <a:srgbClr val="142248"/>
            </a:solidFill>
            <a:prstDash val="solid"/>
            <a:bevel/>
            <a:headEnd type="none" w="med" len="med"/>
            <a:tailEnd type="none" w="med" len="med"/>
          </a:ln>
        </p:spPr>
        <p:txBody>
          <a:bodyPr lIns="11425" tIns="11425" rIns="11425" bIns="11425"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a:p>
            <a:pPr marL="0" marR="0" lvl="0" indent="0" algn="ctr"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Sequence Read Processing</a:t>
            </a:r>
          </a:p>
          <a:p>
            <a:pPr marL="0" marR="0" lvl="0" indent="0" algn="ctr" rtl="0">
              <a:lnSpc>
                <a:spcPct val="90000"/>
              </a:lnSpc>
              <a:spcBef>
                <a:spcPts val="63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a:p>
            <a:pPr marL="0" marR="0" lvl="0" indent="0" algn="ctr" rtl="0">
              <a:lnSpc>
                <a:spcPct val="90000"/>
              </a:lnSpc>
              <a:spcBef>
                <a:spcPts val="126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p:txBody>
      </p:sp>
      <p:sp>
        <p:nvSpPr>
          <p:cNvPr id="64" name="Shape 64"/>
          <p:cNvSpPr txBox="1"/>
          <p:nvPr/>
        </p:nvSpPr>
        <p:spPr>
          <a:xfrm>
            <a:off x="1070537" y="4031900"/>
            <a:ext cx="2256600" cy="911100"/>
          </a:xfrm>
          <a:prstGeom prst="rect">
            <a:avLst/>
          </a:prstGeom>
          <a:solidFill>
            <a:srgbClr val="E2E2E2"/>
          </a:solidFill>
          <a:ln w="19050" cap="flat" cmpd="sng">
            <a:solidFill>
              <a:srgbClr val="142248"/>
            </a:solidFill>
            <a:prstDash val="solid"/>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Genome Annotation</a:t>
            </a:r>
          </a:p>
        </p:txBody>
      </p:sp>
      <p:sp>
        <p:nvSpPr>
          <p:cNvPr id="65" name="Shape 65"/>
          <p:cNvSpPr txBox="1"/>
          <p:nvPr/>
        </p:nvSpPr>
        <p:spPr>
          <a:xfrm>
            <a:off x="1147387" y="3028025"/>
            <a:ext cx="2071799" cy="370200"/>
          </a:xfrm>
          <a:prstGeom prst="rect">
            <a:avLst/>
          </a:prstGeom>
          <a:noFill/>
          <a:ln w="9525" cap="flat" cmpd="sng">
            <a:solidFill>
              <a:srgbClr val="000000"/>
            </a:solidFill>
            <a:prstDash val="dot"/>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Assembly Analysis</a:t>
            </a:r>
          </a:p>
        </p:txBody>
      </p:sp>
      <p:sp>
        <p:nvSpPr>
          <p:cNvPr id="66" name="Shape 66"/>
          <p:cNvSpPr txBox="1"/>
          <p:nvPr/>
        </p:nvSpPr>
        <p:spPr>
          <a:xfrm>
            <a:off x="5606050" y="3679600"/>
            <a:ext cx="2071799" cy="1143000"/>
          </a:xfrm>
          <a:prstGeom prst="rect">
            <a:avLst/>
          </a:prstGeom>
          <a:solidFill>
            <a:srgbClr val="E2E2E2"/>
          </a:solidFill>
          <a:ln w="19050" cap="flat" cmpd="sng">
            <a:solidFill>
              <a:srgbClr val="142248"/>
            </a:solidFill>
            <a:prstDash val="solid"/>
            <a:bevel/>
            <a:headEnd type="none" w="med" len="med"/>
            <a:tailEnd type="none" w="med" len="med"/>
          </a:ln>
        </p:spPr>
        <p:txBody>
          <a:bodyPr lIns="11425" tIns="11425" rIns="11425" bIns="11425" anchor="ctr" anchorCtr="0">
            <a:noAutofit/>
          </a:bodyPr>
          <a:lstStyle/>
          <a:p>
            <a:pPr marL="0" marR="0" lvl="0" indent="0" algn="l" rtl="0">
              <a:lnSpc>
                <a:spcPct val="90000"/>
              </a:lnSpc>
              <a:spcBef>
                <a:spcPts val="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a:p>
            <a:pPr marL="0" marR="0" lvl="0" indent="0" algn="ctr" rtl="0">
              <a:lnSpc>
                <a:spcPct val="90000"/>
              </a:lnSpc>
              <a:spcBef>
                <a:spcPts val="126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p:txBody>
      </p:sp>
      <p:sp>
        <p:nvSpPr>
          <p:cNvPr id="67" name="Shape 67"/>
          <p:cNvSpPr txBox="1"/>
          <p:nvPr/>
        </p:nvSpPr>
        <p:spPr>
          <a:xfrm>
            <a:off x="306887" y="2641409"/>
            <a:ext cx="1157098" cy="370200"/>
          </a:xfrm>
          <a:prstGeom prst="rect">
            <a:avLst/>
          </a:prstGeom>
          <a:noFill/>
          <a:ln w="9525" cap="flat" cmpd="sng">
            <a:solidFill>
              <a:srgbClr val="000000"/>
            </a:solidFill>
            <a:prstDash val="dot"/>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Genome</a:t>
            </a:r>
          </a:p>
        </p:txBody>
      </p:sp>
      <p:sp>
        <p:nvSpPr>
          <p:cNvPr id="68" name="Shape 68"/>
          <p:cNvSpPr txBox="1"/>
          <p:nvPr/>
        </p:nvSpPr>
        <p:spPr>
          <a:xfrm>
            <a:off x="2621274" y="2641409"/>
            <a:ext cx="1437898" cy="370200"/>
          </a:xfrm>
          <a:prstGeom prst="rect">
            <a:avLst/>
          </a:prstGeom>
          <a:noFill/>
          <a:ln w="9525" cap="flat" cmpd="sng">
            <a:solidFill>
              <a:srgbClr val="000000"/>
            </a:solidFill>
            <a:prstDash val="dot"/>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Transcriptome</a:t>
            </a:r>
          </a:p>
        </p:txBody>
      </p:sp>
      <p:sp>
        <p:nvSpPr>
          <p:cNvPr id="69" name="Shape 69"/>
          <p:cNvSpPr txBox="1"/>
          <p:nvPr/>
        </p:nvSpPr>
        <p:spPr>
          <a:xfrm>
            <a:off x="211346" y="5314625"/>
            <a:ext cx="2477700" cy="911100"/>
          </a:xfrm>
          <a:prstGeom prst="rect">
            <a:avLst/>
          </a:prstGeom>
          <a:solidFill>
            <a:srgbClr val="E2E2E2"/>
          </a:solidFill>
          <a:ln w="19050" cap="flat" cmpd="sng">
            <a:solidFill>
              <a:srgbClr val="142248"/>
            </a:solidFill>
            <a:prstDash val="solid"/>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a:p>
            <a:pPr marL="0" marR="0" lvl="0" indent="0" algn="ctr" rtl="0">
              <a:lnSpc>
                <a:spcPct val="90000"/>
              </a:lnSpc>
              <a:spcBef>
                <a:spcPts val="126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RNASeq</a:t>
            </a:r>
          </a:p>
          <a:p>
            <a:pPr marL="0" marR="0" lvl="0" indent="0" algn="ctr" rtl="0">
              <a:lnSpc>
                <a:spcPct val="90000"/>
              </a:lnSpc>
              <a:spcBef>
                <a:spcPts val="126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a:p>
            <a:pPr marL="0" marR="0" lvl="0" indent="0" algn="ctr" rtl="0">
              <a:lnSpc>
                <a:spcPct val="90000"/>
              </a:lnSpc>
              <a:spcBef>
                <a:spcPts val="126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p:txBody>
      </p:sp>
      <p:sp>
        <p:nvSpPr>
          <p:cNvPr id="70" name="Shape 70"/>
          <p:cNvSpPr txBox="1"/>
          <p:nvPr/>
        </p:nvSpPr>
        <p:spPr>
          <a:xfrm>
            <a:off x="2794001" y="5314625"/>
            <a:ext cx="1553100" cy="911100"/>
          </a:xfrm>
          <a:prstGeom prst="rect">
            <a:avLst/>
          </a:prstGeom>
          <a:solidFill>
            <a:srgbClr val="E2E2E2"/>
          </a:solidFill>
          <a:ln w="19050" cap="flat" cmpd="sng">
            <a:solidFill>
              <a:srgbClr val="142248"/>
            </a:solidFill>
            <a:prstDash val="solid"/>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Methylation</a:t>
            </a:r>
          </a:p>
        </p:txBody>
      </p:sp>
      <p:sp>
        <p:nvSpPr>
          <p:cNvPr id="71" name="Shape 71"/>
          <p:cNvSpPr txBox="1"/>
          <p:nvPr/>
        </p:nvSpPr>
        <p:spPr>
          <a:xfrm>
            <a:off x="4560980" y="1112625"/>
            <a:ext cx="4181400" cy="911100"/>
          </a:xfrm>
          <a:prstGeom prst="rect">
            <a:avLst/>
          </a:prstGeom>
          <a:solidFill>
            <a:srgbClr val="E2E2E2"/>
          </a:solidFill>
          <a:ln w="19050" cap="flat" cmpd="sng">
            <a:solidFill>
              <a:srgbClr val="142248"/>
            </a:solidFill>
            <a:prstDash val="solid"/>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a:p>
            <a:pPr marL="0" marR="0" lvl="0" indent="0" algn="ctr" rtl="0">
              <a:lnSpc>
                <a:spcPct val="90000"/>
              </a:lnSpc>
              <a:spcBef>
                <a:spcPts val="126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p:txBody>
      </p:sp>
      <p:sp>
        <p:nvSpPr>
          <p:cNvPr id="72" name="Shape 72"/>
          <p:cNvSpPr txBox="1"/>
          <p:nvPr/>
        </p:nvSpPr>
        <p:spPr>
          <a:xfrm>
            <a:off x="256062" y="5651689"/>
            <a:ext cx="1157098" cy="370200"/>
          </a:xfrm>
          <a:prstGeom prst="rect">
            <a:avLst/>
          </a:prstGeom>
          <a:noFill/>
          <a:ln w="9525" cap="flat" cmpd="sng">
            <a:solidFill>
              <a:srgbClr val="000000"/>
            </a:solidFill>
            <a:prstDash val="dot"/>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HTProcess</a:t>
            </a:r>
          </a:p>
        </p:txBody>
      </p:sp>
      <p:sp>
        <p:nvSpPr>
          <p:cNvPr id="73" name="Shape 73"/>
          <p:cNvSpPr txBox="1"/>
          <p:nvPr/>
        </p:nvSpPr>
        <p:spPr>
          <a:xfrm>
            <a:off x="1604737" y="1489754"/>
            <a:ext cx="1157098" cy="370200"/>
          </a:xfrm>
          <a:prstGeom prst="rect">
            <a:avLst/>
          </a:prstGeom>
          <a:noFill/>
          <a:ln w="9525" cap="flat" cmpd="sng">
            <a:solidFill>
              <a:srgbClr val="000000"/>
            </a:solidFill>
            <a:prstDash val="dot"/>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HTProcess</a:t>
            </a:r>
          </a:p>
        </p:txBody>
      </p:sp>
      <p:sp>
        <p:nvSpPr>
          <p:cNvPr id="74" name="Shape 74"/>
          <p:cNvSpPr txBox="1"/>
          <p:nvPr/>
        </p:nvSpPr>
        <p:spPr>
          <a:xfrm>
            <a:off x="4667125" y="1482134"/>
            <a:ext cx="2071799" cy="370200"/>
          </a:xfrm>
          <a:prstGeom prst="rect">
            <a:avLst/>
          </a:prstGeom>
          <a:noFill/>
          <a:ln w="9525" cap="flat" cmpd="sng">
            <a:solidFill>
              <a:srgbClr val="000000"/>
            </a:solidFill>
            <a:prstDash val="dot"/>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Association Pipeline</a:t>
            </a:r>
          </a:p>
        </p:txBody>
      </p:sp>
      <p:sp>
        <p:nvSpPr>
          <p:cNvPr id="75" name="Shape 75"/>
          <p:cNvSpPr txBox="1"/>
          <p:nvPr/>
        </p:nvSpPr>
        <p:spPr>
          <a:xfrm>
            <a:off x="6896700" y="1466895"/>
            <a:ext cx="1714800" cy="370200"/>
          </a:xfrm>
          <a:prstGeom prst="rect">
            <a:avLst/>
          </a:prstGeom>
          <a:noFill/>
          <a:ln w="9525" cap="flat" cmpd="sng">
            <a:solidFill>
              <a:srgbClr val="000000"/>
            </a:solidFill>
            <a:prstDash val="dot"/>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Validate Pipeline</a:t>
            </a:r>
          </a:p>
        </p:txBody>
      </p:sp>
      <p:sp>
        <p:nvSpPr>
          <p:cNvPr id="76" name="Shape 76"/>
          <p:cNvSpPr txBox="1"/>
          <p:nvPr/>
        </p:nvSpPr>
        <p:spPr>
          <a:xfrm>
            <a:off x="5879787" y="4162900"/>
            <a:ext cx="1553100" cy="370200"/>
          </a:xfrm>
          <a:prstGeom prst="rect">
            <a:avLst/>
          </a:prstGeom>
          <a:noFill/>
          <a:ln w="9525" cap="flat" cmpd="sng">
            <a:solidFill>
              <a:srgbClr val="000000"/>
            </a:solidFill>
            <a:prstDash val="dot"/>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SRA Submission</a:t>
            </a:r>
          </a:p>
        </p:txBody>
      </p:sp>
      <p:sp>
        <p:nvSpPr>
          <p:cNvPr id="77" name="Shape 77"/>
          <p:cNvSpPr/>
          <p:nvPr/>
        </p:nvSpPr>
        <p:spPr>
          <a:xfrm>
            <a:off x="2088036" y="2055731"/>
            <a:ext cx="190500" cy="255000"/>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78" name="Shape 78"/>
          <p:cNvSpPr/>
          <p:nvPr/>
        </p:nvSpPr>
        <p:spPr>
          <a:xfrm>
            <a:off x="2088036" y="3730491"/>
            <a:ext cx="190500" cy="255000"/>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79" name="Shape 79"/>
          <p:cNvSpPr/>
          <p:nvPr/>
        </p:nvSpPr>
        <p:spPr>
          <a:xfrm>
            <a:off x="1589062" y="5008735"/>
            <a:ext cx="190500" cy="255000"/>
          </a:xfrm>
          <a:prstGeom prst="up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80" name="Shape 80"/>
          <p:cNvSpPr/>
          <p:nvPr/>
        </p:nvSpPr>
        <p:spPr>
          <a:xfrm rot="-1880500">
            <a:off x="4165396" y="2346824"/>
            <a:ext cx="1190826" cy="254988"/>
          </a:xfrm>
          <a:prstGeom prst="lef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81" name="Shape 81"/>
          <p:cNvSpPr/>
          <p:nvPr/>
        </p:nvSpPr>
        <p:spPr>
          <a:xfrm>
            <a:off x="4208150" y="2958075"/>
            <a:ext cx="1311899" cy="255000"/>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82" name="Shape 82"/>
          <p:cNvSpPr/>
          <p:nvPr/>
        </p:nvSpPr>
        <p:spPr>
          <a:xfrm>
            <a:off x="3571798" y="3802380"/>
            <a:ext cx="252063" cy="1423152"/>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83" name="Shape 83"/>
          <p:cNvSpPr txBox="1"/>
          <p:nvPr/>
        </p:nvSpPr>
        <p:spPr>
          <a:xfrm>
            <a:off x="5606051" y="2729213"/>
            <a:ext cx="2071799" cy="762000"/>
          </a:xfrm>
          <a:prstGeom prst="rect">
            <a:avLst/>
          </a:prstGeom>
          <a:solidFill>
            <a:srgbClr val="E2E2E2"/>
          </a:solidFill>
          <a:ln w="19050" cap="flat" cmpd="sng">
            <a:solidFill>
              <a:srgbClr val="142248"/>
            </a:solidFill>
            <a:prstDash val="solid"/>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p:txBody>
      </p:sp>
      <p:sp>
        <p:nvSpPr>
          <p:cNvPr id="84" name="Shape 84"/>
          <p:cNvSpPr/>
          <p:nvPr/>
        </p:nvSpPr>
        <p:spPr>
          <a:xfrm rot="1817932">
            <a:off x="4197378" y="3642965"/>
            <a:ext cx="1409976" cy="255052"/>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85" name="Shape 85"/>
          <p:cNvSpPr/>
          <p:nvPr/>
        </p:nvSpPr>
        <p:spPr>
          <a:xfrm rot="10800000">
            <a:off x="6551628" y="2098811"/>
            <a:ext cx="268270" cy="570578"/>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86" name="Shape 86"/>
          <p:cNvSpPr txBox="1"/>
          <p:nvPr/>
        </p:nvSpPr>
        <p:spPr>
          <a:xfrm>
            <a:off x="1475262" y="5659310"/>
            <a:ext cx="1157098" cy="370200"/>
          </a:xfrm>
          <a:prstGeom prst="rect">
            <a:avLst/>
          </a:prstGeom>
          <a:noFill/>
          <a:ln w="9525" cap="flat" cmpd="sng">
            <a:solidFill>
              <a:srgbClr val="000000"/>
            </a:solidFill>
            <a:prstDash val="dot"/>
            <a:bevel/>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DE Pipeline</a:t>
            </a:r>
          </a:p>
        </p:txBody>
      </p:sp>
      <p:sp>
        <p:nvSpPr>
          <p:cNvPr id="87" name="Shape 87"/>
          <p:cNvSpPr/>
          <p:nvPr/>
        </p:nvSpPr>
        <p:spPr>
          <a:xfrm>
            <a:off x="1604737" y="1868609"/>
            <a:ext cx="582360" cy="101296"/>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88" name="Shape 88"/>
          <p:cNvSpPr/>
          <p:nvPr/>
        </p:nvSpPr>
        <p:spPr>
          <a:xfrm>
            <a:off x="2187097" y="1868610"/>
            <a:ext cx="574739" cy="101296"/>
          </a:xfrm>
          <a:prstGeom prst="rect">
            <a:avLst/>
          </a:prstGeom>
          <a:solidFill>
            <a:schemeClr val="accent3"/>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89" name="Shape 89"/>
          <p:cNvSpPr/>
          <p:nvPr/>
        </p:nvSpPr>
        <p:spPr>
          <a:xfrm>
            <a:off x="1593069" y="3491212"/>
            <a:ext cx="582360" cy="101296"/>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19E1F"/>
              </a:solidFill>
              <a:latin typeface="Arial"/>
              <a:ea typeface="Arial"/>
              <a:cs typeface="Arial"/>
              <a:sym typeface="Arial"/>
              <a:rtl val="0"/>
            </a:endParaRPr>
          </a:p>
        </p:txBody>
      </p:sp>
      <p:sp>
        <p:nvSpPr>
          <p:cNvPr id="90" name="Shape 90"/>
          <p:cNvSpPr/>
          <p:nvPr/>
        </p:nvSpPr>
        <p:spPr>
          <a:xfrm>
            <a:off x="2175428" y="3491212"/>
            <a:ext cx="574739" cy="101296"/>
          </a:xfrm>
          <a:prstGeom prst="rect">
            <a:avLst/>
          </a:prstGeom>
          <a:solidFill>
            <a:schemeClr val="accent3"/>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91" name="Shape 91"/>
          <p:cNvSpPr/>
          <p:nvPr/>
        </p:nvSpPr>
        <p:spPr>
          <a:xfrm>
            <a:off x="1567262" y="4765017"/>
            <a:ext cx="582360" cy="101296"/>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19E1F"/>
              </a:solidFill>
              <a:latin typeface="Arial"/>
              <a:ea typeface="Arial"/>
              <a:cs typeface="Arial"/>
              <a:sym typeface="Arial"/>
              <a:rtl val="0"/>
            </a:endParaRPr>
          </a:p>
        </p:txBody>
      </p:sp>
      <p:sp>
        <p:nvSpPr>
          <p:cNvPr id="92" name="Shape 92"/>
          <p:cNvSpPr/>
          <p:nvPr/>
        </p:nvSpPr>
        <p:spPr>
          <a:xfrm>
            <a:off x="2149623" y="4765019"/>
            <a:ext cx="574739" cy="101296"/>
          </a:xfrm>
          <a:prstGeom prst="rect">
            <a:avLst/>
          </a:prstGeom>
          <a:solidFill>
            <a:schemeClr val="accent3"/>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93" name="Shape 93"/>
          <p:cNvSpPr/>
          <p:nvPr/>
        </p:nvSpPr>
        <p:spPr>
          <a:xfrm>
            <a:off x="5228869" y="5279464"/>
            <a:ext cx="582360" cy="101296"/>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19E1F"/>
              </a:solidFill>
              <a:latin typeface="Arial"/>
              <a:ea typeface="Arial"/>
              <a:cs typeface="Arial"/>
              <a:sym typeface="Arial"/>
              <a:rtl val="0"/>
            </a:endParaRPr>
          </a:p>
        </p:txBody>
      </p:sp>
      <p:sp>
        <p:nvSpPr>
          <p:cNvPr id="94" name="Shape 94"/>
          <p:cNvSpPr/>
          <p:nvPr/>
        </p:nvSpPr>
        <p:spPr>
          <a:xfrm>
            <a:off x="1446233" y="6086821"/>
            <a:ext cx="574739" cy="101296"/>
          </a:xfrm>
          <a:prstGeom prst="rect">
            <a:avLst/>
          </a:prstGeom>
          <a:solidFill>
            <a:srgbClr val="00447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95" name="Shape 95"/>
          <p:cNvSpPr/>
          <p:nvPr/>
        </p:nvSpPr>
        <p:spPr>
          <a:xfrm>
            <a:off x="6572784" y="5880757"/>
            <a:ext cx="574799" cy="101399"/>
          </a:xfrm>
          <a:prstGeom prst="rect">
            <a:avLst/>
          </a:prstGeom>
          <a:solidFill>
            <a:schemeClr val="accent3"/>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96" name="Shape 96"/>
          <p:cNvSpPr/>
          <p:nvPr/>
        </p:nvSpPr>
        <p:spPr>
          <a:xfrm>
            <a:off x="866565" y="6086821"/>
            <a:ext cx="582360" cy="101296"/>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19E1F"/>
              </a:solidFill>
              <a:latin typeface="Arial"/>
              <a:ea typeface="Arial"/>
              <a:cs typeface="Arial"/>
              <a:sym typeface="Arial"/>
              <a:rtl val="0"/>
            </a:endParaRPr>
          </a:p>
        </p:txBody>
      </p:sp>
      <p:sp>
        <p:nvSpPr>
          <p:cNvPr id="97" name="Shape 97"/>
          <p:cNvSpPr/>
          <p:nvPr/>
        </p:nvSpPr>
        <p:spPr>
          <a:xfrm>
            <a:off x="7518611" y="5286689"/>
            <a:ext cx="574739" cy="101296"/>
          </a:xfrm>
          <a:prstGeom prst="rect">
            <a:avLst/>
          </a:prstGeom>
          <a:solidFill>
            <a:srgbClr val="00447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98" name="Shape 98"/>
          <p:cNvSpPr/>
          <p:nvPr/>
        </p:nvSpPr>
        <p:spPr>
          <a:xfrm>
            <a:off x="3298923" y="6051371"/>
            <a:ext cx="574739" cy="101296"/>
          </a:xfrm>
          <a:prstGeom prst="rect">
            <a:avLst/>
          </a:prstGeom>
          <a:solidFill>
            <a:schemeClr val="accent3"/>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99" name="Shape 99"/>
          <p:cNvSpPr/>
          <p:nvPr/>
        </p:nvSpPr>
        <p:spPr>
          <a:xfrm>
            <a:off x="6655267" y="3311523"/>
            <a:ext cx="574739" cy="101296"/>
          </a:xfrm>
          <a:prstGeom prst="rect">
            <a:avLst/>
          </a:prstGeom>
          <a:solidFill>
            <a:srgbClr val="00447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100" name="Shape 100"/>
          <p:cNvSpPr/>
          <p:nvPr/>
        </p:nvSpPr>
        <p:spPr>
          <a:xfrm>
            <a:off x="6075598" y="3311523"/>
            <a:ext cx="582360" cy="101296"/>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19E1F"/>
              </a:solidFill>
              <a:latin typeface="Arial"/>
              <a:ea typeface="Arial"/>
              <a:cs typeface="Arial"/>
              <a:sym typeface="Arial"/>
              <a:rtl val="0"/>
            </a:endParaRPr>
          </a:p>
        </p:txBody>
      </p:sp>
      <p:sp>
        <p:nvSpPr>
          <p:cNvPr id="101" name="Shape 101"/>
          <p:cNvSpPr/>
          <p:nvPr/>
        </p:nvSpPr>
        <p:spPr>
          <a:xfrm>
            <a:off x="6412762" y="4663814"/>
            <a:ext cx="582360" cy="101296"/>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19E1F"/>
              </a:solidFill>
              <a:latin typeface="Arial"/>
              <a:ea typeface="Arial"/>
              <a:cs typeface="Arial"/>
              <a:sym typeface="Arial"/>
              <a:rtl val="0"/>
            </a:endParaRPr>
          </a:p>
        </p:txBody>
      </p:sp>
      <p:sp>
        <p:nvSpPr>
          <p:cNvPr id="102" name="Shape 102"/>
          <p:cNvSpPr/>
          <p:nvPr/>
        </p:nvSpPr>
        <p:spPr>
          <a:xfrm>
            <a:off x="6356946" y="1848641"/>
            <a:ext cx="574739" cy="101296"/>
          </a:xfrm>
          <a:prstGeom prst="rect">
            <a:avLst/>
          </a:prstGeom>
          <a:solidFill>
            <a:srgbClr val="00447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103" name="Shape 103"/>
          <p:cNvSpPr/>
          <p:nvPr/>
        </p:nvSpPr>
        <p:spPr>
          <a:xfrm>
            <a:off x="5777276" y="1848641"/>
            <a:ext cx="582360" cy="101296"/>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19E1F"/>
              </a:solidFill>
              <a:latin typeface="Arial"/>
              <a:ea typeface="Arial"/>
              <a:cs typeface="Arial"/>
              <a:sym typeface="Arial"/>
              <a:rtl val="0"/>
            </a:endParaRPr>
          </a:p>
        </p:txBody>
      </p:sp>
      <p:sp>
        <p:nvSpPr>
          <p:cNvPr id="104" name="Shape 104"/>
          <p:cNvSpPr/>
          <p:nvPr/>
        </p:nvSpPr>
        <p:spPr>
          <a:xfrm>
            <a:off x="6928285" y="1852997"/>
            <a:ext cx="574739" cy="101296"/>
          </a:xfrm>
          <a:prstGeom prst="rect">
            <a:avLst/>
          </a:prstGeom>
          <a:solidFill>
            <a:schemeClr val="accent3"/>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105" name="Shape 105"/>
          <p:cNvSpPr txBox="1"/>
          <p:nvPr/>
        </p:nvSpPr>
        <p:spPr>
          <a:xfrm>
            <a:off x="1547636" y="2351349"/>
            <a:ext cx="1221599" cy="370200"/>
          </a:xfrm>
          <a:prstGeom prst="rect">
            <a:avLst/>
          </a:prstGeom>
          <a:noFill/>
          <a:ln>
            <a:noFill/>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Assembly</a:t>
            </a:r>
          </a:p>
        </p:txBody>
      </p:sp>
      <p:sp>
        <p:nvSpPr>
          <p:cNvPr id="106" name="Shape 106"/>
          <p:cNvSpPr txBox="1"/>
          <p:nvPr/>
        </p:nvSpPr>
        <p:spPr>
          <a:xfrm>
            <a:off x="5882639" y="1127759"/>
            <a:ext cx="1559425" cy="5847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Association</a:t>
            </a: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07" name="Shape 107"/>
          <p:cNvSpPr txBox="1"/>
          <p:nvPr/>
        </p:nvSpPr>
        <p:spPr>
          <a:xfrm>
            <a:off x="5768339" y="3692412"/>
            <a:ext cx="1795210" cy="5847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Data Publication</a:t>
            </a: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08" name="Shape 108"/>
          <p:cNvSpPr txBox="1"/>
          <p:nvPr/>
        </p:nvSpPr>
        <p:spPr>
          <a:xfrm>
            <a:off x="5784866" y="2850996"/>
            <a:ext cx="1762322" cy="370200"/>
          </a:xfrm>
          <a:prstGeom prst="rect">
            <a:avLst/>
          </a:prstGeom>
          <a:noFill/>
          <a:ln>
            <a:noFill/>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Variation Analysis</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p:nvPr/>
        </p:nvSpPr>
        <p:spPr>
          <a:xfrm>
            <a:off x="2377574" y="3519926"/>
            <a:ext cx="511344" cy="997913"/>
          </a:xfrm>
          <a:custGeom>
            <a:avLst/>
            <a:gdLst/>
            <a:ahLst/>
            <a:cxnLst/>
            <a:rect l="0" t="0" r="0" b="0"/>
            <a:pathLst>
              <a:path w="120000" h="120000" extrusionOk="0">
                <a:moveTo>
                  <a:pt x="0" y="0"/>
                </a:moveTo>
                <a:lnTo>
                  <a:pt x="59999" y="0"/>
                </a:lnTo>
                <a:lnTo>
                  <a:pt x="59999" y="120000"/>
                </a:lnTo>
                <a:lnTo>
                  <a:pt x="120000" y="12000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60" name="Shape 460"/>
          <p:cNvSpPr txBox="1"/>
          <p:nvPr/>
        </p:nvSpPr>
        <p:spPr>
          <a:xfrm>
            <a:off x="2597263" y="3990848"/>
            <a:ext cx="56064" cy="56064"/>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500" b="0" i="0" u="none" strike="noStrike" cap="none">
              <a:solidFill>
                <a:schemeClr val="dk1"/>
              </a:solidFill>
              <a:latin typeface="Calibri"/>
              <a:ea typeface="Calibri"/>
              <a:cs typeface="Calibri"/>
              <a:sym typeface="Calibri"/>
              <a:rtl val="0"/>
            </a:endParaRPr>
          </a:p>
        </p:txBody>
      </p:sp>
      <p:sp>
        <p:nvSpPr>
          <p:cNvPr id="461" name="Shape 461"/>
          <p:cNvSpPr/>
          <p:nvPr/>
        </p:nvSpPr>
        <p:spPr>
          <a:xfrm>
            <a:off x="2369623" y="3148238"/>
            <a:ext cx="523703" cy="371684"/>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62" name="Shape 462"/>
          <p:cNvSpPr txBox="1"/>
          <p:nvPr/>
        </p:nvSpPr>
        <p:spPr>
          <a:xfrm>
            <a:off x="2615418" y="3318028"/>
            <a:ext cx="32109" cy="32109"/>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500" b="0" i="0" u="none" strike="noStrike" cap="none">
              <a:solidFill>
                <a:schemeClr val="dk1"/>
              </a:solidFill>
              <a:latin typeface="Calibri"/>
              <a:ea typeface="Calibri"/>
              <a:cs typeface="Calibri"/>
              <a:sym typeface="Calibri"/>
              <a:rtl val="0"/>
            </a:endParaRPr>
          </a:p>
        </p:txBody>
      </p:sp>
      <p:sp>
        <p:nvSpPr>
          <p:cNvPr id="463" name="Shape 463"/>
          <p:cNvSpPr/>
          <p:nvPr/>
        </p:nvSpPr>
        <p:spPr>
          <a:xfrm>
            <a:off x="2369623" y="2150325"/>
            <a:ext cx="523703" cy="1369599"/>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64" name="Shape 464"/>
          <p:cNvSpPr txBox="1"/>
          <p:nvPr/>
        </p:nvSpPr>
        <p:spPr>
          <a:xfrm>
            <a:off x="2594816" y="2798467"/>
            <a:ext cx="73313" cy="73313"/>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500" b="0" i="0" u="none" strike="noStrike" cap="none">
              <a:solidFill>
                <a:schemeClr val="dk1"/>
              </a:solidFill>
              <a:latin typeface="Calibri"/>
              <a:ea typeface="Calibri"/>
              <a:cs typeface="Calibri"/>
              <a:sym typeface="Calibri"/>
              <a:rtl val="0"/>
            </a:endParaRPr>
          </a:p>
        </p:txBody>
      </p:sp>
      <p:sp>
        <p:nvSpPr>
          <p:cNvPr id="465" name="Shape 465"/>
          <p:cNvSpPr/>
          <p:nvPr/>
        </p:nvSpPr>
        <p:spPr>
          <a:xfrm rot="-5400000">
            <a:off x="-456523" y="3089422"/>
            <a:ext cx="4791285" cy="861005"/>
          </a:xfrm>
          <a:prstGeom prst="rect">
            <a:avLst/>
          </a:prstGeom>
          <a:solidFill>
            <a:schemeClr val="accent2"/>
          </a:solidFill>
          <a:ln w="9525" cap="flat" cmpd="sng">
            <a:solidFill>
              <a:schemeClr val="l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66" name="Shape 466"/>
          <p:cNvSpPr txBox="1"/>
          <p:nvPr/>
        </p:nvSpPr>
        <p:spPr>
          <a:xfrm rot="-5400000">
            <a:off x="-456523" y="3089422"/>
            <a:ext cx="4791285" cy="861005"/>
          </a:xfrm>
          <a:prstGeom prst="rect">
            <a:avLst/>
          </a:prstGeom>
          <a:solidFill>
            <a:srgbClr val="F19E1F"/>
          </a:solidFill>
          <a:ln>
            <a:noFill/>
          </a:ln>
        </p:spPr>
        <p:txBody>
          <a:bodyPr lIns="24125" tIns="24125" rIns="24125" bIns="2412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3600" b="0" i="0" u="none" strike="noStrike" cap="none">
                <a:solidFill>
                  <a:schemeClr val="dk1"/>
                </a:solidFill>
                <a:latin typeface="Calibri"/>
                <a:ea typeface="Calibri"/>
                <a:cs typeface="Calibri"/>
                <a:sym typeface="Calibri"/>
                <a:rtl val="0"/>
              </a:rPr>
              <a:t>Discovery Environment </a:t>
            </a:r>
          </a:p>
        </p:txBody>
      </p:sp>
      <p:sp>
        <p:nvSpPr>
          <p:cNvPr id="467" name="Shape 467"/>
          <p:cNvSpPr/>
          <p:nvPr/>
        </p:nvSpPr>
        <p:spPr>
          <a:xfrm>
            <a:off x="2893326" y="1751159"/>
            <a:ext cx="2618524" cy="79833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68" name="Shape 468"/>
          <p:cNvSpPr txBox="1"/>
          <p:nvPr/>
        </p:nvSpPr>
        <p:spPr>
          <a:xfrm>
            <a:off x="2893326" y="1751159"/>
            <a:ext cx="2618524" cy="798330"/>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Aligners</a:t>
            </a:r>
          </a:p>
          <a:p>
            <a:pPr marL="0" marR="0" lvl="0" indent="0" algn="ctr" rtl="0">
              <a:lnSpc>
                <a:spcPct val="90000"/>
              </a:lnSpc>
              <a:spcBef>
                <a:spcPts val="630"/>
              </a:spcBef>
              <a:spcAft>
                <a:spcPts val="0"/>
              </a:spcAft>
              <a:buClr>
                <a:srgbClr val="142248"/>
              </a:buClr>
              <a:buSzPct val="25000"/>
              <a:buFont typeface="Calibri"/>
              <a:buNone/>
            </a:pPr>
            <a:r>
              <a:rPr lang="en-US" sz="1800" b="0" i="0" u="none" strike="noStrike" cap="none">
                <a:solidFill>
                  <a:srgbClr val="142248"/>
                </a:solidFill>
                <a:latin typeface="Calibri"/>
                <a:ea typeface="Calibri"/>
                <a:cs typeface="Calibri"/>
                <a:sym typeface="Calibri"/>
                <a:rtl val="0"/>
              </a:rPr>
              <a:t>bwa mem</a:t>
            </a:r>
            <a:r>
              <a:rPr lang="en-US" sz="1800" b="0" i="0" u="none" strike="noStrike" cap="none">
                <a:solidFill>
                  <a:schemeClr val="dk1"/>
                </a:solidFill>
                <a:latin typeface="Calibri"/>
                <a:ea typeface="Calibri"/>
                <a:cs typeface="Calibri"/>
                <a:sym typeface="Calibri"/>
                <a:rtl val="0"/>
              </a:rPr>
              <a:t>,</a:t>
            </a:r>
            <a:r>
              <a:rPr lang="en-US" sz="1800" b="0" i="0" u="none" strike="noStrike" cap="none">
                <a:solidFill>
                  <a:srgbClr val="142248"/>
                </a:solidFill>
                <a:latin typeface="Calibri"/>
                <a:ea typeface="Calibri"/>
                <a:cs typeface="Calibri"/>
                <a:sym typeface="Calibri"/>
                <a:rtl val="0"/>
              </a:rPr>
              <a:t> bwa aln</a:t>
            </a:r>
          </a:p>
        </p:txBody>
      </p:sp>
      <p:sp>
        <p:nvSpPr>
          <p:cNvPr id="469" name="Shape 469"/>
          <p:cNvSpPr/>
          <p:nvPr/>
        </p:nvSpPr>
        <p:spPr>
          <a:xfrm>
            <a:off x="2893326" y="2749074"/>
            <a:ext cx="2618524" cy="79833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70" name="Shape 470"/>
          <p:cNvSpPr txBox="1"/>
          <p:nvPr/>
        </p:nvSpPr>
        <p:spPr>
          <a:xfrm>
            <a:off x="2893326" y="2749074"/>
            <a:ext cx="2618524" cy="798330"/>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Reference prep</a:t>
            </a:r>
          </a:p>
          <a:p>
            <a:pPr marL="0" marR="0" lvl="0" indent="0" algn="ctr" rtl="0">
              <a:lnSpc>
                <a:spcPct val="90000"/>
              </a:lnSpc>
              <a:spcBef>
                <a:spcPts val="630"/>
              </a:spcBef>
              <a:spcAft>
                <a:spcPts val="0"/>
              </a:spcAft>
              <a:buClr>
                <a:srgbClr val="142248"/>
              </a:buClr>
              <a:buSzPct val="25000"/>
              <a:buFont typeface="Calibri"/>
              <a:buNone/>
            </a:pPr>
            <a:r>
              <a:rPr lang="en-US" sz="1800" b="0" i="0" u="none" strike="noStrike" cap="none">
                <a:solidFill>
                  <a:srgbClr val="142248"/>
                </a:solidFill>
                <a:latin typeface="Calibri"/>
                <a:ea typeface="Calibri"/>
                <a:cs typeface="Calibri"/>
                <a:sym typeface="Calibri"/>
                <a:rtl val="0"/>
              </a:rPr>
              <a:t>picard</a:t>
            </a:r>
            <a:r>
              <a:rPr lang="en-US" sz="1800" b="0" i="0" u="none" strike="noStrike" cap="none">
                <a:solidFill>
                  <a:schemeClr val="dk1"/>
                </a:solidFill>
                <a:latin typeface="Calibri"/>
                <a:ea typeface="Calibri"/>
                <a:cs typeface="Calibri"/>
                <a:sym typeface="Calibri"/>
                <a:rtl val="0"/>
              </a:rPr>
              <a:t>,</a:t>
            </a:r>
            <a:r>
              <a:rPr lang="en-US" sz="1800" b="0" i="0" u="none" strike="noStrike" cap="none">
                <a:solidFill>
                  <a:srgbClr val="142248"/>
                </a:solidFill>
                <a:latin typeface="Calibri"/>
                <a:ea typeface="Calibri"/>
                <a:cs typeface="Calibri"/>
                <a:sym typeface="Calibri"/>
                <a:rtl val="0"/>
              </a:rPr>
              <a:t> samtools</a:t>
            </a:r>
          </a:p>
        </p:txBody>
      </p:sp>
      <p:sp>
        <p:nvSpPr>
          <p:cNvPr id="471" name="Shape 471"/>
          <p:cNvSpPr/>
          <p:nvPr/>
        </p:nvSpPr>
        <p:spPr>
          <a:xfrm>
            <a:off x="2880966" y="3746987"/>
            <a:ext cx="2618524" cy="1541704"/>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72" name="Shape 472"/>
          <p:cNvSpPr txBox="1"/>
          <p:nvPr/>
        </p:nvSpPr>
        <p:spPr>
          <a:xfrm>
            <a:off x="2880966" y="3746987"/>
            <a:ext cx="2618524" cy="1541704"/>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Variant callers</a:t>
            </a:r>
          </a:p>
          <a:p>
            <a:pPr marL="0" marR="0" lvl="0" indent="0" algn="ctr" rtl="0">
              <a:lnSpc>
                <a:spcPct val="90000"/>
              </a:lnSpc>
              <a:spcBef>
                <a:spcPts val="630"/>
              </a:spcBef>
              <a:spcAft>
                <a:spcPts val="0"/>
              </a:spcAft>
              <a:buClr>
                <a:srgbClr val="142248"/>
              </a:buClr>
              <a:buSzPct val="25000"/>
              <a:buFont typeface="Calibri"/>
              <a:buNone/>
            </a:pPr>
            <a:r>
              <a:rPr lang="en-US" sz="1800" b="0" i="0" u="none" strike="noStrike" cap="none">
                <a:solidFill>
                  <a:srgbClr val="142248"/>
                </a:solidFill>
                <a:latin typeface="Calibri"/>
                <a:ea typeface="Calibri"/>
                <a:cs typeface="Calibri"/>
                <a:sym typeface="Calibri"/>
                <a:rtl val="0"/>
              </a:rPr>
              <a:t>GATK UnifiedGenotyper</a:t>
            </a:r>
            <a:r>
              <a:rPr lang="en-US" sz="1800" b="0" i="0" u="none" strike="noStrike" cap="none">
                <a:solidFill>
                  <a:schemeClr val="dk1"/>
                </a:solidFill>
                <a:latin typeface="Calibri"/>
                <a:ea typeface="Calibri"/>
                <a:cs typeface="Calibri"/>
                <a:sym typeface="Calibri"/>
                <a:rtl val="0"/>
              </a:rPr>
              <a:t>,</a:t>
            </a:r>
            <a:r>
              <a:rPr lang="en-US" sz="1800" b="0" i="0" u="none" strike="noStrike" cap="none">
                <a:solidFill>
                  <a:srgbClr val="142248"/>
                </a:solidFill>
                <a:latin typeface="Calibri"/>
                <a:ea typeface="Calibri"/>
                <a:cs typeface="Calibri"/>
                <a:sym typeface="Calibri"/>
                <a:rtl val="0"/>
              </a:rPr>
              <a:t> platypus</a:t>
            </a:r>
            <a:r>
              <a:rPr lang="en-US" sz="1800" b="0" i="0" u="none" strike="noStrike" cap="none">
                <a:solidFill>
                  <a:schemeClr val="dk1"/>
                </a:solidFill>
                <a:latin typeface="Calibri"/>
                <a:ea typeface="Calibri"/>
                <a:cs typeface="Calibri"/>
                <a:sym typeface="Calibri"/>
                <a:rtl val="0"/>
              </a:rPr>
              <a:t>,</a:t>
            </a:r>
            <a:r>
              <a:rPr lang="en-US" sz="1800" b="0" i="0" u="none" strike="noStrike" cap="none">
                <a:solidFill>
                  <a:srgbClr val="142248"/>
                </a:solidFill>
                <a:latin typeface="Calibri"/>
                <a:ea typeface="Calibri"/>
                <a:cs typeface="Calibri"/>
                <a:sym typeface="Calibri"/>
                <a:rtl val="0"/>
              </a:rPr>
              <a:t> callVariants</a:t>
            </a:r>
            <a:r>
              <a:rPr lang="en-US" sz="1800" b="0" i="0" u="none" strike="noStrike" cap="none">
                <a:solidFill>
                  <a:schemeClr val="dk1"/>
                </a:solidFill>
                <a:latin typeface="Calibri"/>
                <a:ea typeface="Calibri"/>
                <a:cs typeface="Calibri"/>
                <a:sym typeface="Calibri"/>
                <a:rtl val="0"/>
              </a:rPr>
              <a:t>,</a:t>
            </a:r>
            <a:r>
              <a:rPr lang="en-US" sz="1800" b="0" i="0" u="none" strike="noStrike" cap="none">
                <a:solidFill>
                  <a:srgbClr val="142248"/>
                </a:solidFill>
                <a:latin typeface="Calibri"/>
                <a:ea typeface="Calibri"/>
                <a:cs typeface="Calibri"/>
                <a:sym typeface="Calibri"/>
                <a:rtl val="0"/>
              </a:rPr>
              <a:t> samtools mpileup</a:t>
            </a:r>
          </a:p>
        </p:txBody>
      </p:sp>
      <p:sp>
        <p:nvSpPr>
          <p:cNvPr id="473" name="Shape 473"/>
          <p:cNvSpPr txBox="1"/>
          <p:nvPr/>
        </p:nvSpPr>
        <p:spPr>
          <a:xfrm>
            <a:off x="0" y="209600"/>
            <a:ext cx="9144000" cy="5232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lt1"/>
              </a:buClr>
              <a:buSzPct val="25000"/>
              <a:buFont typeface="Calibri"/>
              <a:buNone/>
            </a:pPr>
            <a:r>
              <a:rPr lang="en-US" sz="3600" b="1" i="0" u="none" strike="noStrike" cap="none" dirty="0">
                <a:solidFill>
                  <a:srgbClr val="0971AB"/>
                </a:solidFill>
                <a:latin typeface="Calibri"/>
                <a:ea typeface="Calibri"/>
                <a:cs typeface="Calibri"/>
                <a:sym typeface="Calibri"/>
                <a:rtl val="0"/>
              </a:rPr>
              <a:t>Variant Caller Pipeline</a:t>
            </a:r>
            <a:r>
              <a:rPr lang="en-US" sz="4400" b="0" i="0" u="none" strike="noStrike" cap="none" dirty="0">
                <a:solidFill>
                  <a:srgbClr val="0971AB"/>
                </a:solidFill>
                <a:latin typeface="Calibri"/>
                <a:ea typeface="Calibri"/>
                <a:cs typeface="Calibri"/>
                <a:sym typeface="Calibri"/>
                <a:rtl val="0"/>
              </a:rPr>
              <a:t> </a:t>
            </a:r>
          </a:p>
        </p:txBody>
      </p:sp>
      <p:sp>
        <p:nvSpPr>
          <p:cNvPr id="474" name="Shape 474"/>
          <p:cNvSpPr/>
          <p:nvPr/>
        </p:nvSpPr>
        <p:spPr>
          <a:xfrm>
            <a:off x="5425144" y="6371814"/>
            <a:ext cx="90600" cy="90600"/>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grpSp>
        <p:nvGrpSpPr>
          <p:cNvPr id="475" name="Shape 475"/>
          <p:cNvGrpSpPr/>
          <p:nvPr/>
        </p:nvGrpSpPr>
        <p:grpSpPr>
          <a:xfrm>
            <a:off x="6439112" y="1121937"/>
            <a:ext cx="911235" cy="4795977"/>
            <a:chOff x="925963" y="0"/>
            <a:chExt cx="911235" cy="4795977"/>
          </a:xfrm>
        </p:grpSpPr>
        <p:sp>
          <p:nvSpPr>
            <p:cNvPr id="476" name="Shape 476"/>
            <p:cNvSpPr/>
            <p:nvPr/>
          </p:nvSpPr>
          <p:spPr>
            <a:xfrm rot="-5400000">
              <a:off x="-1016407" y="1942370"/>
              <a:ext cx="4795977" cy="911235"/>
            </a:xfrm>
            <a:prstGeom prst="rect">
              <a:avLst/>
            </a:prstGeom>
            <a:solidFill>
              <a:srgbClr val="97AF3C"/>
            </a:solidFill>
            <a:ln w="9525" cap="flat" cmpd="sng">
              <a:solidFill>
                <a:schemeClr val="l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77" name="Shape 477"/>
            <p:cNvSpPr/>
            <p:nvPr/>
          </p:nvSpPr>
          <p:spPr>
            <a:xfrm rot="-5400000">
              <a:off x="-1016407" y="1942370"/>
              <a:ext cx="4795977" cy="911235"/>
            </a:xfrm>
            <a:prstGeom prst="rect">
              <a:avLst/>
            </a:prstGeom>
            <a:solidFill>
              <a:srgbClr val="97AF3C"/>
            </a:solidFill>
            <a:ln>
              <a:noFill/>
            </a:ln>
          </p:spPr>
          <p:txBody>
            <a:bodyPr lIns="24750" tIns="24750" rIns="24750" bIns="247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3600" b="0" i="0" u="none" strike="noStrike" cap="none">
                  <a:solidFill>
                    <a:schemeClr val="dk1"/>
                  </a:solidFill>
                  <a:latin typeface="Calibri"/>
                  <a:ea typeface="Calibri"/>
                  <a:cs typeface="Calibri"/>
                  <a:sym typeface="Calibri"/>
                  <a:rtl val="0"/>
                </a:rPr>
                <a:t>Agave API</a:t>
              </a:r>
            </a:p>
          </p:txBody>
        </p:sp>
      </p:grpSp>
      <p:cxnSp>
        <p:nvCxnSpPr>
          <p:cNvPr id="478" name="Shape 478"/>
          <p:cNvCxnSpPr/>
          <p:nvPr/>
        </p:nvCxnSpPr>
        <p:spPr>
          <a:xfrm flipH="1">
            <a:off x="5734271" y="2162432"/>
            <a:ext cx="13800" cy="2338800"/>
          </a:xfrm>
          <a:prstGeom prst="straightConnector1">
            <a:avLst/>
          </a:prstGeom>
          <a:noFill/>
          <a:ln w="25400" cap="flat" cmpd="sng">
            <a:solidFill>
              <a:srgbClr val="142248"/>
            </a:solidFill>
            <a:prstDash val="solid"/>
            <a:round/>
            <a:headEnd type="none" w="med" len="med"/>
            <a:tailEnd type="none" w="med" len="med"/>
          </a:ln>
        </p:spPr>
      </p:cxnSp>
      <p:cxnSp>
        <p:nvCxnSpPr>
          <p:cNvPr id="479" name="Shape 479"/>
          <p:cNvCxnSpPr/>
          <p:nvPr/>
        </p:nvCxnSpPr>
        <p:spPr>
          <a:xfrm>
            <a:off x="5515650" y="2173409"/>
            <a:ext cx="232500" cy="0"/>
          </a:xfrm>
          <a:prstGeom prst="straightConnector1">
            <a:avLst/>
          </a:prstGeom>
          <a:noFill/>
          <a:ln w="25400" cap="flat" cmpd="sng">
            <a:solidFill>
              <a:srgbClr val="142248"/>
            </a:solidFill>
            <a:prstDash val="solid"/>
            <a:round/>
            <a:headEnd type="none" w="med" len="med"/>
            <a:tailEnd type="none" w="med" len="med"/>
          </a:ln>
        </p:spPr>
      </p:cxnSp>
      <p:cxnSp>
        <p:nvCxnSpPr>
          <p:cNvPr id="480" name="Shape 480"/>
          <p:cNvCxnSpPr/>
          <p:nvPr/>
        </p:nvCxnSpPr>
        <p:spPr>
          <a:xfrm>
            <a:off x="5501719" y="4501107"/>
            <a:ext cx="232500" cy="0"/>
          </a:xfrm>
          <a:prstGeom prst="straightConnector1">
            <a:avLst/>
          </a:prstGeom>
          <a:noFill/>
          <a:ln w="25400" cap="flat" cmpd="sng">
            <a:solidFill>
              <a:srgbClr val="142248"/>
            </a:solidFill>
            <a:prstDash val="solid"/>
            <a:round/>
            <a:headEnd type="none" w="med" len="med"/>
            <a:tailEnd type="none" w="med" len="med"/>
          </a:ln>
        </p:spPr>
      </p:cxnSp>
      <p:cxnSp>
        <p:nvCxnSpPr>
          <p:cNvPr id="481" name="Shape 481"/>
          <p:cNvCxnSpPr>
            <a:stCxn id="470" idx="3"/>
          </p:cNvCxnSpPr>
          <p:nvPr/>
        </p:nvCxnSpPr>
        <p:spPr>
          <a:xfrm>
            <a:off x="5511851" y="3148239"/>
            <a:ext cx="927000" cy="1800"/>
          </a:xfrm>
          <a:prstGeom prst="straightConnector1">
            <a:avLst/>
          </a:prstGeom>
          <a:noFill/>
          <a:ln w="25400" cap="flat" cmpd="sng">
            <a:solidFill>
              <a:srgbClr val="142248"/>
            </a:solidFill>
            <a:prstDash val="solid"/>
            <a:round/>
            <a:headEnd type="none" w="med" len="med"/>
            <a:tailEnd type="none" w="med" len="med"/>
          </a:ln>
        </p:spPr>
      </p:cxnSp>
      <p:sp>
        <p:nvSpPr>
          <p:cNvPr id="482" name="Shape 482"/>
          <p:cNvSpPr txBox="1"/>
          <p:nvPr/>
        </p:nvSpPr>
        <p:spPr>
          <a:xfrm>
            <a:off x="2301374" y="6143814"/>
            <a:ext cx="2117399" cy="318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200" b="1" i="0" u="none" strike="noStrike" cap="none">
                <a:solidFill>
                  <a:srgbClr val="000000"/>
                </a:solidFill>
                <a:latin typeface="Arial"/>
                <a:ea typeface="Arial"/>
                <a:cs typeface="Arial"/>
                <a:sym typeface="Arial"/>
                <a:rtl val="0"/>
              </a:rPr>
              <a:t>Discovery Environment</a:t>
            </a:r>
          </a:p>
        </p:txBody>
      </p:sp>
      <p:sp>
        <p:nvSpPr>
          <p:cNvPr id="483" name="Shape 483"/>
          <p:cNvSpPr txBox="1"/>
          <p:nvPr/>
        </p:nvSpPr>
        <p:spPr>
          <a:xfrm>
            <a:off x="4115882" y="6145882"/>
            <a:ext cx="1078891" cy="3186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200" b="1" i="0" u="none" strike="noStrike" cap="none">
                <a:solidFill>
                  <a:srgbClr val="000000"/>
                </a:solidFill>
                <a:latin typeface="Arial"/>
                <a:ea typeface="Arial"/>
                <a:cs typeface="Arial"/>
                <a:sym typeface="Arial"/>
                <a:rtl val="0"/>
              </a:rPr>
              <a:t>Agave API</a:t>
            </a:r>
          </a:p>
        </p:txBody>
      </p:sp>
      <p:sp>
        <p:nvSpPr>
          <p:cNvPr id="484" name="Shape 484"/>
          <p:cNvSpPr/>
          <p:nvPr/>
        </p:nvSpPr>
        <p:spPr>
          <a:xfrm>
            <a:off x="2903709" y="6083680"/>
            <a:ext cx="582300" cy="101399"/>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19E1F"/>
              </a:solidFill>
              <a:latin typeface="Arial"/>
              <a:ea typeface="Arial"/>
              <a:cs typeface="Arial"/>
              <a:sym typeface="Arial"/>
              <a:rtl val="0"/>
            </a:endParaRPr>
          </a:p>
        </p:txBody>
      </p:sp>
      <p:sp>
        <p:nvSpPr>
          <p:cNvPr id="485" name="Shape 485"/>
          <p:cNvSpPr/>
          <p:nvPr/>
        </p:nvSpPr>
        <p:spPr>
          <a:xfrm>
            <a:off x="4357785" y="6086444"/>
            <a:ext cx="574739" cy="101296"/>
          </a:xfrm>
          <a:prstGeom prst="rect">
            <a:avLst/>
          </a:prstGeom>
          <a:solidFill>
            <a:srgbClr val="97AF3C"/>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486" name="Shape 486"/>
          <p:cNvSpPr txBox="1"/>
          <p:nvPr/>
        </p:nvSpPr>
        <p:spPr>
          <a:xfrm>
            <a:off x="5002848" y="6140232"/>
            <a:ext cx="1078891" cy="3186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200" b="1" i="0" u="none" strike="noStrike" cap="none">
                <a:solidFill>
                  <a:srgbClr val="000000"/>
                </a:solidFill>
                <a:latin typeface="Arial"/>
                <a:ea typeface="Arial"/>
                <a:cs typeface="Arial"/>
                <a:sym typeface="Arial"/>
                <a:rtl val="0"/>
              </a:rPr>
              <a:t>Both</a:t>
            </a:r>
          </a:p>
        </p:txBody>
      </p:sp>
      <p:sp>
        <p:nvSpPr>
          <p:cNvPr id="487" name="Shape 487"/>
          <p:cNvSpPr/>
          <p:nvPr/>
        </p:nvSpPr>
        <p:spPr>
          <a:xfrm>
            <a:off x="5244751" y="6080794"/>
            <a:ext cx="574739" cy="101296"/>
          </a:xfrm>
          <a:prstGeom prst="rect">
            <a:avLst/>
          </a:prstGeom>
          <a:solidFill>
            <a:srgbClr val="142248"/>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142248"/>
              </a:solidFill>
              <a:latin typeface="Arial"/>
              <a:ea typeface="Arial"/>
              <a:cs typeface="Arial"/>
              <a:sym typeface="Arial"/>
              <a:rtl val="0"/>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Shape 493"/>
          <p:cNvSpPr txBox="1"/>
          <p:nvPr/>
        </p:nvSpPr>
        <p:spPr>
          <a:xfrm rot="-5398923">
            <a:off x="6409366" y="3477171"/>
            <a:ext cx="4786500" cy="414299"/>
          </a:xfrm>
          <a:prstGeom prst="rect">
            <a:avLst/>
          </a:prstGeom>
          <a:solidFill>
            <a:srgbClr val="97AF3C"/>
          </a:solidFill>
          <a:ln>
            <a:noFill/>
          </a:ln>
        </p:spPr>
        <p:txBody>
          <a:bodyPr lIns="13950" tIns="13950" rIns="13950" bIns="139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2200" b="0" i="0" u="none" strike="noStrike" cap="none">
                <a:solidFill>
                  <a:schemeClr val="dk1"/>
                </a:solidFill>
                <a:latin typeface="Calibri"/>
                <a:ea typeface="Calibri"/>
                <a:cs typeface="Calibri"/>
                <a:sym typeface="Calibri"/>
                <a:rtl val="0"/>
              </a:rPr>
              <a:t>Agave API</a:t>
            </a:r>
          </a:p>
        </p:txBody>
      </p:sp>
      <p:sp>
        <p:nvSpPr>
          <p:cNvPr id="494" name="Shape 494"/>
          <p:cNvSpPr/>
          <p:nvPr/>
        </p:nvSpPr>
        <p:spPr>
          <a:xfrm>
            <a:off x="841361" y="3669128"/>
            <a:ext cx="669028" cy="1700548"/>
          </a:xfrm>
          <a:custGeom>
            <a:avLst/>
            <a:gdLst/>
            <a:ahLst/>
            <a:cxnLst/>
            <a:rect l="0" t="0" r="0" b="0"/>
            <a:pathLst>
              <a:path w="120000" h="120000" extrusionOk="0">
                <a:moveTo>
                  <a:pt x="0" y="0"/>
                </a:moveTo>
                <a:lnTo>
                  <a:pt x="60000" y="0"/>
                </a:lnTo>
                <a:lnTo>
                  <a:pt x="60000" y="120000"/>
                </a:lnTo>
                <a:lnTo>
                  <a:pt x="120000" y="12000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95" name="Shape 495"/>
          <p:cNvSpPr txBox="1"/>
          <p:nvPr/>
        </p:nvSpPr>
        <p:spPr>
          <a:xfrm>
            <a:off x="1130191" y="4473719"/>
            <a:ext cx="91369" cy="91369"/>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496" name="Shape 496"/>
          <p:cNvSpPr/>
          <p:nvPr/>
        </p:nvSpPr>
        <p:spPr>
          <a:xfrm>
            <a:off x="841361" y="3669128"/>
            <a:ext cx="669028" cy="563728"/>
          </a:xfrm>
          <a:custGeom>
            <a:avLst/>
            <a:gdLst/>
            <a:ahLst/>
            <a:cxnLst/>
            <a:rect l="0" t="0" r="0" b="0"/>
            <a:pathLst>
              <a:path w="120000" h="120000" extrusionOk="0">
                <a:moveTo>
                  <a:pt x="0" y="0"/>
                </a:moveTo>
                <a:lnTo>
                  <a:pt x="60000" y="0"/>
                </a:lnTo>
                <a:lnTo>
                  <a:pt x="60000" y="120000"/>
                </a:lnTo>
                <a:lnTo>
                  <a:pt x="120000" y="12000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97" name="Shape 497"/>
          <p:cNvSpPr txBox="1"/>
          <p:nvPr/>
        </p:nvSpPr>
        <p:spPr>
          <a:xfrm>
            <a:off x="1154003" y="3929121"/>
            <a:ext cx="43743" cy="43743"/>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500" b="0" i="0" u="none" strike="noStrike" cap="none">
              <a:solidFill>
                <a:schemeClr val="dk1"/>
              </a:solidFill>
              <a:latin typeface="Calibri"/>
              <a:ea typeface="Calibri"/>
              <a:cs typeface="Calibri"/>
              <a:sym typeface="Calibri"/>
              <a:rtl val="0"/>
            </a:endParaRPr>
          </a:p>
        </p:txBody>
      </p:sp>
      <p:sp>
        <p:nvSpPr>
          <p:cNvPr id="498" name="Shape 498"/>
          <p:cNvSpPr/>
          <p:nvPr/>
        </p:nvSpPr>
        <p:spPr>
          <a:xfrm>
            <a:off x="841361" y="3096038"/>
            <a:ext cx="669028" cy="573089"/>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99" name="Shape 499"/>
          <p:cNvSpPr txBox="1"/>
          <p:nvPr/>
        </p:nvSpPr>
        <p:spPr>
          <a:xfrm>
            <a:off x="1153853" y="3360560"/>
            <a:ext cx="44045" cy="44045"/>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500" b="0" i="0" u="none" strike="noStrike" cap="none">
              <a:solidFill>
                <a:schemeClr val="dk1"/>
              </a:solidFill>
              <a:latin typeface="Calibri"/>
              <a:ea typeface="Calibri"/>
              <a:cs typeface="Calibri"/>
              <a:sym typeface="Calibri"/>
              <a:rtl val="0"/>
            </a:endParaRPr>
          </a:p>
        </p:txBody>
      </p:sp>
      <p:sp>
        <p:nvSpPr>
          <p:cNvPr id="500" name="Shape 500"/>
          <p:cNvSpPr/>
          <p:nvPr/>
        </p:nvSpPr>
        <p:spPr>
          <a:xfrm>
            <a:off x="841361" y="1959216"/>
            <a:ext cx="669028" cy="1709910"/>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501" name="Shape 501"/>
          <p:cNvSpPr txBox="1"/>
          <p:nvPr/>
        </p:nvSpPr>
        <p:spPr>
          <a:xfrm>
            <a:off x="1129971" y="2768268"/>
            <a:ext cx="91806" cy="91806"/>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502" name="Shape 502"/>
          <p:cNvSpPr/>
          <p:nvPr/>
        </p:nvSpPr>
        <p:spPr>
          <a:xfrm rot="-5400000">
            <a:off x="-1726034" y="3495042"/>
            <a:ext cx="4786614" cy="348176"/>
          </a:xfrm>
          <a:prstGeom prst="rect">
            <a:avLst/>
          </a:prstGeom>
          <a:solidFill>
            <a:srgbClr val="EAF1DD"/>
          </a:solidFill>
          <a:ln w="9525" cap="flat" cmpd="sng">
            <a:solidFill>
              <a:schemeClr val="l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503" name="Shape 503"/>
          <p:cNvSpPr txBox="1"/>
          <p:nvPr/>
        </p:nvSpPr>
        <p:spPr>
          <a:xfrm rot="-5400000">
            <a:off x="-1793722" y="3427354"/>
            <a:ext cx="4786614" cy="483551"/>
          </a:xfrm>
          <a:prstGeom prst="rect">
            <a:avLst/>
          </a:prstGeom>
          <a:solidFill>
            <a:srgbClr val="004471"/>
          </a:solidFill>
          <a:ln>
            <a:noFill/>
          </a:ln>
        </p:spPr>
        <p:txBody>
          <a:bodyPr lIns="13950" tIns="13950" rIns="13950" bIns="13950" anchor="ctr" anchorCtr="0">
            <a:noAutofit/>
          </a:bodyPr>
          <a:lstStyle/>
          <a:p>
            <a:pPr marL="0" marR="0" lvl="0" indent="0" algn="ctr" rtl="0">
              <a:lnSpc>
                <a:spcPct val="90000"/>
              </a:lnSpc>
              <a:spcBef>
                <a:spcPts val="0"/>
              </a:spcBef>
              <a:spcAft>
                <a:spcPts val="0"/>
              </a:spcAft>
              <a:buClr>
                <a:schemeClr val="lt1"/>
              </a:buClr>
              <a:buSzPct val="25000"/>
              <a:buFont typeface="Calibri"/>
              <a:buNone/>
            </a:pPr>
            <a:r>
              <a:rPr lang="en-US" sz="2200" b="0" i="0" u="none" strike="noStrike" cap="none">
                <a:solidFill>
                  <a:schemeClr val="lt1"/>
                </a:solidFill>
                <a:latin typeface="Calibri"/>
                <a:ea typeface="Calibri"/>
                <a:cs typeface="Calibri"/>
                <a:sym typeface="Calibri"/>
                <a:rtl val="0"/>
              </a:rPr>
              <a:t>Atmosphere</a:t>
            </a:r>
          </a:p>
        </p:txBody>
      </p:sp>
      <p:sp>
        <p:nvSpPr>
          <p:cNvPr id="504" name="Shape 504"/>
          <p:cNvSpPr/>
          <p:nvPr/>
        </p:nvSpPr>
        <p:spPr>
          <a:xfrm>
            <a:off x="1510390" y="1504488"/>
            <a:ext cx="6947776" cy="909455"/>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505" name="Shape 505"/>
          <p:cNvSpPr txBox="1"/>
          <p:nvPr/>
        </p:nvSpPr>
        <p:spPr>
          <a:xfrm>
            <a:off x="1510390" y="1504488"/>
            <a:ext cx="6947776" cy="909455"/>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Simulate</a:t>
            </a:r>
          </a:p>
          <a:p>
            <a:pPr marL="0" marR="0" lvl="0" indent="0" algn="ctr" rtl="0">
              <a:lnSpc>
                <a:spcPct val="90000"/>
              </a:lnSpc>
              <a:spcBef>
                <a:spcPts val="630"/>
              </a:spcBef>
              <a:spcAft>
                <a:spcPts val="0"/>
              </a:spcAft>
              <a:buClr>
                <a:srgbClr val="205867"/>
              </a:buClr>
              <a:buSzPct val="25000"/>
              <a:buFont typeface="Calibri"/>
              <a:buNone/>
            </a:pPr>
            <a:r>
              <a:rPr lang="en-US" sz="1400" b="0" i="1" u="none" strike="noStrike" cap="none">
                <a:solidFill>
                  <a:srgbClr val="205867"/>
                </a:solidFill>
                <a:latin typeface="Calibri"/>
                <a:ea typeface="Calibri"/>
                <a:cs typeface="Calibri"/>
                <a:sym typeface="Calibri"/>
                <a:rtl val="0"/>
              </a:rPr>
              <a:t>Industrial scale GWAS simulation files from Syngenta, our SimuPopSimulate python code, </a:t>
            </a:r>
            <a:r>
              <a:rPr lang="en-US" sz="1400" b="0" i="1" u="none" strike="noStrike" cap="none">
                <a:solidFill>
                  <a:srgbClr val="974806"/>
                </a:solidFill>
                <a:latin typeface="Calibri"/>
                <a:ea typeface="Calibri"/>
                <a:cs typeface="Calibri"/>
                <a:sym typeface="Calibri"/>
                <a:rtl val="0"/>
              </a:rPr>
              <a:t>Vigouroux g x e files and code, AlphaSim</a:t>
            </a:r>
          </a:p>
        </p:txBody>
      </p:sp>
      <p:sp>
        <p:nvSpPr>
          <p:cNvPr id="506" name="Shape 506"/>
          <p:cNvSpPr/>
          <p:nvPr/>
        </p:nvSpPr>
        <p:spPr>
          <a:xfrm>
            <a:off x="1510390" y="2641309"/>
            <a:ext cx="6947776" cy="909455"/>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507" name="Shape 507"/>
          <p:cNvSpPr txBox="1"/>
          <p:nvPr/>
        </p:nvSpPr>
        <p:spPr>
          <a:xfrm>
            <a:off x="1510390" y="2641309"/>
            <a:ext cx="6947776" cy="909455"/>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Associate</a:t>
            </a:r>
          </a:p>
          <a:p>
            <a:pPr marL="0" marR="0" lvl="0" indent="0" algn="ctr" rtl="0">
              <a:lnSpc>
                <a:spcPct val="90000"/>
              </a:lnSpc>
              <a:spcBef>
                <a:spcPts val="630"/>
              </a:spcBef>
              <a:spcAft>
                <a:spcPts val="0"/>
              </a:spcAft>
              <a:buClr>
                <a:srgbClr val="205867"/>
              </a:buClr>
              <a:buSzPct val="25000"/>
              <a:buFont typeface="Calibri"/>
              <a:buNone/>
            </a:pPr>
            <a:r>
              <a:rPr lang="en-US" sz="1600" b="0" i="0" u="none" strike="noStrike" cap="none">
                <a:solidFill>
                  <a:srgbClr val="205867"/>
                </a:solidFill>
                <a:latin typeface="Calibri"/>
                <a:ea typeface="Calibri"/>
                <a:cs typeface="Calibri"/>
                <a:sym typeface="Calibri"/>
                <a:rtl val="0"/>
              </a:rPr>
              <a:t>FaST-LMM, GEMMA, Plink, QxPak,</a:t>
            </a:r>
            <a:r>
              <a:rPr lang="en-US" sz="1600" b="0" i="0" u="none" strike="noStrike" cap="none">
                <a:solidFill>
                  <a:srgbClr val="974806"/>
                </a:solidFill>
                <a:latin typeface="Calibri"/>
                <a:ea typeface="Calibri"/>
                <a:cs typeface="Calibri"/>
                <a:sym typeface="Calibri"/>
                <a:rtl val="0"/>
              </a:rPr>
              <a:t> BayesR, GenSel</a:t>
            </a:r>
          </a:p>
        </p:txBody>
      </p:sp>
      <p:sp>
        <p:nvSpPr>
          <p:cNvPr id="508" name="Shape 508"/>
          <p:cNvSpPr/>
          <p:nvPr/>
        </p:nvSpPr>
        <p:spPr>
          <a:xfrm>
            <a:off x="1510390" y="3778130"/>
            <a:ext cx="6947776" cy="909455"/>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509" name="Shape 509"/>
          <p:cNvSpPr txBox="1"/>
          <p:nvPr/>
        </p:nvSpPr>
        <p:spPr>
          <a:xfrm>
            <a:off x="1510390" y="3778130"/>
            <a:ext cx="6947776" cy="909455"/>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Winnow </a:t>
            </a:r>
            <a:r>
              <a:rPr lang="en-US" sz="1600" b="1" i="0" u="none" strike="noStrike" cap="none">
                <a:solidFill>
                  <a:srgbClr val="000000"/>
                </a:solidFill>
                <a:latin typeface="Calibri"/>
                <a:ea typeface="Calibri"/>
                <a:cs typeface="Calibri"/>
                <a:sym typeface="Calibri"/>
                <a:rtl val="0"/>
              </a:rPr>
              <a:t>(calculate signal/noise)</a:t>
            </a:r>
          </a:p>
          <a:p>
            <a:pPr marL="0" marR="0" lvl="0" indent="0" algn="ctr" rtl="0">
              <a:lnSpc>
                <a:spcPct val="90000"/>
              </a:lnSpc>
              <a:spcBef>
                <a:spcPts val="630"/>
              </a:spcBef>
              <a:spcAft>
                <a:spcPts val="0"/>
              </a:spcAft>
              <a:buClr>
                <a:srgbClr val="205867"/>
              </a:buClr>
              <a:buSzPct val="25000"/>
              <a:buFont typeface="Calibri"/>
              <a:buNone/>
            </a:pPr>
            <a:r>
              <a:rPr lang="en-US" sz="1600" b="0" i="0" u="none" strike="noStrike" cap="none">
                <a:solidFill>
                  <a:srgbClr val="205867"/>
                </a:solidFill>
                <a:latin typeface="Calibri"/>
                <a:ea typeface="Calibri"/>
                <a:cs typeface="Calibri"/>
                <a:sym typeface="Calibri"/>
                <a:rtl val="0"/>
              </a:rPr>
              <a:t>our python code, stats libraries, </a:t>
            </a:r>
            <a:r>
              <a:rPr lang="en-US" sz="1600" b="0" i="0" u="none" strike="noStrike" cap="none">
                <a:solidFill>
                  <a:srgbClr val="974806"/>
                </a:solidFill>
                <a:latin typeface="Calibri"/>
                <a:ea typeface="Calibri"/>
                <a:cs typeface="Calibri"/>
                <a:sym typeface="Calibri"/>
                <a:rtl val="0"/>
              </a:rPr>
              <a:t>add D. Hand’s metrics</a:t>
            </a:r>
          </a:p>
        </p:txBody>
      </p:sp>
      <p:sp>
        <p:nvSpPr>
          <p:cNvPr id="510" name="Shape 510"/>
          <p:cNvSpPr/>
          <p:nvPr/>
        </p:nvSpPr>
        <p:spPr>
          <a:xfrm>
            <a:off x="1510390" y="4914951"/>
            <a:ext cx="6947746" cy="909455"/>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511" name="Shape 511"/>
          <p:cNvSpPr txBox="1"/>
          <p:nvPr/>
        </p:nvSpPr>
        <p:spPr>
          <a:xfrm>
            <a:off x="1510390" y="4914951"/>
            <a:ext cx="6947746" cy="909455"/>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Demonstrate </a:t>
            </a:r>
            <a:r>
              <a:rPr lang="en-US" sz="1600" b="1" i="0" u="none" strike="noStrike" cap="none">
                <a:solidFill>
                  <a:srgbClr val="000000"/>
                </a:solidFill>
                <a:latin typeface="Calibri"/>
                <a:ea typeface="Calibri"/>
                <a:cs typeface="Calibri"/>
                <a:sym typeface="Calibri"/>
                <a:rtl val="0"/>
              </a:rPr>
              <a:t>(human-readable graphics and tables)</a:t>
            </a:r>
          </a:p>
          <a:p>
            <a:pPr marL="0" marR="0" lvl="0" indent="0" algn="ctr" rtl="0">
              <a:lnSpc>
                <a:spcPct val="90000"/>
              </a:lnSpc>
              <a:spcBef>
                <a:spcPts val="630"/>
              </a:spcBef>
              <a:spcAft>
                <a:spcPts val="0"/>
              </a:spcAft>
              <a:buClr>
                <a:srgbClr val="215968"/>
              </a:buClr>
              <a:buSzPct val="25000"/>
              <a:buFont typeface="Calibri"/>
              <a:buNone/>
            </a:pPr>
            <a:r>
              <a:rPr lang="en-US" sz="1600" b="0" i="0" u="none" strike="noStrike" cap="none">
                <a:solidFill>
                  <a:srgbClr val="215968"/>
                </a:solidFill>
                <a:latin typeface="Calibri"/>
                <a:ea typeface="Calibri"/>
                <a:cs typeface="Calibri"/>
                <a:sym typeface="Calibri"/>
                <a:rtl val="0"/>
              </a:rPr>
              <a:t>Our python and R code, R ggplot2,</a:t>
            </a:r>
            <a:r>
              <a:rPr lang="en-US" sz="1600" b="0" i="0" u="none" strike="noStrike" cap="none">
                <a:solidFill>
                  <a:srgbClr val="FF0000"/>
                </a:solidFill>
                <a:latin typeface="Calibri"/>
                <a:ea typeface="Calibri"/>
                <a:cs typeface="Calibri"/>
                <a:sym typeface="Calibri"/>
                <a:rtl val="0"/>
              </a:rPr>
              <a:t> </a:t>
            </a:r>
            <a:r>
              <a:rPr lang="en-US" sz="1600" b="0" i="0" u="none" strike="noStrike" cap="none">
                <a:solidFill>
                  <a:srgbClr val="974806"/>
                </a:solidFill>
                <a:latin typeface="Calibri"/>
                <a:ea typeface="Calibri"/>
                <a:cs typeface="Calibri"/>
                <a:sym typeface="Calibri"/>
                <a:rtl val="0"/>
              </a:rPr>
              <a:t>user-requested graphics</a:t>
            </a:r>
          </a:p>
        </p:txBody>
      </p:sp>
      <p:sp>
        <p:nvSpPr>
          <p:cNvPr id="512" name="Shape 512"/>
          <p:cNvSpPr txBox="1"/>
          <p:nvPr/>
        </p:nvSpPr>
        <p:spPr>
          <a:xfrm>
            <a:off x="157950" y="76200"/>
            <a:ext cx="8828099" cy="95399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lt1"/>
              </a:buClr>
              <a:buSzPct val="25000"/>
              <a:buFont typeface="Calibri"/>
              <a:buNone/>
            </a:pPr>
            <a:r>
              <a:rPr lang="en-US" sz="3300" b="1" i="0" u="none" strike="noStrike" cap="none" dirty="0">
                <a:solidFill>
                  <a:srgbClr val="0971AB"/>
                </a:solidFill>
                <a:latin typeface="Calibri"/>
                <a:ea typeface="Calibri"/>
                <a:cs typeface="Calibri"/>
                <a:sym typeface="Calibri"/>
                <a:rtl val="0"/>
              </a:rPr>
              <a:t>Validate Pipeline</a:t>
            </a:r>
          </a:p>
          <a:p>
            <a:pPr marL="0" marR="0" lvl="0" indent="0" algn="ctr" rtl="0">
              <a:lnSpc>
                <a:spcPct val="100000"/>
              </a:lnSpc>
              <a:spcBef>
                <a:spcPts val="0"/>
              </a:spcBef>
              <a:spcAft>
                <a:spcPts val="0"/>
              </a:spcAft>
              <a:buClr>
                <a:schemeClr val="lt1"/>
              </a:buClr>
              <a:buSzPct val="25000"/>
              <a:buFont typeface="Calibri"/>
              <a:buNone/>
            </a:pPr>
            <a:r>
              <a:rPr lang="en-US" sz="2800" b="0" i="0" u="none" strike="noStrike" cap="none" dirty="0">
                <a:solidFill>
                  <a:srgbClr val="0971AB"/>
                </a:solidFill>
                <a:latin typeface="Calibri"/>
                <a:ea typeface="Calibri"/>
                <a:cs typeface="Calibri"/>
                <a:sym typeface="Calibri"/>
                <a:rtl val="0"/>
              </a:rPr>
              <a:t>-extensible, scalable testing of tool accuracy and precision</a:t>
            </a:r>
          </a:p>
        </p:txBody>
      </p:sp>
      <p:sp>
        <p:nvSpPr>
          <p:cNvPr id="513" name="Shape 513"/>
          <p:cNvSpPr/>
          <p:nvPr/>
        </p:nvSpPr>
        <p:spPr>
          <a:xfrm>
            <a:off x="6187144" y="6371814"/>
            <a:ext cx="90505" cy="90505"/>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514" name="Shape 514"/>
          <p:cNvSpPr txBox="1"/>
          <p:nvPr/>
        </p:nvSpPr>
        <p:spPr>
          <a:xfrm>
            <a:off x="1632784" y="6232416"/>
            <a:ext cx="1041298" cy="3692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05867"/>
              </a:buClr>
              <a:buSzPct val="25000"/>
              <a:buFont typeface="Calibri"/>
              <a:buNone/>
            </a:pPr>
            <a:r>
              <a:rPr lang="en-US" sz="1800" b="0" i="0" u="none" strike="noStrike" cap="none">
                <a:solidFill>
                  <a:srgbClr val="205867"/>
                </a:solidFill>
                <a:latin typeface="Calibri"/>
                <a:ea typeface="Calibri"/>
                <a:cs typeface="Calibri"/>
                <a:sym typeface="Calibri"/>
                <a:rtl val="0"/>
              </a:rPr>
              <a:t>v0.9 now</a:t>
            </a:r>
          </a:p>
        </p:txBody>
      </p:sp>
      <p:sp>
        <p:nvSpPr>
          <p:cNvPr id="515" name="Shape 515"/>
          <p:cNvSpPr txBox="1"/>
          <p:nvPr/>
        </p:nvSpPr>
        <p:spPr>
          <a:xfrm>
            <a:off x="4784146" y="6232417"/>
            <a:ext cx="2526300" cy="3692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984807"/>
              </a:buClr>
              <a:buSzPct val="25000"/>
              <a:buFont typeface="Calibri"/>
              <a:buNone/>
            </a:pPr>
            <a:r>
              <a:rPr lang="en-US" sz="1800" b="0" i="0" u="none" strike="noStrike" cap="none">
                <a:solidFill>
                  <a:srgbClr val="984807"/>
                </a:solidFill>
                <a:latin typeface="Calibri"/>
                <a:ea typeface="Calibri"/>
                <a:cs typeface="Calibri"/>
                <a:sym typeface="Calibri"/>
                <a:rtl val="0"/>
              </a:rPr>
              <a:t>v1.0 prediction support </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Calibri"/>
              <a:buNone/>
            </a:pPr>
            <a:r>
              <a:rPr lang="en-US" sz="3959" b="1" i="0" u="none" strike="noStrike" cap="none" dirty="0">
                <a:solidFill>
                  <a:srgbClr val="0971AB"/>
                </a:solidFill>
                <a:latin typeface="Calibri"/>
                <a:ea typeface="Calibri"/>
                <a:cs typeface="Calibri"/>
                <a:sym typeface="Calibri"/>
                <a:rtl val="0"/>
              </a:rPr>
              <a:t>G</a:t>
            </a:r>
            <a:r>
              <a:rPr lang="en-US" sz="3600" b="1" i="0" u="none" strike="noStrike" cap="none" dirty="0">
                <a:solidFill>
                  <a:srgbClr val="0971AB"/>
                </a:solidFill>
                <a:latin typeface="Calibri"/>
                <a:ea typeface="Calibri"/>
                <a:cs typeface="Calibri"/>
                <a:sym typeface="Calibri"/>
                <a:rtl val="0"/>
              </a:rPr>
              <a:t>enomic</a:t>
            </a:r>
            <a:r>
              <a:rPr lang="en-US" sz="3959" b="1" i="0" u="none" strike="noStrike" cap="none" dirty="0">
                <a:solidFill>
                  <a:srgbClr val="0971AB"/>
                </a:solidFill>
                <a:latin typeface="Calibri"/>
                <a:ea typeface="Calibri"/>
                <a:cs typeface="Calibri"/>
                <a:sym typeface="Calibri"/>
                <a:rtl val="0"/>
              </a:rPr>
              <a:t>s Workflows</a:t>
            </a:r>
            <a:r>
              <a:rPr lang="en-US" sz="3959" b="0" i="0" u="none" strike="noStrike" cap="none" dirty="0">
                <a:solidFill>
                  <a:srgbClr val="0971AB"/>
                </a:solidFill>
                <a:latin typeface="Calibri"/>
                <a:ea typeface="Calibri"/>
                <a:cs typeface="Calibri"/>
                <a:sym typeface="Calibri"/>
                <a:rtl val="0"/>
              </a:rPr>
              <a:t> </a:t>
            </a:r>
          </a:p>
          <a:p>
            <a:pPr marL="0" marR="0" lvl="0" indent="0" algn="ctr" rtl="0">
              <a:lnSpc>
                <a:spcPct val="100000"/>
              </a:lnSpc>
              <a:spcBef>
                <a:spcPts val="0"/>
              </a:spcBef>
              <a:spcAft>
                <a:spcPts val="0"/>
              </a:spcAft>
              <a:buClr>
                <a:srgbClr val="FF0000"/>
              </a:buClr>
              <a:buSzPct val="25000"/>
              <a:buFont typeface="Calibri"/>
              <a:buNone/>
            </a:pPr>
            <a:r>
              <a:rPr lang="en-US" sz="3000" b="0" i="0" u="none" strike="noStrike" cap="none" dirty="0">
                <a:solidFill>
                  <a:srgbClr val="0971AB"/>
                </a:solidFill>
                <a:latin typeface="Calibri"/>
                <a:ea typeface="Calibri"/>
                <a:cs typeface="Calibri"/>
                <a:sym typeface="Calibri"/>
                <a:rtl val="0"/>
              </a:rPr>
              <a:t>Quick Reference Guide</a:t>
            </a:r>
          </a:p>
        </p:txBody>
      </p:sp>
      <p:graphicFrame>
        <p:nvGraphicFramePr>
          <p:cNvPr id="523" name="Shape 523"/>
          <p:cNvGraphicFramePr/>
          <p:nvPr>
            <p:extLst>
              <p:ext uri="{D42A27DB-BD31-4B8C-83A1-F6EECF244321}">
                <p14:modId xmlns:p14="http://schemas.microsoft.com/office/powerpoint/2010/main" val="2561450938"/>
              </p:ext>
            </p:extLst>
          </p:nvPr>
        </p:nvGraphicFramePr>
        <p:xfrm>
          <a:off x="311725" y="1627250"/>
          <a:ext cx="8609450" cy="4079350"/>
        </p:xfrm>
        <a:graphic>
          <a:graphicData uri="http://schemas.openxmlformats.org/drawingml/2006/table">
            <a:tbl>
              <a:tblPr firstRow="1" bandRow="1">
                <a:tableStyleId>{6E25E649-3F16-4E02-A733-19D2CDBF48F0}</a:tableStyleId>
              </a:tblPr>
              <a:tblGrid>
                <a:gridCol w="3982950"/>
                <a:gridCol w="2099650"/>
                <a:gridCol w="2526850"/>
              </a:tblGrid>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Workflow</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Platform</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dirty="0"/>
                        <a:t>Limits</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Genome Assembly</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DE, Agave</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Arial"/>
                        <a:buNone/>
                      </a:pPr>
                      <a:r>
                        <a:rPr lang="en-US" sz="1800" u="none" strike="noStrike" cap="none" dirty="0"/>
                        <a:t>--</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Transcriptome Assembly</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DE, Agave</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Arial"/>
                        <a:buNone/>
                      </a:pPr>
                      <a:r>
                        <a:rPr lang="en-US" sz="1800" u="none" strike="noStrike" cap="none" dirty="0"/>
                        <a:t>48 </a:t>
                      </a:r>
                      <a:r>
                        <a:rPr lang="en-US" sz="1800" u="none" strike="noStrike" cap="none" dirty="0" err="1"/>
                        <a:t>hrs</a:t>
                      </a:r>
                      <a:r>
                        <a:rPr lang="en-US" sz="1800" u="none" strike="noStrike" cap="none" dirty="0"/>
                        <a:t> run time max</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Genome Annotation</a:t>
                      </a:r>
                      <a:r>
                        <a:rPr lang="en-US" sz="1800"/>
                        <a:t> </a:t>
                      </a:r>
                      <a:r>
                        <a:rPr lang="en-US" sz="1800" u="none" strike="noStrike" cap="none"/>
                        <a:t>WQ-MAKER</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Atmo</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dirty="0"/>
                        <a:t>--</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RNA Seq</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DE, Atmo</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dirty="0"/>
                        <a:t>--</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HT Process</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DE, Agave</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dirty="0"/>
                        <a:t>150 GB input data max</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Methylation Analysis</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DE, Agave</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dirty="0"/>
                        <a:t>--</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Association Analysis</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DE, Agave</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dirty="0"/>
                        <a:t>--</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Variant Caller</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DE, Agave</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Arial"/>
                        <a:buNone/>
                      </a:pPr>
                      <a:r>
                        <a:rPr lang="en-US" sz="1800" u="none" strike="noStrike" cap="none" dirty="0"/>
                        <a:t>48 </a:t>
                      </a:r>
                      <a:r>
                        <a:rPr lang="en-US" sz="1800" u="none" strike="noStrike" cap="none" dirty="0" err="1"/>
                        <a:t>hrs</a:t>
                      </a:r>
                      <a:r>
                        <a:rPr lang="en-US" sz="1800" u="none" strike="noStrike" cap="none" dirty="0"/>
                        <a:t> run time max</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Validate</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Atmo, Agave</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dirty="0"/>
                        <a:t>--</a:t>
                      </a:r>
                    </a:p>
                  </a:txBody>
                  <a:tcPr marL="91450" marR="91450" marT="45725" marB="45725"/>
                </a:tc>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SRA Submission</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a:t>DE</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u="none" strike="noStrike" cap="none" dirty="0"/>
                        <a:t>--</a:t>
                      </a:r>
                    </a:p>
                  </a:txBody>
                  <a:tcPr marL="91450" marR="91450" marT="45725" marB="45725"/>
                </a:tc>
              </a:tr>
            </a:tbl>
          </a:graphicData>
        </a:graphic>
      </p:graphicFrame>
      <p:sp>
        <p:nvSpPr>
          <p:cNvPr id="524" name="Shape 524"/>
          <p:cNvSpPr txBox="1"/>
          <p:nvPr/>
        </p:nvSpPr>
        <p:spPr>
          <a:xfrm>
            <a:off x="3093125" y="6002725"/>
            <a:ext cx="2485499" cy="614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tl val="0"/>
              </a:rPr>
              <a:t>DE - Discovery Environment</a:t>
            </a:r>
          </a:p>
          <a:p>
            <a:pPr marL="0" marR="0" lvl="0" indent="0" algn="l"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tl val="0"/>
              </a:rPr>
              <a:t>Atmo - Atmosphere</a:t>
            </a:r>
          </a:p>
          <a:p>
            <a:pPr marL="0" marR="0" lvl="0" indent="0" algn="l"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tl val="0"/>
              </a:rPr>
              <a:t>Agave - Agave API</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p:nvPr/>
        </p:nvSpPr>
        <p:spPr>
          <a:xfrm>
            <a:off x="0" y="15425"/>
            <a:ext cx="9144000" cy="5426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lt1"/>
              </a:buClr>
              <a:buSzPct val="25000"/>
              <a:buFont typeface="Calibri"/>
              <a:buNone/>
            </a:pPr>
            <a:r>
              <a:rPr lang="en-US" sz="3000" b="1" i="0" u="none" strike="noStrike" cap="none" dirty="0">
                <a:solidFill>
                  <a:srgbClr val="0971AB"/>
                </a:solidFill>
                <a:latin typeface="Calibri"/>
                <a:ea typeface="Calibri"/>
                <a:cs typeface="Calibri"/>
                <a:sym typeface="Calibri"/>
                <a:rtl val="0"/>
              </a:rPr>
              <a:t>Data Dissemination: NCBI SRA Submission Pipeline </a:t>
            </a:r>
          </a:p>
        </p:txBody>
      </p:sp>
      <p:grpSp>
        <p:nvGrpSpPr>
          <p:cNvPr id="114" name="Shape 114"/>
          <p:cNvGrpSpPr/>
          <p:nvPr/>
        </p:nvGrpSpPr>
        <p:grpSpPr>
          <a:xfrm>
            <a:off x="1137040" y="570885"/>
            <a:ext cx="6196444" cy="5914388"/>
            <a:chOff x="2028580" y="548025"/>
            <a:chExt cx="6196444" cy="5914388"/>
          </a:xfrm>
        </p:grpSpPr>
        <p:sp>
          <p:nvSpPr>
            <p:cNvPr id="115" name="Shape 115"/>
            <p:cNvSpPr txBox="1"/>
            <p:nvPr/>
          </p:nvSpPr>
          <p:spPr>
            <a:xfrm>
              <a:off x="3893287" y="5874698"/>
              <a:ext cx="4331099" cy="569398"/>
            </a:xfrm>
            <a:prstGeom prst="rect">
              <a:avLst/>
            </a:prstGeom>
            <a:solidFill>
              <a:srgbClr val="E2E2E2"/>
            </a:solidFill>
            <a:ln w="9525" cap="flat" cmpd="sng">
              <a:solidFill>
                <a:schemeClr val="dk1"/>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Can Retrieve SRA Report, Correct, Resubmit</a:t>
              </a:r>
            </a:p>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-report retrieval app</a:t>
              </a:r>
            </a:p>
            <a:p>
              <a:pPr marL="0" marR="0" lvl="0" indent="0" algn="ctr" rtl="0">
                <a:lnSpc>
                  <a:spcPct val="90000"/>
                </a:lnSpc>
                <a:spcBef>
                  <a:spcPts val="0"/>
                </a:spcBef>
                <a:spcAft>
                  <a:spcPts val="0"/>
                </a:spcAft>
                <a:buClr>
                  <a:srgbClr val="000000"/>
                </a:buClr>
                <a:buFont typeface="Arial"/>
                <a:buNone/>
              </a:pPr>
              <a:endParaRPr sz="1800" b="0" i="0" u="none" strike="noStrike" cap="none">
                <a:solidFill>
                  <a:srgbClr val="000000"/>
                </a:solidFill>
                <a:latin typeface="Calibri"/>
                <a:ea typeface="Calibri"/>
                <a:cs typeface="Calibri"/>
                <a:sym typeface="Calibri"/>
                <a:rtl val="0"/>
              </a:endParaRPr>
            </a:p>
          </p:txBody>
        </p:sp>
        <p:sp>
          <p:nvSpPr>
            <p:cNvPr id="116" name="Shape 116"/>
            <p:cNvSpPr/>
            <p:nvPr/>
          </p:nvSpPr>
          <p:spPr>
            <a:xfrm>
              <a:off x="3026950" y="3519925"/>
              <a:ext cx="866766" cy="2667464"/>
            </a:xfrm>
            <a:custGeom>
              <a:avLst/>
              <a:gdLst/>
              <a:ahLst/>
              <a:cxnLst/>
              <a:rect l="0" t="0" r="0" b="0"/>
              <a:pathLst>
                <a:path w="120000" h="120000" extrusionOk="0">
                  <a:moveTo>
                    <a:pt x="0" y="0"/>
                  </a:moveTo>
                  <a:lnTo>
                    <a:pt x="60000" y="0"/>
                  </a:lnTo>
                  <a:lnTo>
                    <a:pt x="60000" y="120000"/>
                  </a:lnTo>
                  <a:lnTo>
                    <a:pt x="120000" y="12000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17" name="Shape 117"/>
            <p:cNvSpPr txBox="1"/>
            <p:nvPr/>
          </p:nvSpPr>
          <p:spPr>
            <a:xfrm>
              <a:off x="3394476" y="4328953"/>
              <a:ext cx="131287" cy="90600"/>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118" name="Shape 118"/>
            <p:cNvSpPr txBox="1"/>
            <p:nvPr/>
          </p:nvSpPr>
          <p:spPr>
            <a:xfrm>
              <a:off x="3430141" y="3784044"/>
              <a:ext cx="59992" cy="41398"/>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500" b="0" i="0" u="none" strike="noStrike" cap="none">
                <a:solidFill>
                  <a:schemeClr val="dk1"/>
                </a:solidFill>
                <a:latin typeface="Calibri"/>
                <a:ea typeface="Calibri"/>
                <a:cs typeface="Calibri"/>
                <a:sym typeface="Calibri"/>
                <a:rtl val="0"/>
              </a:endParaRPr>
            </a:p>
          </p:txBody>
        </p:sp>
        <p:sp>
          <p:nvSpPr>
            <p:cNvPr id="119" name="Shape 119"/>
            <p:cNvSpPr txBox="1"/>
            <p:nvPr/>
          </p:nvSpPr>
          <p:spPr>
            <a:xfrm>
              <a:off x="3430141" y="3214522"/>
              <a:ext cx="59992" cy="41398"/>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500" b="0" i="0" u="none" strike="noStrike" cap="none">
                <a:solidFill>
                  <a:schemeClr val="dk1"/>
                </a:solidFill>
                <a:latin typeface="Calibri"/>
                <a:ea typeface="Calibri"/>
                <a:cs typeface="Calibri"/>
                <a:sym typeface="Calibri"/>
                <a:rtl val="0"/>
              </a:endParaRPr>
            </a:p>
          </p:txBody>
        </p:sp>
        <p:sp>
          <p:nvSpPr>
            <p:cNvPr id="120" name="Shape 120"/>
            <p:cNvSpPr/>
            <p:nvPr/>
          </p:nvSpPr>
          <p:spPr>
            <a:xfrm>
              <a:off x="3026950" y="818337"/>
              <a:ext cx="866766" cy="2703805"/>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21" name="Shape 121"/>
            <p:cNvSpPr txBox="1"/>
            <p:nvPr/>
          </p:nvSpPr>
          <p:spPr>
            <a:xfrm>
              <a:off x="3394476" y="2620388"/>
              <a:ext cx="131287" cy="90600"/>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122" name="Shape 122"/>
            <p:cNvSpPr txBox="1"/>
            <p:nvPr/>
          </p:nvSpPr>
          <p:spPr>
            <a:xfrm rot="-5400000">
              <a:off x="129611" y="3020780"/>
              <a:ext cx="4796100" cy="998163"/>
            </a:xfrm>
            <a:prstGeom prst="rect">
              <a:avLst/>
            </a:prstGeom>
            <a:solidFill>
              <a:srgbClr val="F19E1F"/>
            </a:solidFill>
            <a:ln>
              <a:noFill/>
            </a:ln>
          </p:spPr>
          <p:txBody>
            <a:bodyPr lIns="24750" tIns="24750" rIns="24750" bIns="247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3600" b="0" i="0" u="none" strike="noStrike" cap="none">
                  <a:solidFill>
                    <a:schemeClr val="dk1"/>
                  </a:solidFill>
                  <a:latin typeface="Calibri"/>
                  <a:ea typeface="Calibri"/>
                  <a:cs typeface="Calibri"/>
                  <a:sym typeface="Calibri"/>
                  <a:rtl val="0"/>
                </a:rPr>
                <a:t>Discovery Environment </a:t>
              </a:r>
            </a:p>
          </p:txBody>
        </p:sp>
        <p:sp>
          <p:nvSpPr>
            <p:cNvPr id="123" name="Shape 123"/>
            <p:cNvSpPr/>
            <p:nvPr/>
          </p:nvSpPr>
          <p:spPr>
            <a:xfrm>
              <a:off x="5870314" y="6371814"/>
              <a:ext cx="90600" cy="90600"/>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124" name="Shape 124"/>
            <p:cNvSpPr txBox="1"/>
            <p:nvPr/>
          </p:nvSpPr>
          <p:spPr>
            <a:xfrm>
              <a:off x="3893716" y="1200796"/>
              <a:ext cx="4331099" cy="569398"/>
            </a:xfrm>
            <a:prstGeom prst="rect">
              <a:avLst/>
            </a:prstGeom>
            <a:solidFill>
              <a:srgbClr val="E2E2E2"/>
            </a:solidFill>
            <a:ln w="9525" cap="flat" cmpd="sng">
              <a:solidFill>
                <a:schemeClr val="dk1"/>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FASTQ file import and compression</a:t>
              </a:r>
            </a:p>
          </p:txBody>
        </p:sp>
        <p:sp>
          <p:nvSpPr>
            <p:cNvPr id="125" name="Shape 125"/>
            <p:cNvSpPr txBox="1"/>
            <p:nvPr/>
          </p:nvSpPr>
          <p:spPr>
            <a:xfrm>
              <a:off x="3893714" y="1869813"/>
              <a:ext cx="4331099" cy="569398"/>
            </a:xfrm>
            <a:prstGeom prst="rect">
              <a:avLst/>
            </a:prstGeom>
            <a:solidFill>
              <a:srgbClr val="E2E2E2"/>
            </a:solidFill>
            <a:ln w="9525" cap="flat" cmpd="sng">
              <a:solidFill>
                <a:schemeClr val="dk1"/>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dirty="0">
                  <a:solidFill>
                    <a:srgbClr val="000000"/>
                  </a:solidFill>
                  <a:latin typeface="Calibri"/>
                  <a:ea typeface="Calibri"/>
                  <a:cs typeface="Calibri"/>
                  <a:sym typeface="Calibri"/>
                  <a:rtl val="0"/>
                </a:rPr>
                <a:t>Create SRA Submission Packages</a:t>
              </a:r>
            </a:p>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dirty="0">
                  <a:solidFill>
                    <a:srgbClr val="000000"/>
                  </a:solidFill>
                  <a:latin typeface="Calibri"/>
                  <a:ea typeface="Calibri"/>
                  <a:cs typeface="Calibri"/>
                  <a:sym typeface="Calibri"/>
                  <a:rtl val="0"/>
                </a:rPr>
                <a:t>-from DE file menu</a:t>
              </a:r>
            </a:p>
          </p:txBody>
        </p:sp>
        <p:sp>
          <p:nvSpPr>
            <p:cNvPr id="126" name="Shape 126"/>
            <p:cNvSpPr txBox="1"/>
            <p:nvPr/>
          </p:nvSpPr>
          <p:spPr>
            <a:xfrm>
              <a:off x="3893714" y="2554000"/>
              <a:ext cx="4331099" cy="569398"/>
            </a:xfrm>
            <a:prstGeom prst="rect">
              <a:avLst/>
            </a:prstGeom>
            <a:solidFill>
              <a:srgbClr val="E2E2E2"/>
            </a:solidFill>
            <a:ln w="9525" cap="flat" cmpd="sng">
              <a:solidFill>
                <a:schemeClr val="dk1"/>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Create / Update NCBI BioProjects</a:t>
              </a:r>
            </a:p>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-2 metadata templates</a:t>
              </a:r>
            </a:p>
          </p:txBody>
        </p:sp>
        <p:sp>
          <p:nvSpPr>
            <p:cNvPr id="127" name="Shape 127"/>
            <p:cNvSpPr txBox="1"/>
            <p:nvPr/>
          </p:nvSpPr>
          <p:spPr>
            <a:xfrm>
              <a:off x="3893323" y="3223369"/>
              <a:ext cx="4331099" cy="569398"/>
            </a:xfrm>
            <a:prstGeom prst="rect">
              <a:avLst/>
            </a:prstGeom>
            <a:solidFill>
              <a:srgbClr val="E2E2E2"/>
            </a:solidFill>
            <a:ln w="9525" cap="flat" cmpd="sng">
              <a:solidFill>
                <a:schemeClr val="dk1"/>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Create NCBI BioSamples</a:t>
              </a:r>
            </a:p>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-10 metadata templates</a:t>
              </a:r>
            </a:p>
          </p:txBody>
        </p:sp>
        <p:sp>
          <p:nvSpPr>
            <p:cNvPr id="128" name="Shape 128"/>
            <p:cNvSpPr txBox="1"/>
            <p:nvPr/>
          </p:nvSpPr>
          <p:spPr>
            <a:xfrm>
              <a:off x="3893289" y="3880319"/>
              <a:ext cx="4331099" cy="569398"/>
            </a:xfrm>
            <a:prstGeom prst="rect">
              <a:avLst/>
            </a:prstGeom>
            <a:solidFill>
              <a:srgbClr val="E2E2E2"/>
            </a:solidFill>
            <a:ln w="9525" cap="flat" cmpd="sng">
              <a:solidFill>
                <a:schemeClr val="dk1"/>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Enter SRA Library Metadata</a:t>
              </a:r>
            </a:p>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-1 metadata template</a:t>
              </a:r>
            </a:p>
          </p:txBody>
        </p:sp>
        <p:grpSp>
          <p:nvGrpSpPr>
            <p:cNvPr id="129" name="Shape 129"/>
            <p:cNvGrpSpPr/>
            <p:nvPr/>
          </p:nvGrpSpPr>
          <p:grpSpPr>
            <a:xfrm>
              <a:off x="3893289" y="4534503"/>
              <a:ext cx="4331099" cy="572428"/>
              <a:chOff x="3893289" y="4648803"/>
              <a:chExt cx="4331099" cy="572428"/>
            </a:xfrm>
          </p:grpSpPr>
          <p:sp>
            <p:nvSpPr>
              <p:cNvPr id="130" name="Shape 130"/>
              <p:cNvSpPr/>
              <p:nvPr/>
            </p:nvSpPr>
            <p:spPr>
              <a:xfrm>
                <a:off x="3893289" y="4651832"/>
                <a:ext cx="4331099" cy="569398"/>
              </a:xfrm>
              <a:prstGeom prst="rect">
                <a:avLst/>
              </a:prstGeom>
              <a:solidFill>
                <a:srgbClr val="E2E2E2"/>
              </a:solid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31" name="Shape 131"/>
              <p:cNvSpPr txBox="1"/>
              <p:nvPr/>
            </p:nvSpPr>
            <p:spPr>
              <a:xfrm>
                <a:off x="4228303" y="4648803"/>
                <a:ext cx="3696498" cy="569398"/>
              </a:xfrm>
              <a:prstGeom prst="rect">
                <a:avLst/>
              </a:prstGeom>
              <a:noFill/>
              <a:ln>
                <a:noFill/>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Validate Package and Transfer to SRA</a:t>
                </a:r>
              </a:p>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-submission apps (Aspera Connect)</a:t>
                </a:r>
              </a:p>
            </p:txBody>
          </p:sp>
        </p:grpSp>
        <p:sp>
          <p:nvSpPr>
            <p:cNvPr id="132" name="Shape 132"/>
            <p:cNvSpPr txBox="1"/>
            <p:nvPr/>
          </p:nvSpPr>
          <p:spPr>
            <a:xfrm>
              <a:off x="3893289" y="5198860"/>
              <a:ext cx="4331099" cy="569398"/>
            </a:xfrm>
            <a:prstGeom prst="rect">
              <a:avLst/>
            </a:prstGeom>
            <a:solidFill>
              <a:srgbClr val="E2E2E2"/>
            </a:solidFill>
            <a:ln w="9525" cap="flat" cmpd="sng">
              <a:solidFill>
                <a:schemeClr val="dk1"/>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User Receives Notification from SRA</a:t>
              </a:r>
            </a:p>
          </p:txBody>
        </p:sp>
        <p:sp>
          <p:nvSpPr>
            <p:cNvPr id="133" name="Shape 133"/>
            <p:cNvSpPr txBox="1"/>
            <p:nvPr/>
          </p:nvSpPr>
          <p:spPr>
            <a:xfrm>
              <a:off x="3893925" y="548025"/>
              <a:ext cx="4331099" cy="569398"/>
            </a:xfrm>
            <a:prstGeom prst="rect">
              <a:avLst/>
            </a:prstGeom>
            <a:solidFill>
              <a:srgbClr val="E2E2E2"/>
            </a:solidFill>
            <a:ln w="9525" cap="flat" cmpd="sng">
              <a:solidFill>
                <a:schemeClr val="dk1"/>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chemeClr val="hlink"/>
                </a:buClr>
                <a:buSzPct val="25000"/>
                <a:buFont typeface="Calibri"/>
                <a:buNone/>
              </a:pPr>
              <a:r>
                <a:rPr lang="en-US" sz="1800" b="0" i="0" u="sng" strike="noStrike" cap="none">
                  <a:solidFill>
                    <a:schemeClr val="hlink"/>
                  </a:solidFill>
                  <a:latin typeface="Calibri"/>
                  <a:ea typeface="Calibri"/>
                  <a:cs typeface="Calibri"/>
                  <a:sym typeface="Calibri"/>
                  <a:hlinkClick r:id="rId3"/>
                  <a:rtl val="0"/>
                </a:rPr>
                <a:t>Pipeline Documentation and Tutorial</a:t>
              </a:r>
            </a:p>
          </p:txBody>
        </p:sp>
        <p:sp>
          <p:nvSpPr>
            <p:cNvPr id="134" name="Shape 134"/>
            <p:cNvSpPr/>
            <p:nvPr/>
          </p:nvSpPr>
          <p:spPr>
            <a:xfrm>
              <a:off x="3932698" y="1732738"/>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35" name="Shape 135"/>
            <p:cNvSpPr/>
            <p:nvPr/>
          </p:nvSpPr>
          <p:spPr>
            <a:xfrm>
              <a:off x="3932698" y="2402583"/>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36" name="Shape 136"/>
            <p:cNvSpPr/>
            <p:nvPr/>
          </p:nvSpPr>
          <p:spPr>
            <a:xfrm>
              <a:off x="3932698" y="3076943"/>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37" name="Shape 137"/>
            <p:cNvSpPr/>
            <p:nvPr/>
          </p:nvSpPr>
          <p:spPr>
            <a:xfrm>
              <a:off x="3932698" y="3737898"/>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38" name="Shape 138"/>
            <p:cNvSpPr/>
            <p:nvPr/>
          </p:nvSpPr>
          <p:spPr>
            <a:xfrm>
              <a:off x="3931121" y="4390419"/>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39" name="Shape 139"/>
            <p:cNvSpPr/>
            <p:nvPr/>
          </p:nvSpPr>
          <p:spPr>
            <a:xfrm>
              <a:off x="3931121" y="5058182"/>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40" name="Shape 140"/>
            <p:cNvSpPr/>
            <p:nvPr/>
          </p:nvSpPr>
          <p:spPr>
            <a:xfrm>
              <a:off x="3937166" y="5716689"/>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41" name="Shape 141"/>
            <p:cNvSpPr/>
            <p:nvPr/>
          </p:nvSpPr>
          <p:spPr>
            <a:xfrm>
              <a:off x="3914305" y="1065033"/>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gr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cxnSp>
        <p:nvCxnSpPr>
          <p:cNvPr id="148" name="Shape 148"/>
          <p:cNvCxnSpPr/>
          <p:nvPr/>
        </p:nvCxnSpPr>
        <p:spPr>
          <a:xfrm rot="10800000">
            <a:off x="7144937" y="3424073"/>
            <a:ext cx="825583" cy="23840"/>
          </a:xfrm>
          <a:prstGeom prst="straightConnector1">
            <a:avLst/>
          </a:prstGeom>
          <a:noFill/>
          <a:ln w="25400" cap="flat" cmpd="sng">
            <a:solidFill>
              <a:srgbClr val="142248"/>
            </a:solidFill>
            <a:prstDash val="solid"/>
            <a:round/>
            <a:headEnd type="none" w="med" len="med"/>
            <a:tailEnd type="none" w="med" len="med"/>
          </a:ln>
        </p:spPr>
      </p:cxnSp>
      <p:sp>
        <p:nvSpPr>
          <p:cNvPr id="149" name="Shape 149"/>
          <p:cNvSpPr txBox="1">
            <a:spLocks noGrp="1"/>
          </p:cNvSpPr>
          <p:nvPr>
            <p:ph type="title"/>
          </p:nvPr>
        </p:nvSpPr>
        <p:spPr>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FF0000"/>
              </a:buClr>
              <a:buSzPct val="25000"/>
              <a:buFont typeface="Calibri"/>
              <a:buNone/>
            </a:pPr>
            <a:r>
              <a:rPr lang="en-US" sz="3959" b="1" i="0" u="none" strike="noStrike" cap="none" dirty="0">
                <a:solidFill>
                  <a:srgbClr val="0971AB"/>
                </a:solidFill>
                <a:latin typeface="Calibri"/>
                <a:ea typeface="Calibri"/>
                <a:cs typeface="Calibri"/>
                <a:sym typeface="Calibri"/>
                <a:rtl val="0"/>
              </a:rPr>
              <a:t>RNA </a:t>
            </a:r>
            <a:r>
              <a:rPr lang="en-US" sz="3959" b="1" i="0" u="none" strike="noStrike" cap="none" dirty="0" err="1">
                <a:solidFill>
                  <a:srgbClr val="0971AB"/>
                </a:solidFill>
                <a:latin typeface="Calibri"/>
                <a:ea typeface="Calibri"/>
                <a:cs typeface="Calibri"/>
                <a:sym typeface="Calibri"/>
                <a:rtl val="0"/>
              </a:rPr>
              <a:t>Seq</a:t>
            </a:r>
            <a:r>
              <a:rPr lang="en-US" sz="3959" b="1" i="0" u="none" strike="noStrike" cap="none" dirty="0">
                <a:solidFill>
                  <a:srgbClr val="0971AB"/>
                </a:solidFill>
                <a:latin typeface="Calibri"/>
                <a:ea typeface="Calibri"/>
                <a:cs typeface="Calibri"/>
                <a:sym typeface="Calibri"/>
                <a:rtl val="0"/>
              </a:rPr>
              <a:t> 1 for Differential Expression </a:t>
            </a:r>
          </a:p>
          <a:p>
            <a:pPr marL="0" marR="0" lvl="0" indent="0" algn="ctr" rtl="0">
              <a:lnSpc>
                <a:spcPct val="100000"/>
              </a:lnSpc>
              <a:spcBef>
                <a:spcPts val="0"/>
              </a:spcBef>
              <a:spcAft>
                <a:spcPts val="0"/>
              </a:spcAft>
              <a:buClr>
                <a:srgbClr val="0098AA"/>
              </a:buClr>
              <a:buSzPct val="25000"/>
              <a:buFont typeface="Calibri"/>
              <a:buNone/>
            </a:pPr>
            <a:endParaRPr sz="4400" b="0" i="0" u="none" strike="noStrike" cap="none" dirty="0">
              <a:solidFill>
                <a:srgbClr val="0098AA"/>
              </a:solidFill>
              <a:latin typeface="Calibri"/>
              <a:ea typeface="Calibri"/>
              <a:cs typeface="Calibri"/>
              <a:sym typeface="Calibri"/>
              <a:rtl val="0"/>
            </a:endParaRPr>
          </a:p>
        </p:txBody>
      </p:sp>
      <p:sp>
        <p:nvSpPr>
          <p:cNvPr id="150" name="Shape 150"/>
          <p:cNvSpPr txBox="1"/>
          <p:nvPr/>
        </p:nvSpPr>
        <p:spPr>
          <a:xfrm rot="-5400000">
            <a:off x="-1443149" y="3111725"/>
            <a:ext cx="5311799" cy="861600"/>
          </a:xfrm>
          <a:prstGeom prst="rect">
            <a:avLst/>
          </a:prstGeom>
          <a:solidFill>
            <a:srgbClr val="F19E1F"/>
          </a:solidFill>
          <a:ln>
            <a:noFill/>
          </a:ln>
        </p:spPr>
        <p:txBody>
          <a:bodyPr lIns="24750" tIns="24750" rIns="24750" bIns="247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3900" b="0" i="0" u="none" strike="noStrike" cap="none">
                <a:solidFill>
                  <a:schemeClr val="dk1"/>
                </a:solidFill>
                <a:latin typeface="Calibri"/>
                <a:ea typeface="Calibri"/>
                <a:cs typeface="Calibri"/>
                <a:sym typeface="Calibri"/>
                <a:rtl val="0"/>
              </a:rPr>
              <a:t>Discovery Environment </a:t>
            </a:r>
          </a:p>
        </p:txBody>
      </p:sp>
      <p:sp>
        <p:nvSpPr>
          <p:cNvPr id="151" name="Shape 151"/>
          <p:cNvSpPr/>
          <p:nvPr/>
        </p:nvSpPr>
        <p:spPr>
          <a:xfrm rot="-5400000">
            <a:off x="5661549" y="3085473"/>
            <a:ext cx="5308800" cy="911100"/>
          </a:xfrm>
          <a:prstGeom prst="rect">
            <a:avLst/>
          </a:prstGeom>
          <a:solidFill>
            <a:srgbClr val="004471"/>
          </a:solidFill>
          <a:ln>
            <a:noFill/>
          </a:ln>
        </p:spPr>
        <p:txBody>
          <a:bodyPr lIns="24750" tIns="24750" rIns="24750" bIns="24750" anchor="ctr" anchorCtr="0">
            <a:noAutofit/>
          </a:bodyPr>
          <a:lstStyle/>
          <a:p>
            <a:pPr marL="0" marR="0" lvl="0" indent="0" algn="ctr" rtl="0">
              <a:lnSpc>
                <a:spcPct val="90000"/>
              </a:lnSpc>
              <a:spcBef>
                <a:spcPts val="0"/>
              </a:spcBef>
              <a:spcAft>
                <a:spcPts val="0"/>
              </a:spcAft>
              <a:buClr>
                <a:schemeClr val="lt1"/>
              </a:buClr>
              <a:buSzPct val="25000"/>
              <a:buFont typeface="Calibri"/>
              <a:buNone/>
            </a:pPr>
            <a:r>
              <a:rPr lang="en-US" sz="3900" b="0" i="0" u="none" strike="noStrike" cap="none">
                <a:solidFill>
                  <a:schemeClr val="lt1"/>
                </a:solidFill>
                <a:latin typeface="Calibri"/>
                <a:ea typeface="Calibri"/>
                <a:cs typeface="Calibri"/>
                <a:sym typeface="Calibri"/>
                <a:rtl val="0"/>
              </a:rPr>
              <a:t>Atmosphere images</a:t>
            </a:r>
          </a:p>
        </p:txBody>
      </p:sp>
      <p:sp>
        <p:nvSpPr>
          <p:cNvPr id="152" name="Shape 152"/>
          <p:cNvSpPr txBox="1"/>
          <p:nvPr/>
        </p:nvSpPr>
        <p:spPr>
          <a:xfrm>
            <a:off x="2345836" y="1066050"/>
            <a:ext cx="4812298" cy="639600"/>
          </a:xfrm>
          <a:prstGeom prst="rect">
            <a:avLst/>
          </a:prstGeom>
          <a:solidFill>
            <a:srgbClr val="E2E2E2"/>
          </a:solidFill>
          <a:ln w="19050" cap="flat" cmpd="sng">
            <a:solidFill>
              <a:srgbClr val="142248"/>
            </a:solidFill>
            <a:prstDash val="solid"/>
            <a:round/>
            <a:headEnd type="none" w="med" len="med"/>
            <a:tailEnd type="none" w="med" len="med"/>
          </a:ln>
        </p:spPr>
        <p:txBody>
          <a:bodyPr lIns="156450" tIns="156450" rIns="156450" bIns="1564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400" b="1" i="0" u="none" strike="noStrike" cap="none">
                <a:solidFill>
                  <a:srgbClr val="000000"/>
                </a:solidFill>
                <a:latin typeface="Arial"/>
                <a:ea typeface="Arial"/>
                <a:cs typeface="Arial"/>
                <a:sym typeface="Arial"/>
                <a:rtl val="0"/>
              </a:rPr>
              <a:t>Aligners-</a:t>
            </a:r>
          </a:p>
          <a:p>
            <a:pPr marL="0" marR="0" lvl="0" indent="0" algn="ctr" rtl="0">
              <a:lnSpc>
                <a:spcPct val="90000"/>
              </a:lnSpc>
              <a:spcBef>
                <a:spcPts val="770"/>
              </a:spcBef>
              <a:spcAft>
                <a:spcPts val="0"/>
              </a:spcAft>
              <a:buClr>
                <a:schemeClr val="dk1"/>
              </a:buClr>
              <a:buSzPct val="25000"/>
              <a:buFont typeface="Calibri"/>
              <a:buNone/>
            </a:pPr>
            <a:r>
              <a:rPr lang="en-US" sz="1400" b="1" i="0" u="none" strike="noStrike" cap="none">
                <a:solidFill>
                  <a:srgbClr val="142248"/>
                </a:solidFill>
                <a:latin typeface="Arial"/>
                <a:ea typeface="Arial"/>
                <a:cs typeface="Arial"/>
                <a:sym typeface="Arial"/>
                <a:rtl val="0"/>
              </a:rPr>
              <a:t>Tophat2</a:t>
            </a:r>
            <a:r>
              <a:rPr lang="en-US" sz="1400" b="1" i="0" u="none" strike="noStrike" cap="none">
                <a:solidFill>
                  <a:srgbClr val="000000"/>
                </a:solidFill>
                <a:latin typeface="Arial"/>
                <a:ea typeface="Arial"/>
                <a:cs typeface="Arial"/>
                <a:sym typeface="Arial"/>
                <a:rtl val="0"/>
              </a:rPr>
              <a:t>, </a:t>
            </a:r>
            <a:r>
              <a:rPr lang="en-US" sz="1400" b="1" i="0" u="none" strike="noStrike" cap="none">
                <a:solidFill>
                  <a:srgbClr val="F19E1F"/>
                </a:solidFill>
                <a:latin typeface="Arial"/>
                <a:ea typeface="Arial"/>
                <a:cs typeface="Arial"/>
                <a:sym typeface="Arial"/>
                <a:rtl val="0"/>
              </a:rPr>
              <a:t>STAR*</a:t>
            </a:r>
          </a:p>
        </p:txBody>
      </p:sp>
      <p:sp>
        <p:nvSpPr>
          <p:cNvPr id="153" name="Shape 153"/>
          <p:cNvSpPr txBox="1"/>
          <p:nvPr/>
        </p:nvSpPr>
        <p:spPr>
          <a:xfrm>
            <a:off x="2350636" y="2046350"/>
            <a:ext cx="4812298" cy="639600"/>
          </a:xfrm>
          <a:prstGeom prst="rect">
            <a:avLst/>
          </a:prstGeom>
          <a:solidFill>
            <a:srgbClr val="E2E2E2"/>
          </a:solidFill>
          <a:ln w="19050" cap="flat" cmpd="sng">
            <a:solidFill>
              <a:srgbClr val="142248"/>
            </a:solidFill>
            <a:prstDash val="solid"/>
            <a:round/>
            <a:headEnd type="none" w="med" len="med"/>
            <a:tailEnd type="none" w="med" len="med"/>
          </a:ln>
        </p:spPr>
        <p:txBody>
          <a:bodyPr lIns="156450" tIns="156450" rIns="156450" bIns="1564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400" b="1" i="0" u="none" strike="noStrike" cap="none">
                <a:solidFill>
                  <a:srgbClr val="000000"/>
                </a:solidFill>
                <a:latin typeface="Arial"/>
                <a:ea typeface="Arial"/>
                <a:cs typeface="Arial"/>
                <a:sym typeface="Arial"/>
                <a:rtl val="0"/>
              </a:rPr>
              <a:t>Assembly-</a:t>
            </a:r>
          </a:p>
          <a:p>
            <a:pPr marL="0" marR="0" lvl="0" indent="0" algn="ctr" rtl="0">
              <a:lnSpc>
                <a:spcPct val="90000"/>
              </a:lnSpc>
              <a:spcBef>
                <a:spcPts val="770"/>
              </a:spcBef>
              <a:spcAft>
                <a:spcPts val="0"/>
              </a:spcAft>
              <a:buClr>
                <a:schemeClr val="dk1"/>
              </a:buClr>
              <a:buSzPct val="25000"/>
              <a:buFont typeface="Calibri"/>
              <a:buNone/>
            </a:pPr>
            <a:r>
              <a:rPr lang="en-US" sz="1400" b="1" i="0" u="none" strike="noStrike" cap="none">
                <a:solidFill>
                  <a:srgbClr val="142248"/>
                </a:solidFill>
                <a:latin typeface="Arial"/>
                <a:ea typeface="Arial"/>
                <a:cs typeface="Arial"/>
                <a:sym typeface="Arial"/>
                <a:rtl val="0"/>
              </a:rPr>
              <a:t>Cufflinks2</a:t>
            </a:r>
            <a:r>
              <a:rPr lang="en-US" sz="1400" b="1" i="0" u="none" strike="noStrike" cap="none">
                <a:solidFill>
                  <a:srgbClr val="000000"/>
                </a:solidFill>
                <a:latin typeface="Arial"/>
                <a:ea typeface="Arial"/>
                <a:cs typeface="Arial"/>
                <a:sym typeface="Arial"/>
                <a:rtl val="0"/>
              </a:rPr>
              <a:t>, </a:t>
            </a:r>
            <a:r>
              <a:rPr lang="en-US" sz="1400" b="1" i="0" u="none" strike="noStrike" cap="none">
                <a:solidFill>
                  <a:srgbClr val="F19E1F"/>
                </a:solidFill>
                <a:latin typeface="Arial"/>
                <a:ea typeface="Arial"/>
                <a:cs typeface="Arial"/>
                <a:sym typeface="Arial"/>
                <a:rtl val="0"/>
              </a:rPr>
              <a:t>StringTie*</a:t>
            </a:r>
          </a:p>
        </p:txBody>
      </p:sp>
      <p:sp>
        <p:nvSpPr>
          <p:cNvPr id="154" name="Shape 154"/>
          <p:cNvSpPr txBox="1"/>
          <p:nvPr/>
        </p:nvSpPr>
        <p:spPr>
          <a:xfrm>
            <a:off x="2345836" y="3081886"/>
            <a:ext cx="4812298" cy="639600"/>
          </a:xfrm>
          <a:prstGeom prst="rect">
            <a:avLst/>
          </a:prstGeom>
          <a:solidFill>
            <a:srgbClr val="E2E2E2"/>
          </a:solidFill>
          <a:ln w="19050" cap="flat" cmpd="sng">
            <a:solidFill>
              <a:srgbClr val="142248"/>
            </a:solidFill>
            <a:prstDash val="solid"/>
            <a:round/>
            <a:headEnd type="none" w="med" len="med"/>
            <a:tailEnd type="none" w="med" len="med"/>
          </a:ln>
        </p:spPr>
        <p:txBody>
          <a:bodyPr lIns="156450" tIns="156450" rIns="156450" bIns="1564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400" b="1" i="0" u="none" strike="noStrike" cap="none">
                <a:solidFill>
                  <a:srgbClr val="000000"/>
                </a:solidFill>
                <a:latin typeface="Arial"/>
                <a:ea typeface="Arial"/>
                <a:cs typeface="Arial"/>
                <a:sym typeface="Arial"/>
                <a:rtl val="0"/>
              </a:rPr>
              <a:t>Differential expression-</a:t>
            </a:r>
          </a:p>
          <a:p>
            <a:pPr marL="0" marR="0" lvl="0" indent="0" algn="ctr" rtl="0">
              <a:lnSpc>
                <a:spcPct val="90000"/>
              </a:lnSpc>
              <a:spcBef>
                <a:spcPts val="770"/>
              </a:spcBef>
              <a:spcAft>
                <a:spcPts val="0"/>
              </a:spcAft>
              <a:buClr>
                <a:schemeClr val="dk1"/>
              </a:buClr>
              <a:buSzPct val="25000"/>
              <a:buFont typeface="Calibri"/>
              <a:buNone/>
            </a:pPr>
            <a:r>
              <a:rPr lang="en-US" sz="1400" b="1" i="0" u="none" strike="noStrike" cap="none">
                <a:solidFill>
                  <a:srgbClr val="142248"/>
                </a:solidFill>
                <a:latin typeface="Arial"/>
                <a:ea typeface="Arial"/>
                <a:cs typeface="Arial"/>
                <a:sym typeface="Arial"/>
                <a:rtl val="0"/>
              </a:rPr>
              <a:t>Cuffdiff2</a:t>
            </a:r>
            <a:r>
              <a:rPr lang="en-US" sz="1400" b="1" i="0" u="none" strike="noStrike" cap="none">
                <a:solidFill>
                  <a:srgbClr val="000000"/>
                </a:solidFill>
                <a:latin typeface="Arial"/>
                <a:ea typeface="Arial"/>
                <a:cs typeface="Arial"/>
                <a:sym typeface="Arial"/>
                <a:rtl val="0"/>
              </a:rPr>
              <a:t>, </a:t>
            </a:r>
            <a:r>
              <a:rPr lang="en-US" sz="1400" b="1" i="0" u="none" strike="noStrike" cap="none">
                <a:solidFill>
                  <a:srgbClr val="F19E1F"/>
                </a:solidFill>
                <a:latin typeface="Arial"/>
                <a:ea typeface="Arial"/>
                <a:cs typeface="Arial"/>
                <a:sym typeface="Arial"/>
                <a:rtl val="0"/>
              </a:rPr>
              <a:t>DESeq2*</a:t>
            </a:r>
            <a:r>
              <a:rPr lang="en-US" sz="1400" b="1" i="0" u="none" strike="noStrike" cap="none">
                <a:solidFill>
                  <a:schemeClr val="dk1"/>
                </a:solidFill>
                <a:latin typeface="Arial"/>
                <a:ea typeface="Arial"/>
                <a:cs typeface="Arial"/>
                <a:sym typeface="Arial"/>
                <a:rtl val="0"/>
              </a:rPr>
              <a:t>, </a:t>
            </a:r>
            <a:r>
              <a:rPr lang="en-US" sz="1400" b="1" i="0" u="none" strike="noStrike" cap="none">
                <a:solidFill>
                  <a:srgbClr val="F19E1F"/>
                </a:solidFill>
                <a:latin typeface="Arial"/>
                <a:ea typeface="Arial"/>
                <a:cs typeface="Arial"/>
                <a:sym typeface="Arial"/>
                <a:rtl val="0"/>
              </a:rPr>
              <a:t>Ballgown</a:t>
            </a:r>
            <a:r>
              <a:rPr lang="en-US" sz="1400" b="1" i="0" u="none" strike="noStrike" cap="none">
                <a:solidFill>
                  <a:schemeClr val="dk1"/>
                </a:solidFill>
                <a:latin typeface="Arial"/>
                <a:ea typeface="Arial"/>
                <a:cs typeface="Arial"/>
                <a:sym typeface="Arial"/>
                <a:rtl val="0"/>
              </a:rPr>
              <a:t>, </a:t>
            </a:r>
            <a:r>
              <a:rPr lang="en-US" sz="1400" b="1" i="0" u="none" strike="noStrike" cap="none">
                <a:solidFill>
                  <a:srgbClr val="F19E1F"/>
                </a:solidFill>
                <a:latin typeface="Arial"/>
                <a:ea typeface="Arial"/>
                <a:cs typeface="Arial"/>
                <a:sym typeface="Arial"/>
                <a:rtl val="0"/>
              </a:rPr>
              <a:t>edgeR</a:t>
            </a:r>
            <a:r>
              <a:rPr lang="en-US" sz="1400" b="1" i="0" u="none" strike="noStrike" cap="none">
                <a:solidFill>
                  <a:schemeClr val="dk1"/>
                </a:solidFill>
                <a:latin typeface="Arial"/>
                <a:ea typeface="Arial"/>
                <a:cs typeface="Arial"/>
                <a:sym typeface="Arial"/>
                <a:rtl val="0"/>
              </a:rPr>
              <a:t>, </a:t>
            </a:r>
            <a:r>
              <a:rPr lang="en-US" sz="1400" b="1" i="0" u="none" strike="noStrike" cap="none">
                <a:solidFill>
                  <a:srgbClr val="F19E1F"/>
                </a:solidFill>
                <a:latin typeface="Arial"/>
                <a:ea typeface="Arial"/>
                <a:cs typeface="Arial"/>
                <a:sym typeface="Arial"/>
                <a:rtl val="0"/>
              </a:rPr>
              <a:t>GFold</a:t>
            </a:r>
          </a:p>
        </p:txBody>
      </p:sp>
      <p:sp>
        <p:nvSpPr>
          <p:cNvPr id="155" name="Shape 155"/>
          <p:cNvSpPr txBox="1"/>
          <p:nvPr/>
        </p:nvSpPr>
        <p:spPr>
          <a:xfrm>
            <a:off x="2345825" y="3997825"/>
            <a:ext cx="4812298" cy="835498"/>
          </a:xfrm>
          <a:prstGeom prst="rect">
            <a:avLst/>
          </a:prstGeom>
          <a:solidFill>
            <a:srgbClr val="E2E2E2"/>
          </a:solidFill>
          <a:ln w="19050" cap="flat" cmpd="sng">
            <a:solidFill>
              <a:srgbClr val="142248"/>
            </a:solidFill>
            <a:prstDash val="solid"/>
            <a:round/>
            <a:headEnd type="none" w="med" len="med"/>
            <a:tailEnd type="none" w="med" len="med"/>
          </a:ln>
        </p:spPr>
        <p:txBody>
          <a:bodyPr lIns="156450" tIns="156450" rIns="156450" bIns="1564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400" b="1" i="0" u="none" strike="noStrike" cap="none">
                <a:solidFill>
                  <a:srgbClr val="000000"/>
                </a:solidFill>
                <a:latin typeface="Arial"/>
                <a:ea typeface="Arial"/>
                <a:cs typeface="Arial"/>
                <a:sym typeface="Arial"/>
                <a:rtl val="0"/>
              </a:rPr>
              <a:t>Quantification-</a:t>
            </a:r>
          </a:p>
          <a:p>
            <a:pPr marL="0" marR="0" lvl="0" indent="0" algn="ctr" rtl="0">
              <a:lnSpc>
                <a:spcPct val="90000"/>
              </a:lnSpc>
              <a:spcBef>
                <a:spcPts val="770"/>
              </a:spcBef>
              <a:spcAft>
                <a:spcPts val="0"/>
              </a:spcAft>
              <a:buClr>
                <a:schemeClr val="dk1"/>
              </a:buClr>
              <a:buSzPct val="25000"/>
              <a:buFont typeface="Calibri"/>
              <a:buNone/>
            </a:pPr>
            <a:r>
              <a:rPr lang="en-US" sz="1400" b="1" i="0" u="none" strike="noStrike" cap="none">
                <a:solidFill>
                  <a:srgbClr val="F19E1F"/>
                </a:solidFill>
                <a:latin typeface="Arial"/>
                <a:ea typeface="Arial"/>
                <a:cs typeface="Arial"/>
                <a:sym typeface="Arial"/>
                <a:rtl val="0"/>
              </a:rPr>
              <a:t>RSEM</a:t>
            </a:r>
            <a:r>
              <a:rPr lang="en-US" sz="1400" b="1" i="0" u="none" strike="noStrike" cap="none">
                <a:solidFill>
                  <a:schemeClr val="dk1"/>
                </a:solidFill>
                <a:latin typeface="Arial"/>
                <a:ea typeface="Arial"/>
                <a:cs typeface="Arial"/>
                <a:sym typeface="Arial"/>
                <a:rtl val="0"/>
              </a:rPr>
              <a:t>, </a:t>
            </a:r>
            <a:r>
              <a:rPr lang="en-US" sz="1400" b="1" i="0" u="none" strike="noStrike" cap="none">
                <a:solidFill>
                  <a:srgbClr val="F19E1F"/>
                </a:solidFill>
                <a:latin typeface="Arial"/>
                <a:ea typeface="Arial"/>
                <a:cs typeface="Arial"/>
                <a:sym typeface="Arial"/>
                <a:rtl val="0"/>
              </a:rPr>
              <a:t>Htseq</a:t>
            </a:r>
            <a:r>
              <a:rPr lang="en-US" sz="1400" b="1" i="0" u="none" strike="noStrike" cap="none">
                <a:solidFill>
                  <a:schemeClr val="dk1"/>
                </a:solidFill>
                <a:latin typeface="Arial"/>
                <a:ea typeface="Arial"/>
                <a:cs typeface="Arial"/>
                <a:sym typeface="Arial"/>
                <a:rtl val="0"/>
              </a:rPr>
              <a:t>, </a:t>
            </a:r>
            <a:r>
              <a:rPr lang="en-US" sz="1400" b="1" i="0" u="none" strike="noStrike" cap="none">
                <a:solidFill>
                  <a:srgbClr val="F19E1F"/>
                </a:solidFill>
                <a:latin typeface="Arial"/>
                <a:ea typeface="Arial"/>
                <a:cs typeface="Arial"/>
                <a:sym typeface="Arial"/>
                <a:rtl val="0"/>
              </a:rPr>
              <a:t>Bam_to_counts</a:t>
            </a:r>
            <a:r>
              <a:rPr lang="en-US" sz="1400" b="1" i="0" u="none" strike="noStrike" cap="none">
                <a:solidFill>
                  <a:srgbClr val="000000"/>
                </a:solidFill>
                <a:latin typeface="Arial"/>
                <a:ea typeface="Arial"/>
                <a:cs typeface="Arial"/>
                <a:sym typeface="Arial"/>
                <a:rtl val="0"/>
              </a:rPr>
              <a:t>, </a:t>
            </a:r>
            <a:r>
              <a:rPr lang="en-US" sz="1400" b="1" i="0" u="none" strike="noStrike" cap="none">
                <a:solidFill>
                  <a:srgbClr val="142248"/>
                </a:solidFill>
                <a:latin typeface="Arial"/>
                <a:ea typeface="Arial"/>
                <a:cs typeface="Arial"/>
                <a:sym typeface="Arial"/>
                <a:rtl val="0"/>
              </a:rPr>
              <a:t>Kallisto</a:t>
            </a:r>
            <a:r>
              <a:rPr lang="en-US" sz="1400" b="1" i="0" u="none" strike="noStrike" cap="none">
                <a:solidFill>
                  <a:schemeClr val="dk1"/>
                </a:solidFill>
                <a:latin typeface="Arial"/>
                <a:ea typeface="Arial"/>
                <a:cs typeface="Arial"/>
                <a:sym typeface="Arial"/>
                <a:rtl val="0"/>
              </a:rPr>
              <a:t>, </a:t>
            </a:r>
            <a:r>
              <a:rPr lang="en-US" sz="1400" b="1" i="0" u="none" strike="noStrike" cap="none">
                <a:solidFill>
                  <a:srgbClr val="004471"/>
                </a:solidFill>
                <a:latin typeface="Arial"/>
                <a:ea typeface="Arial"/>
                <a:cs typeface="Arial"/>
                <a:sym typeface="Arial"/>
                <a:rtl val="0"/>
              </a:rPr>
              <a:t>Salmon</a:t>
            </a:r>
            <a:r>
              <a:rPr lang="en-US" sz="1400" b="1" i="0" u="none" strike="noStrike" cap="none">
                <a:solidFill>
                  <a:schemeClr val="dk1"/>
                </a:solidFill>
                <a:latin typeface="Arial"/>
                <a:ea typeface="Arial"/>
                <a:cs typeface="Arial"/>
                <a:sym typeface="Arial"/>
                <a:rtl val="0"/>
              </a:rPr>
              <a:t>,</a:t>
            </a:r>
          </a:p>
          <a:p>
            <a:pPr marL="0" marR="0" lvl="0" indent="0" algn="ctr" rtl="0">
              <a:lnSpc>
                <a:spcPct val="90000"/>
              </a:lnSpc>
              <a:spcBef>
                <a:spcPts val="770"/>
              </a:spcBef>
              <a:spcAft>
                <a:spcPts val="0"/>
              </a:spcAft>
              <a:buClr>
                <a:schemeClr val="dk1"/>
              </a:buClr>
              <a:buSzPct val="25000"/>
              <a:buFont typeface="Calibri"/>
              <a:buNone/>
            </a:pPr>
            <a:r>
              <a:rPr lang="en-US" sz="1400" b="1" i="0" u="none" strike="noStrike" cap="none">
                <a:solidFill>
                  <a:srgbClr val="004471"/>
                </a:solidFill>
                <a:latin typeface="Arial"/>
                <a:ea typeface="Arial"/>
                <a:cs typeface="Arial"/>
                <a:sym typeface="Arial"/>
                <a:rtl val="0"/>
              </a:rPr>
              <a:t>Sailfish</a:t>
            </a:r>
            <a:r>
              <a:rPr lang="en-US" sz="1400" b="1" i="0" u="none" strike="noStrike" cap="none">
                <a:solidFill>
                  <a:schemeClr val="dk1"/>
                </a:solidFill>
                <a:latin typeface="Arial"/>
                <a:ea typeface="Arial"/>
                <a:cs typeface="Arial"/>
                <a:sym typeface="Arial"/>
                <a:rtl val="0"/>
              </a:rPr>
              <a:t>, </a:t>
            </a:r>
            <a:r>
              <a:rPr lang="en-US" sz="1400" b="1" i="0" u="none" strike="noStrike" cap="none">
                <a:solidFill>
                  <a:srgbClr val="004471"/>
                </a:solidFill>
                <a:latin typeface="Arial"/>
                <a:ea typeface="Arial"/>
                <a:cs typeface="Arial"/>
                <a:sym typeface="Arial"/>
                <a:rtl val="0"/>
              </a:rPr>
              <a:t>eXpress</a:t>
            </a:r>
          </a:p>
        </p:txBody>
      </p:sp>
      <p:sp>
        <p:nvSpPr>
          <p:cNvPr id="156" name="Shape 156"/>
          <p:cNvSpPr txBox="1"/>
          <p:nvPr/>
        </p:nvSpPr>
        <p:spPr>
          <a:xfrm>
            <a:off x="2345836" y="5153000"/>
            <a:ext cx="4812298" cy="639600"/>
          </a:xfrm>
          <a:prstGeom prst="rect">
            <a:avLst/>
          </a:prstGeom>
          <a:solidFill>
            <a:srgbClr val="E2E2E2"/>
          </a:solidFill>
          <a:ln w="19050" cap="flat" cmpd="sng">
            <a:solidFill>
              <a:srgbClr val="142248"/>
            </a:solidFill>
            <a:prstDash val="solid"/>
            <a:round/>
            <a:headEnd type="none" w="med" len="med"/>
            <a:tailEnd type="none" w="med" len="med"/>
          </a:ln>
        </p:spPr>
        <p:txBody>
          <a:bodyPr lIns="156450" tIns="156450" rIns="156450" bIns="1564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400" b="1" i="0" u="none" strike="noStrike" cap="none">
                <a:solidFill>
                  <a:srgbClr val="000000"/>
                </a:solidFill>
                <a:latin typeface="Arial"/>
                <a:ea typeface="Arial"/>
                <a:cs typeface="Arial"/>
                <a:sym typeface="Arial"/>
                <a:rtl val="0"/>
              </a:rPr>
              <a:t>Annotation-</a:t>
            </a:r>
          </a:p>
          <a:p>
            <a:pPr marL="0" marR="0" lvl="0" indent="0" algn="ctr" rtl="0">
              <a:lnSpc>
                <a:spcPct val="90000"/>
              </a:lnSpc>
              <a:spcBef>
                <a:spcPts val="770"/>
              </a:spcBef>
              <a:spcAft>
                <a:spcPts val="0"/>
              </a:spcAft>
              <a:buClr>
                <a:schemeClr val="dk1"/>
              </a:buClr>
              <a:buSzPct val="25000"/>
              <a:buFont typeface="Calibri"/>
              <a:buNone/>
            </a:pPr>
            <a:r>
              <a:rPr lang="en-US" sz="1400" b="1" i="0" u="none" strike="noStrike" cap="none">
                <a:solidFill>
                  <a:srgbClr val="F19E1F"/>
                </a:solidFill>
                <a:latin typeface="Arial"/>
                <a:ea typeface="Arial"/>
                <a:cs typeface="Arial"/>
                <a:sym typeface="Arial"/>
                <a:rtl val="0"/>
              </a:rPr>
              <a:t>Trinotate*</a:t>
            </a:r>
          </a:p>
        </p:txBody>
      </p:sp>
      <p:sp>
        <p:nvSpPr>
          <p:cNvPr id="157" name="Shape 157"/>
          <p:cNvSpPr txBox="1"/>
          <p:nvPr/>
        </p:nvSpPr>
        <p:spPr>
          <a:xfrm>
            <a:off x="2602267" y="6087950"/>
            <a:ext cx="2117398" cy="318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200" b="1" i="0" u="none" strike="noStrike" cap="none">
                <a:solidFill>
                  <a:srgbClr val="000000"/>
                </a:solidFill>
                <a:latin typeface="Arial"/>
                <a:ea typeface="Arial"/>
                <a:cs typeface="Arial"/>
                <a:sym typeface="Arial"/>
                <a:rtl val="0"/>
              </a:rPr>
              <a:t>Discovery Environment</a:t>
            </a:r>
          </a:p>
        </p:txBody>
      </p:sp>
      <p:sp>
        <p:nvSpPr>
          <p:cNvPr id="158" name="Shape 158"/>
          <p:cNvSpPr txBox="1"/>
          <p:nvPr/>
        </p:nvSpPr>
        <p:spPr>
          <a:xfrm>
            <a:off x="4536789" y="6086294"/>
            <a:ext cx="1117783" cy="318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200" b="1" i="0" u="none" strike="noStrike" cap="none">
                <a:solidFill>
                  <a:srgbClr val="000000"/>
                </a:solidFill>
                <a:latin typeface="Arial"/>
                <a:ea typeface="Arial"/>
                <a:cs typeface="Arial"/>
                <a:sym typeface="Arial"/>
                <a:rtl val="0"/>
              </a:rPr>
              <a:t>Atmosphere</a:t>
            </a:r>
          </a:p>
        </p:txBody>
      </p:sp>
      <p:cxnSp>
        <p:nvCxnSpPr>
          <p:cNvPr id="159" name="Shape 159"/>
          <p:cNvCxnSpPr/>
          <p:nvPr/>
        </p:nvCxnSpPr>
        <p:spPr>
          <a:xfrm>
            <a:off x="1947000" y="1382650"/>
            <a:ext cx="0" cy="3146098"/>
          </a:xfrm>
          <a:prstGeom prst="straightConnector1">
            <a:avLst/>
          </a:prstGeom>
          <a:noFill/>
          <a:ln w="25400" cap="flat" cmpd="sng">
            <a:solidFill>
              <a:srgbClr val="142248"/>
            </a:solidFill>
            <a:prstDash val="solid"/>
            <a:round/>
            <a:headEnd type="none" w="med" len="med"/>
            <a:tailEnd type="none" w="med" len="med"/>
          </a:ln>
        </p:spPr>
      </p:cxnSp>
      <p:cxnSp>
        <p:nvCxnSpPr>
          <p:cNvPr id="160" name="Shape 160"/>
          <p:cNvCxnSpPr/>
          <p:nvPr/>
        </p:nvCxnSpPr>
        <p:spPr>
          <a:xfrm>
            <a:off x="7508525" y="1382650"/>
            <a:ext cx="0" cy="4194900"/>
          </a:xfrm>
          <a:prstGeom prst="straightConnector1">
            <a:avLst/>
          </a:prstGeom>
          <a:noFill/>
          <a:ln w="25400" cap="flat" cmpd="sng">
            <a:solidFill>
              <a:srgbClr val="142248"/>
            </a:solidFill>
            <a:prstDash val="solid"/>
            <a:round/>
            <a:headEnd type="none" w="med" len="med"/>
            <a:tailEnd type="none" w="med" len="med"/>
          </a:ln>
        </p:spPr>
      </p:cxnSp>
      <p:cxnSp>
        <p:nvCxnSpPr>
          <p:cNvPr id="161" name="Shape 161"/>
          <p:cNvCxnSpPr/>
          <p:nvPr/>
        </p:nvCxnSpPr>
        <p:spPr>
          <a:xfrm rot="10800000" flipH="1">
            <a:off x="1947136" y="1378229"/>
            <a:ext cx="398699" cy="10500"/>
          </a:xfrm>
          <a:prstGeom prst="straightConnector1">
            <a:avLst/>
          </a:prstGeom>
          <a:noFill/>
          <a:ln w="25400" cap="flat" cmpd="sng">
            <a:solidFill>
              <a:srgbClr val="142248"/>
            </a:solidFill>
            <a:prstDash val="solid"/>
            <a:round/>
            <a:headEnd type="none" w="med" len="med"/>
            <a:tailEnd type="none" w="med" len="med"/>
          </a:ln>
        </p:spPr>
      </p:cxnSp>
      <p:cxnSp>
        <p:nvCxnSpPr>
          <p:cNvPr id="162" name="Shape 162"/>
          <p:cNvCxnSpPr/>
          <p:nvPr/>
        </p:nvCxnSpPr>
        <p:spPr>
          <a:xfrm rot="10800000" flipH="1">
            <a:off x="1947011" y="2360899"/>
            <a:ext cx="384899" cy="10500"/>
          </a:xfrm>
          <a:prstGeom prst="straightConnector1">
            <a:avLst/>
          </a:prstGeom>
          <a:noFill/>
          <a:ln w="25400" cap="flat" cmpd="sng">
            <a:solidFill>
              <a:srgbClr val="142248"/>
            </a:solidFill>
            <a:prstDash val="solid"/>
            <a:round/>
            <a:headEnd type="none" w="med" len="med"/>
            <a:tailEnd type="none" w="med" len="med"/>
          </a:ln>
        </p:spPr>
      </p:cxnSp>
      <p:cxnSp>
        <p:nvCxnSpPr>
          <p:cNvPr id="163" name="Shape 163"/>
          <p:cNvCxnSpPr/>
          <p:nvPr/>
        </p:nvCxnSpPr>
        <p:spPr>
          <a:xfrm rot="10800000" flipH="1">
            <a:off x="1947011" y="3423748"/>
            <a:ext cx="384899" cy="10500"/>
          </a:xfrm>
          <a:prstGeom prst="straightConnector1">
            <a:avLst/>
          </a:prstGeom>
          <a:noFill/>
          <a:ln w="25400" cap="flat" cmpd="sng">
            <a:solidFill>
              <a:srgbClr val="142248"/>
            </a:solidFill>
            <a:prstDash val="solid"/>
            <a:round/>
            <a:headEnd type="none" w="med" len="med"/>
            <a:tailEnd type="none" w="med" len="med"/>
          </a:ln>
        </p:spPr>
      </p:cxnSp>
      <p:cxnSp>
        <p:nvCxnSpPr>
          <p:cNvPr id="164" name="Shape 164"/>
          <p:cNvCxnSpPr/>
          <p:nvPr/>
        </p:nvCxnSpPr>
        <p:spPr>
          <a:xfrm rot="10800000" flipH="1">
            <a:off x="1947011" y="4513508"/>
            <a:ext cx="384899" cy="10500"/>
          </a:xfrm>
          <a:prstGeom prst="straightConnector1">
            <a:avLst/>
          </a:prstGeom>
          <a:noFill/>
          <a:ln w="25400" cap="flat" cmpd="sng">
            <a:solidFill>
              <a:srgbClr val="142248"/>
            </a:solidFill>
            <a:prstDash val="solid"/>
            <a:round/>
            <a:headEnd type="none" w="med" len="med"/>
            <a:tailEnd type="none" w="med" len="med"/>
          </a:ln>
        </p:spPr>
      </p:cxnSp>
      <p:sp>
        <p:nvSpPr>
          <p:cNvPr id="165" name="Shape 165"/>
          <p:cNvSpPr/>
          <p:nvPr/>
        </p:nvSpPr>
        <p:spPr>
          <a:xfrm>
            <a:off x="4473287" y="1783700"/>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66" name="Shape 166"/>
          <p:cNvSpPr/>
          <p:nvPr/>
        </p:nvSpPr>
        <p:spPr>
          <a:xfrm>
            <a:off x="4473287" y="2781175"/>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67" name="Shape 167"/>
          <p:cNvSpPr/>
          <p:nvPr/>
        </p:nvSpPr>
        <p:spPr>
          <a:xfrm>
            <a:off x="4473287" y="3756912"/>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168" name="Shape 168"/>
          <p:cNvSpPr/>
          <p:nvPr/>
        </p:nvSpPr>
        <p:spPr>
          <a:xfrm>
            <a:off x="4473300" y="4890412"/>
            <a:ext cx="205499" cy="205499"/>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cxnSp>
        <p:nvCxnSpPr>
          <p:cNvPr id="169" name="Shape 169"/>
          <p:cNvCxnSpPr>
            <a:endCxn id="152" idx="3"/>
          </p:cNvCxnSpPr>
          <p:nvPr/>
        </p:nvCxnSpPr>
        <p:spPr>
          <a:xfrm rot="10800000">
            <a:off x="7158135" y="1385850"/>
            <a:ext cx="363600" cy="10500"/>
          </a:xfrm>
          <a:prstGeom prst="straightConnector1">
            <a:avLst/>
          </a:prstGeom>
          <a:noFill/>
          <a:ln w="25400" cap="flat" cmpd="sng">
            <a:solidFill>
              <a:srgbClr val="142248"/>
            </a:solidFill>
            <a:prstDash val="solid"/>
            <a:round/>
            <a:headEnd type="none" w="med" len="med"/>
            <a:tailEnd type="none" w="med" len="med"/>
          </a:ln>
        </p:spPr>
      </p:cxnSp>
      <p:cxnSp>
        <p:nvCxnSpPr>
          <p:cNvPr id="170" name="Shape 170"/>
          <p:cNvCxnSpPr/>
          <p:nvPr/>
        </p:nvCxnSpPr>
        <p:spPr>
          <a:xfrm rot="10800000">
            <a:off x="7158136" y="2388524"/>
            <a:ext cx="363600" cy="10500"/>
          </a:xfrm>
          <a:prstGeom prst="straightConnector1">
            <a:avLst/>
          </a:prstGeom>
          <a:noFill/>
          <a:ln w="25400" cap="flat" cmpd="sng">
            <a:solidFill>
              <a:srgbClr val="142248"/>
            </a:solidFill>
            <a:prstDash val="solid"/>
            <a:round/>
            <a:headEnd type="none" w="med" len="med"/>
            <a:tailEnd type="none" w="med" len="med"/>
          </a:ln>
        </p:spPr>
      </p:cxnSp>
      <p:cxnSp>
        <p:nvCxnSpPr>
          <p:cNvPr id="171" name="Shape 171"/>
          <p:cNvCxnSpPr/>
          <p:nvPr/>
        </p:nvCxnSpPr>
        <p:spPr>
          <a:xfrm rot="10800000">
            <a:off x="7144936" y="4431998"/>
            <a:ext cx="363600" cy="10500"/>
          </a:xfrm>
          <a:prstGeom prst="straightConnector1">
            <a:avLst/>
          </a:prstGeom>
          <a:noFill/>
          <a:ln w="25400" cap="flat" cmpd="sng">
            <a:solidFill>
              <a:srgbClr val="142248"/>
            </a:solidFill>
            <a:prstDash val="solid"/>
            <a:round/>
            <a:headEnd type="none" w="med" len="med"/>
            <a:tailEnd type="none" w="med" len="med"/>
          </a:ln>
        </p:spPr>
      </p:cxnSp>
      <p:cxnSp>
        <p:nvCxnSpPr>
          <p:cNvPr id="172" name="Shape 172"/>
          <p:cNvCxnSpPr/>
          <p:nvPr/>
        </p:nvCxnSpPr>
        <p:spPr>
          <a:xfrm rot="10800000">
            <a:off x="7158136" y="5577548"/>
            <a:ext cx="363600" cy="10500"/>
          </a:xfrm>
          <a:prstGeom prst="straightConnector1">
            <a:avLst/>
          </a:prstGeom>
          <a:noFill/>
          <a:ln w="25400" cap="flat" cmpd="sng">
            <a:solidFill>
              <a:srgbClr val="142248"/>
            </a:solidFill>
            <a:prstDash val="solid"/>
            <a:round/>
            <a:headEnd type="none" w="med" len="med"/>
            <a:tailEnd type="none" w="med" len="med"/>
          </a:ln>
        </p:spPr>
      </p:cxnSp>
      <p:cxnSp>
        <p:nvCxnSpPr>
          <p:cNvPr id="173" name="Shape 173"/>
          <p:cNvCxnSpPr/>
          <p:nvPr/>
        </p:nvCxnSpPr>
        <p:spPr>
          <a:xfrm>
            <a:off x="1629650" y="3066100"/>
            <a:ext cx="317400" cy="0"/>
          </a:xfrm>
          <a:prstGeom prst="straightConnector1">
            <a:avLst/>
          </a:prstGeom>
          <a:noFill/>
          <a:ln w="25400" cap="flat" cmpd="sng">
            <a:solidFill>
              <a:srgbClr val="142248"/>
            </a:solidFill>
            <a:prstDash val="solid"/>
            <a:round/>
            <a:headEnd type="none" w="med" len="med"/>
            <a:tailEnd type="none" w="med" len="med"/>
          </a:ln>
        </p:spPr>
      </p:cxnSp>
      <p:sp>
        <p:nvSpPr>
          <p:cNvPr id="174" name="Shape 174"/>
          <p:cNvSpPr txBox="1"/>
          <p:nvPr/>
        </p:nvSpPr>
        <p:spPr>
          <a:xfrm>
            <a:off x="2594986" y="6364330"/>
            <a:ext cx="1878300" cy="4742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tl val="0"/>
              </a:rPr>
              <a:t>* New additions</a:t>
            </a:r>
          </a:p>
        </p:txBody>
      </p:sp>
      <p:sp>
        <p:nvSpPr>
          <p:cNvPr id="175" name="Shape 175"/>
          <p:cNvSpPr/>
          <p:nvPr/>
        </p:nvSpPr>
        <p:spPr>
          <a:xfrm>
            <a:off x="3204603" y="6027817"/>
            <a:ext cx="582360" cy="101296"/>
          </a:xfrm>
          <a:prstGeom prst="rect">
            <a:avLst/>
          </a:prstGeom>
          <a:solidFill>
            <a:srgbClr val="F19E1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19E1F"/>
              </a:solidFill>
              <a:latin typeface="Arial"/>
              <a:ea typeface="Arial"/>
              <a:cs typeface="Arial"/>
              <a:sym typeface="Arial"/>
              <a:rtl val="0"/>
            </a:endParaRPr>
          </a:p>
        </p:txBody>
      </p:sp>
      <p:sp>
        <p:nvSpPr>
          <p:cNvPr id="176" name="Shape 176"/>
          <p:cNvSpPr/>
          <p:nvPr/>
        </p:nvSpPr>
        <p:spPr>
          <a:xfrm>
            <a:off x="4778692" y="6026855"/>
            <a:ext cx="574739" cy="101296"/>
          </a:xfrm>
          <a:prstGeom prst="rect">
            <a:avLst/>
          </a:prstGeom>
          <a:solidFill>
            <a:srgbClr val="00447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177" name="Shape 177"/>
          <p:cNvSpPr txBox="1"/>
          <p:nvPr/>
        </p:nvSpPr>
        <p:spPr>
          <a:xfrm>
            <a:off x="5615594" y="6086294"/>
            <a:ext cx="1117783" cy="3186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200" b="1" i="0" u="none" strike="noStrike" cap="none">
                <a:solidFill>
                  <a:srgbClr val="000000"/>
                </a:solidFill>
                <a:latin typeface="Arial"/>
                <a:ea typeface="Arial"/>
                <a:cs typeface="Arial"/>
                <a:sym typeface="Arial"/>
                <a:rtl val="0"/>
              </a:rPr>
              <a:t>Both</a:t>
            </a:r>
          </a:p>
        </p:txBody>
      </p:sp>
      <p:sp>
        <p:nvSpPr>
          <p:cNvPr id="178" name="Shape 178"/>
          <p:cNvSpPr/>
          <p:nvPr/>
        </p:nvSpPr>
        <p:spPr>
          <a:xfrm>
            <a:off x="5857496" y="6026855"/>
            <a:ext cx="574739" cy="101296"/>
          </a:xfrm>
          <a:prstGeom prst="rect">
            <a:avLst/>
          </a:prstGeom>
          <a:solidFill>
            <a:srgbClr val="142248"/>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cxnSp>
        <p:nvCxnSpPr>
          <p:cNvPr id="185" name="Shape 185"/>
          <p:cNvCxnSpPr/>
          <p:nvPr/>
        </p:nvCxnSpPr>
        <p:spPr>
          <a:xfrm>
            <a:off x="1083720" y="3798675"/>
            <a:ext cx="392100" cy="0"/>
          </a:xfrm>
          <a:prstGeom prst="straightConnector1">
            <a:avLst/>
          </a:prstGeom>
          <a:noFill/>
          <a:ln w="25400" cap="flat" cmpd="sng">
            <a:solidFill>
              <a:srgbClr val="142248"/>
            </a:solidFill>
            <a:prstDash val="solid"/>
            <a:round/>
            <a:headEnd type="none" w="med" len="med"/>
            <a:tailEnd type="none" w="med" len="med"/>
          </a:ln>
        </p:spPr>
      </p:cxnSp>
      <p:cxnSp>
        <p:nvCxnSpPr>
          <p:cNvPr id="186" name="Shape 186"/>
          <p:cNvCxnSpPr/>
          <p:nvPr/>
        </p:nvCxnSpPr>
        <p:spPr>
          <a:xfrm>
            <a:off x="1473848" y="2615915"/>
            <a:ext cx="233099" cy="0"/>
          </a:xfrm>
          <a:prstGeom prst="straightConnector1">
            <a:avLst/>
          </a:prstGeom>
          <a:noFill/>
          <a:ln w="25400" cap="flat" cmpd="sng">
            <a:solidFill>
              <a:srgbClr val="142248"/>
            </a:solidFill>
            <a:prstDash val="solid"/>
            <a:round/>
            <a:headEnd type="none" w="med" len="med"/>
            <a:tailEnd type="none" w="med" len="med"/>
          </a:ln>
        </p:spPr>
      </p:cxnSp>
      <p:cxnSp>
        <p:nvCxnSpPr>
          <p:cNvPr id="187" name="Shape 187"/>
          <p:cNvCxnSpPr/>
          <p:nvPr/>
        </p:nvCxnSpPr>
        <p:spPr>
          <a:xfrm>
            <a:off x="1477573" y="5181503"/>
            <a:ext cx="233099" cy="0"/>
          </a:xfrm>
          <a:prstGeom prst="straightConnector1">
            <a:avLst/>
          </a:prstGeom>
          <a:noFill/>
          <a:ln w="25400" cap="flat" cmpd="sng">
            <a:solidFill>
              <a:srgbClr val="142248"/>
            </a:solidFill>
            <a:prstDash val="solid"/>
            <a:round/>
            <a:headEnd type="none" w="med" len="med"/>
            <a:tailEnd type="none" w="med" len="med"/>
          </a:ln>
        </p:spPr>
      </p:cxnSp>
      <p:cxnSp>
        <p:nvCxnSpPr>
          <p:cNvPr id="188" name="Shape 188"/>
          <p:cNvCxnSpPr/>
          <p:nvPr/>
        </p:nvCxnSpPr>
        <p:spPr>
          <a:xfrm>
            <a:off x="1470375" y="2599746"/>
            <a:ext cx="0" cy="2597100"/>
          </a:xfrm>
          <a:prstGeom prst="straightConnector1">
            <a:avLst/>
          </a:prstGeom>
          <a:noFill/>
          <a:ln w="25400" cap="flat" cmpd="sng">
            <a:solidFill>
              <a:srgbClr val="142248"/>
            </a:solidFill>
            <a:prstDash val="solid"/>
            <a:round/>
            <a:headEnd type="none" w="med" len="med"/>
            <a:tailEnd type="none" w="med" len="med"/>
          </a:ln>
        </p:spPr>
      </p:cxnSp>
      <p:sp>
        <p:nvSpPr>
          <p:cNvPr id="189" name="Shape 189"/>
          <p:cNvSpPr txBox="1"/>
          <p:nvPr/>
        </p:nvSpPr>
        <p:spPr>
          <a:xfrm>
            <a:off x="1706940" y="1960144"/>
            <a:ext cx="7348500" cy="639600"/>
          </a:xfrm>
          <a:prstGeom prst="rect">
            <a:avLst/>
          </a:prstGeom>
          <a:solidFill>
            <a:srgbClr val="E2E2E2"/>
          </a:solidFill>
          <a:ln>
            <a:noFill/>
          </a:ln>
        </p:spPr>
        <p:txBody>
          <a:bodyPr lIns="156450" tIns="156450" rIns="156450" bIns="1564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2200" b="0" i="0" u="none" strike="noStrike" cap="none">
                <a:solidFill>
                  <a:srgbClr val="000000"/>
                </a:solidFill>
                <a:latin typeface="Calibri"/>
                <a:ea typeface="Calibri"/>
                <a:cs typeface="Calibri"/>
                <a:sym typeface="Calibri"/>
                <a:rtl val="0"/>
              </a:rPr>
              <a:t>HTProcess Read Cleanup Pipeline</a:t>
            </a:r>
          </a:p>
        </p:txBody>
      </p:sp>
      <p:sp>
        <p:nvSpPr>
          <p:cNvPr id="190" name="Shape 190"/>
          <p:cNvSpPr/>
          <p:nvPr/>
        </p:nvSpPr>
        <p:spPr>
          <a:xfrm>
            <a:off x="1707835" y="2600660"/>
            <a:ext cx="1469400" cy="544800"/>
          </a:xfrm>
          <a:prstGeom prst="rect">
            <a:avLst/>
          </a:prstGeom>
          <a:solidFill>
            <a:srgbClr val="CFD7E7">
              <a:alpha val="89019"/>
            </a:srgbClr>
          </a:solidFill>
          <a:ln w="9525" cap="flat" cmpd="sng">
            <a:solidFill>
              <a:srgbClr val="CFD7E7">
                <a:alpha val="89019"/>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chemeClr val="dk1"/>
              </a:solidFill>
              <a:latin typeface="Calibri"/>
              <a:ea typeface="Calibri"/>
              <a:cs typeface="Calibri"/>
              <a:sym typeface="Calibri"/>
              <a:rtl val="0"/>
            </a:endParaRPr>
          </a:p>
        </p:txBody>
      </p:sp>
      <p:sp>
        <p:nvSpPr>
          <p:cNvPr id="191" name="Shape 191"/>
          <p:cNvSpPr txBox="1"/>
          <p:nvPr/>
        </p:nvSpPr>
        <p:spPr>
          <a:xfrm>
            <a:off x="1707835" y="2600660"/>
            <a:ext cx="14694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FastQC</a:t>
            </a:r>
          </a:p>
        </p:txBody>
      </p:sp>
      <p:sp>
        <p:nvSpPr>
          <p:cNvPr id="192" name="Shape 192"/>
          <p:cNvSpPr/>
          <p:nvPr/>
        </p:nvSpPr>
        <p:spPr>
          <a:xfrm>
            <a:off x="3177175" y="2600660"/>
            <a:ext cx="1469400" cy="544800"/>
          </a:xfrm>
          <a:prstGeom prst="rect">
            <a:avLst/>
          </a:prstGeom>
          <a:solidFill>
            <a:srgbClr val="CFD7E7">
              <a:alpha val="89019"/>
            </a:srgbClr>
          </a:solidFill>
          <a:ln w="9525" cap="flat" cmpd="sng">
            <a:solidFill>
              <a:srgbClr val="CFD7E7">
                <a:alpha val="89019"/>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chemeClr val="dk1"/>
              </a:solidFill>
              <a:latin typeface="Calibri"/>
              <a:ea typeface="Calibri"/>
              <a:cs typeface="Calibri"/>
              <a:sym typeface="Calibri"/>
              <a:rtl val="0"/>
            </a:endParaRPr>
          </a:p>
        </p:txBody>
      </p:sp>
      <p:sp>
        <p:nvSpPr>
          <p:cNvPr id="193" name="Shape 193"/>
          <p:cNvSpPr txBox="1"/>
          <p:nvPr/>
        </p:nvSpPr>
        <p:spPr>
          <a:xfrm>
            <a:off x="3177175" y="2600660"/>
            <a:ext cx="14694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rgbClr val="000000"/>
              </a:buClr>
              <a:buFont typeface="Arial"/>
              <a:buNone/>
            </a:pPr>
            <a:endParaRPr sz="2000" b="0" i="0" u="none" strike="noStrike" cap="none">
              <a:solidFill>
                <a:schemeClr val="dk1"/>
              </a:solidFill>
              <a:latin typeface="Calibri"/>
              <a:ea typeface="Calibri"/>
              <a:cs typeface="Calibri"/>
              <a:sym typeface="Calibri"/>
              <a:rtl val="0"/>
            </a:endParaRPr>
          </a:p>
        </p:txBody>
      </p:sp>
      <p:sp>
        <p:nvSpPr>
          <p:cNvPr id="194" name="Shape 194"/>
          <p:cNvSpPr/>
          <p:nvPr/>
        </p:nvSpPr>
        <p:spPr>
          <a:xfrm>
            <a:off x="4646514" y="2600660"/>
            <a:ext cx="1469400" cy="544800"/>
          </a:xfrm>
          <a:prstGeom prst="rect">
            <a:avLst/>
          </a:prstGeom>
          <a:solidFill>
            <a:srgbClr val="CFD7E7">
              <a:alpha val="89019"/>
            </a:srgbClr>
          </a:solidFill>
          <a:ln w="9525" cap="flat" cmpd="sng">
            <a:solidFill>
              <a:srgbClr val="CFD7E7">
                <a:alpha val="89019"/>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chemeClr val="dk1"/>
              </a:solidFill>
              <a:latin typeface="Calibri"/>
              <a:ea typeface="Calibri"/>
              <a:cs typeface="Calibri"/>
              <a:sym typeface="Calibri"/>
              <a:rtl val="0"/>
            </a:endParaRPr>
          </a:p>
        </p:txBody>
      </p:sp>
      <p:sp>
        <p:nvSpPr>
          <p:cNvPr id="195" name="Shape 195"/>
          <p:cNvSpPr txBox="1"/>
          <p:nvPr/>
        </p:nvSpPr>
        <p:spPr>
          <a:xfrm>
            <a:off x="4646514" y="2600660"/>
            <a:ext cx="14694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Trimmomatic</a:t>
            </a:r>
          </a:p>
        </p:txBody>
      </p:sp>
      <p:sp>
        <p:nvSpPr>
          <p:cNvPr id="196" name="Shape 196"/>
          <p:cNvSpPr/>
          <p:nvPr/>
        </p:nvSpPr>
        <p:spPr>
          <a:xfrm>
            <a:off x="6115853" y="2600660"/>
            <a:ext cx="1469400" cy="544800"/>
          </a:xfrm>
          <a:prstGeom prst="rect">
            <a:avLst/>
          </a:prstGeom>
          <a:solidFill>
            <a:srgbClr val="CFD7E7">
              <a:alpha val="89019"/>
            </a:srgbClr>
          </a:solidFill>
          <a:ln w="9525" cap="flat" cmpd="sng">
            <a:solidFill>
              <a:srgbClr val="CFD7E7">
                <a:alpha val="89019"/>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chemeClr val="dk1"/>
              </a:solidFill>
              <a:latin typeface="Calibri"/>
              <a:ea typeface="Calibri"/>
              <a:cs typeface="Calibri"/>
              <a:sym typeface="Calibri"/>
              <a:rtl val="0"/>
            </a:endParaRPr>
          </a:p>
        </p:txBody>
      </p:sp>
      <p:sp>
        <p:nvSpPr>
          <p:cNvPr id="197" name="Shape 197"/>
          <p:cNvSpPr txBox="1"/>
          <p:nvPr/>
        </p:nvSpPr>
        <p:spPr>
          <a:xfrm>
            <a:off x="6115853" y="2600660"/>
            <a:ext cx="14694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chemeClr val="dk1"/>
              </a:buClr>
              <a:buFont typeface="Calibri"/>
              <a:buNone/>
            </a:pPr>
            <a:endParaRPr sz="2000" b="0" i="0" u="none" strike="noStrike" cap="none">
              <a:solidFill>
                <a:schemeClr val="dk1"/>
              </a:solidFill>
              <a:latin typeface="Calibri"/>
              <a:ea typeface="Calibri"/>
              <a:cs typeface="Calibri"/>
              <a:sym typeface="Calibri"/>
              <a:rtl val="0"/>
            </a:endParaRPr>
          </a:p>
        </p:txBody>
      </p:sp>
      <p:sp>
        <p:nvSpPr>
          <p:cNvPr id="198" name="Shape 198"/>
          <p:cNvSpPr/>
          <p:nvPr/>
        </p:nvSpPr>
        <p:spPr>
          <a:xfrm>
            <a:off x="7585192" y="2600660"/>
            <a:ext cx="1469400" cy="544800"/>
          </a:xfrm>
          <a:prstGeom prst="rect">
            <a:avLst/>
          </a:prstGeom>
          <a:solidFill>
            <a:srgbClr val="CFD7E7">
              <a:alpha val="89019"/>
            </a:srgbClr>
          </a:solidFill>
          <a:ln w="9525" cap="flat" cmpd="sng">
            <a:solidFill>
              <a:srgbClr val="CFD7E7">
                <a:alpha val="89019"/>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chemeClr val="dk1"/>
              </a:solidFill>
              <a:latin typeface="Calibri"/>
              <a:ea typeface="Calibri"/>
              <a:cs typeface="Calibri"/>
              <a:sym typeface="Calibri"/>
              <a:rtl val="0"/>
            </a:endParaRPr>
          </a:p>
        </p:txBody>
      </p:sp>
      <p:sp>
        <p:nvSpPr>
          <p:cNvPr id="199" name="Shape 199"/>
          <p:cNvSpPr txBox="1"/>
          <p:nvPr/>
        </p:nvSpPr>
        <p:spPr>
          <a:xfrm>
            <a:off x="7585192" y="2600660"/>
            <a:ext cx="14694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FastQC</a:t>
            </a:r>
          </a:p>
        </p:txBody>
      </p:sp>
      <p:sp>
        <p:nvSpPr>
          <p:cNvPr id="200" name="Shape 200"/>
          <p:cNvSpPr txBox="1"/>
          <p:nvPr/>
        </p:nvSpPr>
        <p:spPr>
          <a:xfrm>
            <a:off x="73666" y="56697"/>
            <a:ext cx="9144000" cy="12002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98AA"/>
              </a:buClr>
              <a:buSzPct val="25000"/>
              <a:buFont typeface="Calibri"/>
              <a:buNone/>
            </a:pPr>
            <a:r>
              <a:rPr lang="en-US" sz="3000" b="1" i="0" u="none" strike="noStrike" cap="none" dirty="0">
                <a:solidFill>
                  <a:srgbClr val="0971AB"/>
                </a:solidFill>
                <a:latin typeface="Calibri"/>
                <a:ea typeface="Calibri"/>
                <a:cs typeface="Calibri"/>
                <a:sym typeface="Calibri"/>
                <a:rtl val="0"/>
              </a:rPr>
              <a:t>RNA </a:t>
            </a:r>
            <a:r>
              <a:rPr lang="en-US" sz="3000" b="1" i="0" u="none" strike="noStrike" cap="none" dirty="0" err="1">
                <a:solidFill>
                  <a:srgbClr val="0971AB"/>
                </a:solidFill>
                <a:latin typeface="Calibri"/>
                <a:ea typeface="Calibri"/>
                <a:cs typeface="Calibri"/>
                <a:sym typeface="Calibri"/>
                <a:rtl val="0"/>
              </a:rPr>
              <a:t>seq</a:t>
            </a:r>
            <a:r>
              <a:rPr lang="en-US" sz="3000" b="1" i="0" u="none" strike="noStrike" cap="none" dirty="0">
                <a:solidFill>
                  <a:srgbClr val="0971AB"/>
                </a:solidFill>
                <a:latin typeface="Calibri"/>
                <a:ea typeface="Calibri"/>
                <a:cs typeface="Calibri"/>
                <a:sym typeface="Calibri"/>
                <a:rtl val="0"/>
              </a:rPr>
              <a:t> 2: High Throughput Process Apps</a:t>
            </a:r>
            <a:r>
              <a:rPr lang="en-US" sz="3000" b="0" i="0" u="none" strike="noStrike" cap="none" dirty="0">
                <a:solidFill>
                  <a:srgbClr val="0971AB"/>
                </a:solidFill>
                <a:latin typeface="Calibri"/>
                <a:ea typeface="Calibri"/>
                <a:cs typeface="Calibri"/>
                <a:sym typeface="Calibri"/>
                <a:rtl val="0"/>
              </a:rPr>
              <a:t> </a:t>
            </a:r>
          </a:p>
          <a:p>
            <a:pPr marL="0" marR="0" lvl="0" indent="0" algn="ctr" rtl="0">
              <a:lnSpc>
                <a:spcPct val="100000"/>
              </a:lnSpc>
              <a:spcBef>
                <a:spcPts val="0"/>
              </a:spcBef>
              <a:spcAft>
                <a:spcPts val="0"/>
              </a:spcAft>
              <a:buClr>
                <a:srgbClr val="0098AA"/>
              </a:buClr>
              <a:buSzPct val="25000"/>
              <a:buFont typeface="Calibri"/>
              <a:buNone/>
            </a:pPr>
            <a:r>
              <a:rPr lang="en-US" sz="2400" b="0" i="0" u="none" strike="noStrike" cap="none" dirty="0">
                <a:solidFill>
                  <a:srgbClr val="0971AB"/>
                </a:solidFill>
                <a:latin typeface="Calibri"/>
                <a:ea typeface="Calibri"/>
                <a:cs typeface="Calibri"/>
                <a:sym typeface="Calibri"/>
                <a:rtl val="0"/>
              </a:rPr>
              <a:t>For handling large groups of data and easier workflow management. Files are managed as a group or library contained in a single directory.</a:t>
            </a:r>
          </a:p>
        </p:txBody>
      </p:sp>
      <p:sp>
        <p:nvSpPr>
          <p:cNvPr id="201" name="Shape 201"/>
          <p:cNvSpPr/>
          <p:nvPr/>
        </p:nvSpPr>
        <p:spPr>
          <a:xfrm>
            <a:off x="6187144" y="6371814"/>
            <a:ext cx="90505" cy="90505"/>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chemeClr val="dk1"/>
              </a:buClr>
              <a:buFont typeface="Calibri"/>
              <a:buNone/>
            </a:pPr>
            <a:endParaRPr sz="600" b="0" i="0" u="none" strike="noStrike" cap="none">
              <a:solidFill>
                <a:schemeClr val="dk1"/>
              </a:solidFill>
              <a:latin typeface="Calibri"/>
              <a:ea typeface="Calibri"/>
              <a:cs typeface="Calibri"/>
              <a:sym typeface="Calibri"/>
              <a:rtl val="0"/>
            </a:endParaRPr>
          </a:p>
        </p:txBody>
      </p:sp>
      <p:sp>
        <p:nvSpPr>
          <p:cNvPr id="202" name="Shape 202"/>
          <p:cNvSpPr/>
          <p:nvPr/>
        </p:nvSpPr>
        <p:spPr>
          <a:xfrm>
            <a:off x="5136682" y="3438321"/>
            <a:ext cx="424199" cy="619200"/>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chemeClr val="dk1"/>
              </a:solidFill>
              <a:latin typeface="Calibri"/>
              <a:ea typeface="Calibri"/>
              <a:cs typeface="Calibri"/>
              <a:sym typeface="Calibri"/>
              <a:rtl val="0"/>
            </a:endParaRPr>
          </a:p>
        </p:txBody>
      </p:sp>
      <p:sp>
        <p:nvSpPr>
          <p:cNvPr id="203" name="Shape 203"/>
          <p:cNvSpPr/>
          <p:nvPr/>
        </p:nvSpPr>
        <p:spPr>
          <a:xfrm>
            <a:off x="3002280" y="2764925"/>
            <a:ext cx="1546859" cy="216298"/>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chemeClr val="dk1"/>
              </a:solidFill>
              <a:latin typeface="Calibri"/>
              <a:ea typeface="Calibri"/>
              <a:cs typeface="Calibri"/>
              <a:sym typeface="Calibri"/>
              <a:rtl val="0"/>
            </a:endParaRPr>
          </a:p>
        </p:txBody>
      </p:sp>
      <p:sp>
        <p:nvSpPr>
          <p:cNvPr id="204" name="Shape 204"/>
          <p:cNvSpPr/>
          <p:nvPr/>
        </p:nvSpPr>
        <p:spPr>
          <a:xfrm>
            <a:off x="6213287" y="2768535"/>
            <a:ext cx="1604209" cy="216298"/>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chemeClr val="dk1"/>
              </a:solidFill>
              <a:latin typeface="Calibri"/>
              <a:ea typeface="Calibri"/>
              <a:cs typeface="Calibri"/>
              <a:sym typeface="Calibri"/>
              <a:rtl val="0"/>
            </a:endParaRPr>
          </a:p>
        </p:txBody>
      </p:sp>
      <p:sp>
        <p:nvSpPr>
          <p:cNvPr id="205" name="Shape 205"/>
          <p:cNvSpPr txBox="1"/>
          <p:nvPr/>
        </p:nvSpPr>
        <p:spPr>
          <a:xfrm rot="-5400000">
            <a:off x="-1718427" y="3293436"/>
            <a:ext cx="4796100" cy="998697"/>
          </a:xfrm>
          <a:prstGeom prst="rect">
            <a:avLst/>
          </a:prstGeom>
          <a:solidFill>
            <a:srgbClr val="F19E1F"/>
          </a:solidFill>
          <a:ln>
            <a:noFill/>
          </a:ln>
        </p:spPr>
        <p:txBody>
          <a:bodyPr lIns="24750" tIns="24750" rIns="24750" bIns="247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3600" b="0" i="0" u="none" strike="noStrike" cap="none">
                <a:solidFill>
                  <a:schemeClr val="dk1"/>
                </a:solidFill>
                <a:latin typeface="Calibri"/>
                <a:ea typeface="Calibri"/>
                <a:cs typeface="Calibri"/>
                <a:sym typeface="Calibri"/>
                <a:rtl val="0"/>
              </a:rPr>
              <a:t>Discovery Environment </a:t>
            </a:r>
          </a:p>
        </p:txBody>
      </p:sp>
      <p:grpSp>
        <p:nvGrpSpPr>
          <p:cNvPr id="206" name="Shape 206"/>
          <p:cNvGrpSpPr/>
          <p:nvPr/>
        </p:nvGrpSpPr>
        <p:grpSpPr>
          <a:xfrm>
            <a:off x="1706091" y="4408275"/>
            <a:ext cx="7348500" cy="1188614"/>
            <a:chOff x="1706091" y="3570075"/>
            <a:chExt cx="7348500" cy="1188614"/>
          </a:xfrm>
        </p:grpSpPr>
        <p:sp>
          <p:nvSpPr>
            <p:cNvPr id="207" name="Shape 207"/>
            <p:cNvSpPr txBox="1"/>
            <p:nvPr/>
          </p:nvSpPr>
          <p:spPr>
            <a:xfrm>
              <a:off x="1706091" y="3570075"/>
              <a:ext cx="7348500" cy="639600"/>
            </a:xfrm>
            <a:prstGeom prst="rect">
              <a:avLst/>
            </a:prstGeom>
            <a:solidFill>
              <a:srgbClr val="E2E2E2"/>
            </a:solidFill>
            <a:ln>
              <a:noFill/>
            </a:ln>
          </p:spPr>
          <p:txBody>
            <a:bodyPr lIns="156450" tIns="156450" rIns="156450" bIns="1564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2200" b="0" i="0" u="none" strike="noStrike" cap="none">
                  <a:solidFill>
                    <a:srgbClr val="000000"/>
                  </a:solidFill>
                  <a:latin typeface="Calibri"/>
                  <a:ea typeface="Calibri"/>
                  <a:cs typeface="Calibri"/>
                  <a:sym typeface="Calibri"/>
                  <a:rtl val="0"/>
                </a:rPr>
                <a:t>HTProcess Tuxedo Pipeline</a:t>
              </a:r>
            </a:p>
          </p:txBody>
        </p:sp>
        <p:sp>
          <p:nvSpPr>
            <p:cNvPr id="208" name="Shape 208"/>
            <p:cNvSpPr/>
            <p:nvPr/>
          </p:nvSpPr>
          <p:spPr>
            <a:xfrm>
              <a:off x="1706990" y="4209753"/>
              <a:ext cx="1469400" cy="544800"/>
            </a:xfrm>
            <a:prstGeom prst="rect">
              <a:avLst/>
            </a:prstGeom>
            <a:solidFill>
              <a:srgbClr val="CFD7E7">
                <a:alpha val="89019"/>
              </a:srgbClr>
            </a:solidFill>
            <a:ln w="9525" cap="flat" cmpd="sng">
              <a:solidFill>
                <a:srgbClr val="CFD7E7">
                  <a:alpha val="89019"/>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rgbClr val="000000"/>
                </a:solidFill>
                <a:latin typeface="Calibri"/>
                <a:ea typeface="Calibri"/>
                <a:cs typeface="Calibri"/>
                <a:sym typeface="Calibri"/>
                <a:rtl val="0"/>
              </a:endParaRPr>
            </a:p>
          </p:txBody>
        </p:sp>
        <p:sp>
          <p:nvSpPr>
            <p:cNvPr id="209" name="Shape 209"/>
            <p:cNvSpPr txBox="1"/>
            <p:nvPr/>
          </p:nvSpPr>
          <p:spPr>
            <a:xfrm>
              <a:off x="1706990" y="4209753"/>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rgbClr val="000000"/>
                  </a:solidFill>
                  <a:latin typeface="Calibri"/>
                  <a:ea typeface="Calibri"/>
                  <a:cs typeface="Calibri"/>
                  <a:sym typeface="Calibri"/>
                  <a:rtl val="0"/>
                </a:rPr>
                <a:t>HTProcess Tophat 2</a:t>
              </a:r>
            </a:p>
          </p:txBody>
        </p:sp>
        <p:sp>
          <p:nvSpPr>
            <p:cNvPr id="210" name="Shape 210"/>
            <p:cNvSpPr/>
            <p:nvPr/>
          </p:nvSpPr>
          <p:spPr>
            <a:xfrm>
              <a:off x="3176327" y="4209753"/>
              <a:ext cx="1469400" cy="544800"/>
            </a:xfrm>
            <a:prstGeom prst="rect">
              <a:avLst/>
            </a:prstGeom>
            <a:solidFill>
              <a:srgbClr val="CFD7E7">
                <a:alpha val="89019"/>
              </a:srgbClr>
            </a:solidFill>
            <a:ln w="9525" cap="flat" cmpd="sng">
              <a:solidFill>
                <a:srgbClr val="CFD7E7">
                  <a:alpha val="89019"/>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rgbClr val="000000"/>
                </a:solidFill>
                <a:latin typeface="Calibri"/>
                <a:ea typeface="Calibri"/>
                <a:cs typeface="Calibri"/>
                <a:sym typeface="Calibri"/>
                <a:rtl val="0"/>
              </a:endParaRPr>
            </a:p>
          </p:txBody>
        </p:sp>
        <p:sp>
          <p:nvSpPr>
            <p:cNvPr id="211" name="Shape 211"/>
            <p:cNvSpPr/>
            <p:nvPr/>
          </p:nvSpPr>
          <p:spPr>
            <a:xfrm>
              <a:off x="4645667" y="4209753"/>
              <a:ext cx="1469400" cy="544800"/>
            </a:xfrm>
            <a:prstGeom prst="rect">
              <a:avLst/>
            </a:prstGeom>
            <a:solidFill>
              <a:srgbClr val="CFD7E7">
                <a:alpha val="89019"/>
              </a:srgbClr>
            </a:solidFill>
            <a:ln w="9525" cap="flat" cmpd="sng">
              <a:solidFill>
                <a:srgbClr val="CFD7E7">
                  <a:alpha val="89019"/>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rgbClr val="000000"/>
                </a:solidFill>
                <a:latin typeface="Calibri"/>
                <a:ea typeface="Calibri"/>
                <a:cs typeface="Calibri"/>
                <a:sym typeface="Calibri"/>
                <a:rtl val="0"/>
              </a:endParaRPr>
            </a:p>
          </p:txBody>
        </p:sp>
        <p:sp>
          <p:nvSpPr>
            <p:cNvPr id="212" name="Shape 212"/>
            <p:cNvSpPr txBox="1"/>
            <p:nvPr/>
          </p:nvSpPr>
          <p:spPr>
            <a:xfrm>
              <a:off x="5745121" y="4213889"/>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600" b="0" i="0" u="none" strike="noStrike" cap="none">
                  <a:solidFill>
                    <a:srgbClr val="000000"/>
                  </a:solidFill>
                  <a:latin typeface="Calibri"/>
                  <a:ea typeface="Calibri"/>
                  <a:cs typeface="Calibri"/>
                  <a:sym typeface="Calibri"/>
                  <a:rtl val="0"/>
                </a:rPr>
                <a:t>HTProcess CuffMerge</a:t>
              </a:r>
            </a:p>
          </p:txBody>
        </p:sp>
        <p:sp>
          <p:nvSpPr>
            <p:cNvPr id="213" name="Shape 213"/>
            <p:cNvSpPr/>
            <p:nvPr/>
          </p:nvSpPr>
          <p:spPr>
            <a:xfrm>
              <a:off x="6977132" y="4214921"/>
              <a:ext cx="378565" cy="542574"/>
            </a:xfrm>
            <a:prstGeom prst="rect">
              <a:avLst/>
            </a:prstGeom>
            <a:solidFill>
              <a:srgbClr val="E2E2E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rgbClr val="000000"/>
                </a:solidFill>
                <a:latin typeface="Calibri"/>
                <a:ea typeface="Calibri"/>
                <a:cs typeface="Calibri"/>
                <a:sym typeface="Calibri"/>
                <a:rtl val="0"/>
              </a:endParaRPr>
            </a:p>
          </p:txBody>
        </p:sp>
        <p:sp>
          <p:nvSpPr>
            <p:cNvPr id="214" name="Shape 214"/>
            <p:cNvSpPr txBox="1"/>
            <p:nvPr/>
          </p:nvSpPr>
          <p:spPr>
            <a:xfrm>
              <a:off x="7355700" y="4212696"/>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rgbClr val="000000"/>
                  </a:solidFill>
                  <a:latin typeface="Calibri"/>
                  <a:ea typeface="Calibri"/>
                  <a:cs typeface="Calibri"/>
                  <a:sym typeface="Calibri"/>
                  <a:rtl val="0"/>
                </a:rPr>
                <a:t>HTProcess</a:t>
              </a:r>
            </a:p>
            <a:p>
              <a:pPr marL="0" marR="0" lvl="0" indent="0" algn="ctr" rtl="0">
                <a:lnSpc>
                  <a:spcPct val="90000"/>
                </a:lnSpc>
                <a:spcBef>
                  <a:spcPts val="560"/>
                </a:spcBef>
                <a:spcAft>
                  <a:spcPts val="0"/>
                </a:spcAft>
                <a:buClr>
                  <a:schemeClr val="dk1"/>
                </a:buClr>
                <a:buSzPct val="25000"/>
                <a:buFont typeface="Calibri"/>
                <a:buNone/>
              </a:pPr>
              <a:r>
                <a:rPr lang="en-US" sz="1600" b="0" i="0" u="none" strike="noStrike" cap="none">
                  <a:solidFill>
                    <a:srgbClr val="000000"/>
                  </a:solidFill>
                  <a:latin typeface="Calibri"/>
                  <a:ea typeface="Calibri"/>
                  <a:cs typeface="Calibri"/>
                  <a:sym typeface="Calibri"/>
                  <a:rtl val="0"/>
                </a:rPr>
                <a:t>CuffDiff</a:t>
              </a:r>
            </a:p>
          </p:txBody>
        </p:sp>
        <p:sp>
          <p:nvSpPr>
            <p:cNvPr id="215" name="Shape 215"/>
            <p:cNvSpPr/>
            <p:nvPr/>
          </p:nvSpPr>
          <p:spPr>
            <a:xfrm>
              <a:off x="8546446" y="4213889"/>
              <a:ext cx="508144" cy="543604"/>
            </a:xfrm>
            <a:prstGeom prst="rect">
              <a:avLst/>
            </a:prstGeom>
            <a:solidFill>
              <a:srgbClr val="E2E2E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rgbClr val="000000"/>
                </a:solidFill>
                <a:latin typeface="Calibri"/>
                <a:ea typeface="Calibri"/>
                <a:cs typeface="Calibri"/>
                <a:sym typeface="Calibri"/>
                <a:rtl val="0"/>
              </a:endParaRPr>
            </a:p>
          </p:txBody>
        </p:sp>
        <p:sp>
          <p:nvSpPr>
            <p:cNvPr id="216" name="Shape 216"/>
            <p:cNvSpPr/>
            <p:nvPr/>
          </p:nvSpPr>
          <p:spPr>
            <a:xfrm>
              <a:off x="5093953" y="4214921"/>
              <a:ext cx="335539" cy="539552"/>
            </a:xfrm>
            <a:prstGeom prst="rect">
              <a:avLst/>
            </a:prstGeom>
            <a:solidFill>
              <a:srgbClr val="EAF1DD">
                <a:alpha val="89019"/>
              </a:srgbClr>
            </a:solidFill>
            <a:ln w="9525" cap="flat" cmpd="sng">
              <a:solidFill>
                <a:srgbClr val="CFD7E7">
                  <a:alpha val="89019"/>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1800" b="0" i="0" u="none" strike="noStrike" cap="none">
                <a:solidFill>
                  <a:srgbClr val="000000"/>
                </a:solidFill>
                <a:latin typeface="Calibri"/>
                <a:ea typeface="Calibri"/>
                <a:cs typeface="Calibri"/>
                <a:sym typeface="Calibri"/>
                <a:rtl val="0"/>
              </a:endParaRPr>
            </a:p>
          </p:txBody>
        </p:sp>
        <p:sp>
          <p:nvSpPr>
            <p:cNvPr id="217" name="Shape 217"/>
            <p:cNvSpPr/>
            <p:nvPr/>
          </p:nvSpPr>
          <p:spPr>
            <a:xfrm>
              <a:off x="2947300" y="4203575"/>
              <a:ext cx="1958400" cy="543899"/>
            </a:xfrm>
            <a:prstGeom prst="rect">
              <a:avLst/>
            </a:prstGeom>
            <a:solidFill>
              <a:srgbClr val="E2E2E2"/>
            </a:solidFill>
            <a:ln>
              <a:noFill/>
            </a:ln>
          </p:spPr>
          <p:txBody>
            <a:bodyPr lIns="91425" tIns="91425" rIns="91425" bIns="9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600" b="0" i="0" u="none" strike="noStrike" cap="none">
                  <a:solidFill>
                    <a:srgbClr val="000000"/>
                  </a:solidFill>
                  <a:latin typeface="Calibri"/>
                  <a:ea typeface="Calibri"/>
                  <a:cs typeface="Calibri"/>
                  <a:sym typeface="Calibri"/>
                  <a:rtl val="0"/>
                </a:rPr>
                <a:t>HTProcess Tophat-2 (HPC-Agave)</a:t>
              </a:r>
            </a:p>
          </p:txBody>
        </p:sp>
        <p:sp>
          <p:nvSpPr>
            <p:cNvPr id="218" name="Shape 218"/>
            <p:cNvSpPr txBox="1"/>
            <p:nvPr/>
          </p:nvSpPr>
          <p:spPr>
            <a:xfrm>
              <a:off x="4627676" y="4209308"/>
              <a:ext cx="1276798" cy="532499"/>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600" b="0" i="0" u="none" strike="noStrike" cap="none">
                  <a:solidFill>
                    <a:srgbClr val="000000"/>
                  </a:solidFill>
                  <a:latin typeface="Calibri"/>
                  <a:ea typeface="Calibri"/>
                  <a:cs typeface="Calibri"/>
                  <a:sym typeface="Calibri"/>
                  <a:rtl val="0"/>
                </a:rPr>
                <a:t>HTProcess Cufflinks</a:t>
              </a:r>
            </a:p>
          </p:txBody>
        </p:sp>
      </p:grpSp>
      <p:sp>
        <p:nvSpPr>
          <p:cNvPr id="219" name="Shape 219"/>
          <p:cNvSpPr/>
          <p:nvPr/>
        </p:nvSpPr>
        <p:spPr>
          <a:xfrm>
            <a:off x="1706091" y="1960144"/>
            <a:ext cx="7348498" cy="1185315"/>
          </a:xfrm>
          <a:prstGeom prst="rect">
            <a:avLst/>
          </a:prstGeom>
          <a:noFill/>
          <a:ln w="25400" cap="flat" cmpd="sng">
            <a:solidFill>
              <a:srgbClr val="14224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220" name="Shape 220"/>
          <p:cNvSpPr/>
          <p:nvPr/>
        </p:nvSpPr>
        <p:spPr>
          <a:xfrm>
            <a:off x="1706091" y="4408275"/>
            <a:ext cx="7348498" cy="1171733"/>
          </a:xfrm>
          <a:prstGeom prst="rect">
            <a:avLst/>
          </a:prstGeom>
          <a:noFill/>
          <a:ln w="25400" cap="flat" cmpd="sng">
            <a:solidFill>
              <a:srgbClr val="14224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cxnSp>
        <p:nvCxnSpPr>
          <p:cNvPr id="227" name="Shape 227"/>
          <p:cNvCxnSpPr/>
          <p:nvPr/>
        </p:nvCxnSpPr>
        <p:spPr>
          <a:xfrm>
            <a:off x="1282500" y="3564187"/>
            <a:ext cx="859376" cy="12389"/>
          </a:xfrm>
          <a:prstGeom prst="straightConnector1">
            <a:avLst/>
          </a:prstGeom>
          <a:noFill/>
          <a:ln w="25400" cap="flat" cmpd="sng">
            <a:solidFill>
              <a:srgbClr val="142248"/>
            </a:solidFill>
            <a:prstDash val="solid"/>
            <a:round/>
            <a:headEnd type="none" w="med" len="med"/>
            <a:tailEnd type="none" w="med" len="med"/>
          </a:ln>
        </p:spPr>
      </p:cxnSp>
      <p:cxnSp>
        <p:nvCxnSpPr>
          <p:cNvPr id="228" name="Shape 228"/>
          <p:cNvCxnSpPr/>
          <p:nvPr/>
        </p:nvCxnSpPr>
        <p:spPr>
          <a:xfrm>
            <a:off x="1473848" y="1770094"/>
            <a:ext cx="233099" cy="0"/>
          </a:xfrm>
          <a:prstGeom prst="straightConnector1">
            <a:avLst/>
          </a:prstGeom>
          <a:noFill/>
          <a:ln w="25400" cap="flat" cmpd="sng">
            <a:solidFill>
              <a:srgbClr val="142248"/>
            </a:solidFill>
            <a:prstDash val="solid"/>
            <a:round/>
            <a:headEnd type="none" w="med" len="med"/>
            <a:tailEnd type="none" w="med" len="med"/>
          </a:ln>
        </p:spPr>
      </p:cxnSp>
      <p:cxnSp>
        <p:nvCxnSpPr>
          <p:cNvPr id="229" name="Shape 229"/>
          <p:cNvCxnSpPr/>
          <p:nvPr/>
        </p:nvCxnSpPr>
        <p:spPr>
          <a:xfrm>
            <a:off x="1477573" y="5372025"/>
            <a:ext cx="233099" cy="0"/>
          </a:xfrm>
          <a:prstGeom prst="straightConnector1">
            <a:avLst/>
          </a:prstGeom>
          <a:noFill/>
          <a:ln w="25400" cap="flat" cmpd="sng">
            <a:solidFill>
              <a:srgbClr val="142248"/>
            </a:solidFill>
            <a:prstDash val="solid"/>
            <a:round/>
            <a:headEnd type="none" w="med" len="med"/>
            <a:tailEnd type="none" w="med" len="med"/>
          </a:ln>
        </p:spPr>
      </p:cxnSp>
      <p:cxnSp>
        <p:nvCxnSpPr>
          <p:cNvPr id="230" name="Shape 230"/>
          <p:cNvCxnSpPr/>
          <p:nvPr/>
        </p:nvCxnSpPr>
        <p:spPr>
          <a:xfrm>
            <a:off x="1470375" y="1767525"/>
            <a:ext cx="0" cy="3614700"/>
          </a:xfrm>
          <a:prstGeom prst="straightConnector1">
            <a:avLst/>
          </a:prstGeom>
          <a:noFill/>
          <a:ln w="25400" cap="flat" cmpd="sng">
            <a:solidFill>
              <a:srgbClr val="142248"/>
            </a:solidFill>
            <a:prstDash val="solid"/>
            <a:round/>
            <a:headEnd type="none" w="med" len="med"/>
            <a:tailEnd type="none" w="med" len="med"/>
          </a:ln>
        </p:spPr>
      </p:cxnSp>
      <p:sp>
        <p:nvSpPr>
          <p:cNvPr id="231" name="Shape 231"/>
          <p:cNvSpPr txBox="1"/>
          <p:nvPr/>
        </p:nvSpPr>
        <p:spPr>
          <a:xfrm>
            <a:off x="1706940" y="4732123"/>
            <a:ext cx="7348500" cy="639900"/>
          </a:xfrm>
          <a:prstGeom prst="rect">
            <a:avLst/>
          </a:prstGeom>
          <a:solidFill>
            <a:srgbClr val="E2E2E2"/>
          </a:solidFill>
          <a:ln>
            <a:noFill/>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200" b="0" i="0" u="none" strike="noStrike" cap="none">
                <a:solidFill>
                  <a:srgbClr val="000000"/>
                </a:solidFill>
                <a:latin typeface="Calibri"/>
                <a:ea typeface="Calibri"/>
                <a:cs typeface="Calibri"/>
                <a:sym typeface="Calibri"/>
                <a:rtl val="0"/>
              </a:rPr>
              <a:t>Genome Assembly Analysis</a:t>
            </a:r>
          </a:p>
        </p:txBody>
      </p:sp>
      <p:sp>
        <p:nvSpPr>
          <p:cNvPr id="232" name="Shape 232"/>
          <p:cNvSpPr/>
          <p:nvPr/>
        </p:nvSpPr>
        <p:spPr>
          <a:xfrm>
            <a:off x="3177175" y="5348292"/>
            <a:ext cx="1469400" cy="5451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33" name="Shape 233"/>
          <p:cNvSpPr txBox="1"/>
          <p:nvPr/>
        </p:nvSpPr>
        <p:spPr>
          <a:xfrm>
            <a:off x="3177175" y="5348292"/>
            <a:ext cx="14694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Gage – get correctness</a:t>
            </a:r>
          </a:p>
        </p:txBody>
      </p:sp>
      <p:sp>
        <p:nvSpPr>
          <p:cNvPr id="234" name="Shape 234"/>
          <p:cNvSpPr/>
          <p:nvPr/>
        </p:nvSpPr>
        <p:spPr>
          <a:xfrm>
            <a:off x="4646514" y="5348292"/>
            <a:ext cx="1469400" cy="5451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35" name="Shape 235"/>
          <p:cNvSpPr txBox="1"/>
          <p:nvPr/>
        </p:nvSpPr>
        <p:spPr>
          <a:xfrm>
            <a:off x="4646514" y="5348292"/>
            <a:ext cx="14694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Compute contig stats</a:t>
            </a:r>
          </a:p>
        </p:txBody>
      </p:sp>
      <p:sp>
        <p:nvSpPr>
          <p:cNvPr id="236" name="Shape 236"/>
          <p:cNvSpPr/>
          <p:nvPr/>
        </p:nvSpPr>
        <p:spPr>
          <a:xfrm>
            <a:off x="6115853" y="5348292"/>
            <a:ext cx="1469400" cy="5451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37" name="Shape 237"/>
          <p:cNvSpPr txBox="1"/>
          <p:nvPr/>
        </p:nvSpPr>
        <p:spPr>
          <a:xfrm>
            <a:off x="6115853" y="5348292"/>
            <a:ext cx="14694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Snap-gene prediction</a:t>
            </a:r>
          </a:p>
        </p:txBody>
      </p:sp>
      <p:sp>
        <p:nvSpPr>
          <p:cNvPr id="238" name="Shape 238"/>
          <p:cNvSpPr/>
          <p:nvPr/>
        </p:nvSpPr>
        <p:spPr>
          <a:xfrm>
            <a:off x="7585192" y="5348292"/>
            <a:ext cx="1469400" cy="5451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39" name="Shape 239"/>
          <p:cNvSpPr txBox="1"/>
          <p:nvPr/>
        </p:nvSpPr>
        <p:spPr>
          <a:xfrm>
            <a:off x="7585192" y="5348292"/>
            <a:ext cx="14694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CEGMA</a:t>
            </a:r>
          </a:p>
        </p:txBody>
      </p:sp>
      <p:sp>
        <p:nvSpPr>
          <p:cNvPr id="240" name="Shape 240"/>
          <p:cNvSpPr txBox="1"/>
          <p:nvPr/>
        </p:nvSpPr>
        <p:spPr>
          <a:xfrm>
            <a:off x="1706940" y="2936977"/>
            <a:ext cx="7348500" cy="639600"/>
          </a:xfrm>
          <a:prstGeom prst="rect">
            <a:avLst/>
          </a:prstGeom>
          <a:solidFill>
            <a:srgbClr val="E2E2E2"/>
          </a:solidFill>
          <a:ln>
            <a:noFill/>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200" b="0" i="0" u="none" strike="noStrike" cap="none">
                <a:solidFill>
                  <a:srgbClr val="000000"/>
                </a:solidFill>
                <a:latin typeface="Calibri"/>
                <a:ea typeface="Calibri"/>
                <a:cs typeface="Calibri"/>
                <a:sym typeface="Calibri"/>
                <a:rtl val="0"/>
              </a:rPr>
              <a:t>Whole Genome Assembly</a:t>
            </a:r>
          </a:p>
        </p:txBody>
      </p:sp>
      <p:sp>
        <p:nvSpPr>
          <p:cNvPr id="241" name="Shape 241"/>
          <p:cNvSpPr/>
          <p:nvPr/>
        </p:nvSpPr>
        <p:spPr>
          <a:xfrm>
            <a:off x="1707836" y="3567132"/>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42" name="Shape 242"/>
          <p:cNvSpPr txBox="1"/>
          <p:nvPr/>
        </p:nvSpPr>
        <p:spPr>
          <a:xfrm>
            <a:off x="1707836"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AllPathsLG</a:t>
            </a:r>
          </a:p>
        </p:txBody>
      </p:sp>
      <p:sp>
        <p:nvSpPr>
          <p:cNvPr id="243" name="Shape 243"/>
          <p:cNvSpPr/>
          <p:nvPr/>
        </p:nvSpPr>
        <p:spPr>
          <a:xfrm>
            <a:off x="3177175" y="3567132"/>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44" name="Shape 244"/>
          <p:cNvSpPr txBox="1"/>
          <p:nvPr/>
        </p:nvSpPr>
        <p:spPr>
          <a:xfrm>
            <a:off x="3177175"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600" b="0" i="0" u="none" strike="noStrike" cap="none">
                <a:solidFill>
                  <a:srgbClr val="000000"/>
                </a:solidFill>
                <a:latin typeface="Calibri"/>
                <a:ea typeface="Calibri"/>
                <a:cs typeface="Calibri"/>
                <a:sym typeface="Calibri"/>
                <a:rtl val="0"/>
              </a:rPr>
              <a:t>SOAPdenovo-2</a:t>
            </a:r>
          </a:p>
        </p:txBody>
      </p:sp>
      <p:sp>
        <p:nvSpPr>
          <p:cNvPr id="245" name="Shape 245"/>
          <p:cNvSpPr/>
          <p:nvPr/>
        </p:nvSpPr>
        <p:spPr>
          <a:xfrm>
            <a:off x="4646514" y="3567132"/>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46" name="Shape 246"/>
          <p:cNvSpPr txBox="1"/>
          <p:nvPr/>
        </p:nvSpPr>
        <p:spPr>
          <a:xfrm>
            <a:off x="4646514"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Velvet</a:t>
            </a:r>
          </a:p>
        </p:txBody>
      </p:sp>
      <p:sp>
        <p:nvSpPr>
          <p:cNvPr id="247" name="Shape 247"/>
          <p:cNvSpPr/>
          <p:nvPr/>
        </p:nvSpPr>
        <p:spPr>
          <a:xfrm>
            <a:off x="6115853" y="3567132"/>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48" name="Shape 248"/>
          <p:cNvSpPr txBox="1"/>
          <p:nvPr/>
        </p:nvSpPr>
        <p:spPr>
          <a:xfrm>
            <a:off x="6115853"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600" b="0" i="0" u="none" strike="noStrike" cap="none">
                <a:solidFill>
                  <a:srgbClr val="000000"/>
                </a:solidFill>
                <a:latin typeface="Calibri"/>
                <a:ea typeface="Calibri"/>
                <a:cs typeface="Calibri"/>
                <a:sym typeface="Calibri"/>
                <a:rtl val="0"/>
              </a:rPr>
              <a:t>Ray</a:t>
            </a:r>
          </a:p>
        </p:txBody>
      </p:sp>
      <p:sp>
        <p:nvSpPr>
          <p:cNvPr id="249" name="Shape 249"/>
          <p:cNvSpPr/>
          <p:nvPr/>
        </p:nvSpPr>
        <p:spPr>
          <a:xfrm>
            <a:off x="7585192" y="3567132"/>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50" name="Shape 250"/>
          <p:cNvSpPr txBox="1"/>
          <p:nvPr/>
        </p:nvSpPr>
        <p:spPr>
          <a:xfrm>
            <a:off x="7585192"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Newbler</a:t>
            </a:r>
          </a:p>
        </p:txBody>
      </p:sp>
      <p:sp>
        <p:nvSpPr>
          <p:cNvPr id="251" name="Shape 251"/>
          <p:cNvSpPr txBox="1"/>
          <p:nvPr/>
        </p:nvSpPr>
        <p:spPr>
          <a:xfrm>
            <a:off x="1706940" y="1121945"/>
            <a:ext cx="7348500" cy="639600"/>
          </a:xfrm>
          <a:prstGeom prst="rect">
            <a:avLst/>
          </a:prstGeom>
          <a:solidFill>
            <a:srgbClr val="E2E2E2"/>
          </a:solidFill>
          <a:ln>
            <a:noFill/>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200" b="0" i="0" u="none" strike="noStrike" cap="none">
                <a:solidFill>
                  <a:srgbClr val="000000"/>
                </a:solidFill>
                <a:latin typeface="Calibri"/>
                <a:ea typeface="Calibri"/>
                <a:cs typeface="Calibri"/>
                <a:sym typeface="Calibri"/>
                <a:rtl val="0"/>
              </a:rPr>
              <a:t>HTProcess Read Cleanup Pipeline</a:t>
            </a:r>
          </a:p>
        </p:txBody>
      </p:sp>
      <p:sp>
        <p:nvSpPr>
          <p:cNvPr id="252" name="Shape 252"/>
          <p:cNvSpPr/>
          <p:nvPr/>
        </p:nvSpPr>
        <p:spPr>
          <a:xfrm>
            <a:off x="1707836"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53" name="Shape 253"/>
          <p:cNvSpPr txBox="1"/>
          <p:nvPr/>
        </p:nvSpPr>
        <p:spPr>
          <a:xfrm>
            <a:off x="1707836" y="1762461"/>
            <a:ext cx="14694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FastQC</a:t>
            </a:r>
          </a:p>
        </p:txBody>
      </p:sp>
      <p:sp>
        <p:nvSpPr>
          <p:cNvPr id="254" name="Shape 254"/>
          <p:cNvSpPr/>
          <p:nvPr/>
        </p:nvSpPr>
        <p:spPr>
          <a:xfrm>
            <a:off x="4646514"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55" name="Shape 255"/>
          <p:cNvSpPr/>
          <p:nvPr/>
        </p:nvSpPr>
        <p:spPr>
          <a:xfrm>
            <a:off x="7585192"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56" name="Shape 256"/>
          <p:cNvSpPr txBox="1"/>
          <p:nvPr/>
        </p:nvSpPr>
        <p:spPr>
          <a:xfrm>
            <a:off x="7577572" y="1762461"/>
            <a:ext cx="14694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FastQC</a:t>
            </a:r>
          </a:p>
        </p:txBody>
      </p:sp>
      <p:sp>
        <p:nvSpPr>
          <p:cNvPr id="257" name="Shape 257"/>
          <p:cNvSpPr txBox="1"/>
          <p:nvPr/>
        </p:nvSpPr>
        <p:spPr>
          <a:xfrm>
            <a:off x="0" y="184675"/>
            <a:ext cx="9144000" cy="12002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lt1"/>
              </a:buClr>
              <a:buSzPct val="25000"/>
              <a:buFont typeface="Calibri"/>
              <a:buNone/>
            </a:pPr>
            <a:r>
              <a:rPr lang="en-US" sz="3200" b="1" i="0" u="none" strike="noStrike" cap="none" dirty="0">
                <a:solidFill>
                  <a:srgbClr val="0971AB"/>
                </a:solidFill>
                <a:latin typeface="Calibri"/>
                <a:ea typeface="Calibri"/>
                <a:cs typeface="Calibri"/>
                <a:sym typeface="Calibri"/>
                <a:rtl val="0"/>
              </a:rPr>
              <a:t>Genome Assembly</a:t>
            </a:r>
            <a:r>
              <a:rPr lang="en-US" sz="2400" b="0" i="0" u="none" strike="noStrike" cap="none" dirty="0">
                <a:solidFill>
                  <a:srgbClr val="0971AB"/>
                </a:solidFill>
                <a:latin typeface="Calibri"/>
                <a:ea typeface="Calibri"/>
                <a:cs typeface="Calibri"/>
                <a:sym typeface="Calibri"/>
                <a:rtl val="0"/>
              </a:rPr>
              <a:t> </a:t>
            </a:r>
          </a:p>
        </p:txBody>
      </p:sp>
      <p:sp>
        <p:nvSpPr>
          <p:cNvPr id="258" name="Shape 258"/>
          <p:cNvSpPr/>
          <p:nvPr/>
        </p:nvSpPr>
        <p:spPr>
          <a:xfrm>
            <a:off x="6263344" y="6371814"/>
            <a:ext cx="90600" cy="90600"/>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259" name="Shape 259"/>
          <p:cNvSpPr txBox="1"/>
          <p:nvPr/>
        </p:nvSpPr>
        <p:spPr>
          <a:xfrm>
            <a:off x="1707836" y="5348292"/>
            <a:ext cx="14694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Assess assembly</a:t>
            </a:r>
          </a:p>
        </p:txBody>
      </p:sp>
      <p:sp>
        <p:nvSpPr>
          <p:cNvPr id="260" name="Shape 260"/>
          <p:cNvSpPr txBox="1"/>
          <p:nvPr/>
        </p:nvSpPr>
        <p:spPr>
          <a:xfrm>
            <a:off x="6488251" y="1762461"/>
            <a:ext cx="14694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rgbClr val="000000"/>
              </a:buClr>
              <a:buFont typeface="Arial"/>
              <a:buNone/>
            </a:pPr>
            <a:endParaRPr sz="2000" b="0" i="0" u="none" strike="noStrike" cap="none">
              <a:solidFill>
                <a:schemeClr val="dk1"/>
              </a:solidFill>
              <a:latin typeface="Arial"/>
              <a:ea typeface="Arial"/>
              <a:cs typeface="Arial"/>
              <a:sym typeface="Arial"/>
              <a:rtl val="0"/>
            </a:endParaRPr>
          </a:p>
        </p:txBody>
      </p:sp>
      <p:sp>
        <p:nvSpPr>
          <p:cNvPr id="261" name="Shape 261"/>
          <p:cNvSpPr/>
          <p:nvPr/>
        </p:nvSpPr>
        <p:spPr>
          <a:xfrm>
            <a:off x="3177175"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62" name="Shape 262"/>
          <p:cNvSpPr txBox="1"/>
          <p:nvPr/>
        </p:nvSpPr>
        <p:spPr>
          <a:xfrm>
            <a:off x="4882500" y="1762600"/>
            <a:ext cx="8811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rgbClr val="000000"/>
              </a:buClr>
              <a:buFont typeface="Arial"/>
              <a:buNone/>
            </a:pPr>
            <a:endParaRPr sz="2000" b="0" i="0" u="none" strike="noStrike" cap="none">
              <a:solidFill>
                <a:schemeClr val="dk1"/>
              </a:solidFill>
              <a:latin typeface="Arial"/>
              <a:ea typeface="Arial"/>
              <a:cs typeface="Arial"/>
              <a:sym typeface="Arial"/>
              <a:rtl val="0"/>
            </a:endParaRPr>
          </a:p>
        </p:txBody>
      </p:sp>
      <p:sp>
        <p:nvSpPr>
          <p:cNvPr id="263" name="Shape 263"/>
          <p:cNvSpPr/>
          <p:nvPr/>
        </p:nvSpPr>
        <p:spPr>
          <a:xfrm>
            <a:off x="5169087" y="2367983"/>
            <a:ext cx="424199" cy="511404"/>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64" name="Shape 264"/>
          <p:cNvSpPr/>
          <p:nvPr/>
        </p:nvSpPr>
        <p:spPr>
          <a:xfrm>
            <a:off x="5188325" y="4177580"/>
            <a:ext cx="424199" cy="525094"/>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65" name="Shape 265"/>
          <p:cNvSpPr/>
          <p:nvPr/>
        </p:nvSpPr>
        <p:spPr>
          <a:xfrm>
            <a:off x="3384473" y="1862825"/>
            <a:ext cx="466499" cy="216298"/>
          </a:xfrm>
          <a:prstGeom prst="rightArrow">
            <a:avLst>
              <a:gd name="adj1" fmla="val 50000"/>
              <a:gd name="adj2" fmla="val 50000"/>
            </a:avLst>
          </a:prstGeom>
          <a:solidFill>
            <a:srgbClr val="4A86E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66" name="Shape 266"/>
          <p:cNvSpPr txBox="1"/>
          <p:nvPr/>
        </p:nvSpPr>
        <p:spPr>
          <a:xfrm rot="-5400000">
            <a:off x="-1614899" y="3064837"/>
            <a:ext cx="4796100" cy="998698"/>
          </a:xfrm>
          <a:prstGeom prst="rect">
            <a:avLst/>
          </a:prstGeom>
          <a:solidFill>
            <a:srgbClr val="F19E1F"/>
          </a:solidFill>
          <a:ln>
            <a:noFill/>
          </a:ln>
        </p:spPr>
        <p:txBody>
          <a:bodyPr lIns="24750" tIns="24750" rIns="24750" bIns="247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3600" b="0" i="0" u="none" strike="noStrike" cap="none">
                <a:solidFill>
                  <a:schemeClr val="dk1"/>
                </a:solidFill>
                <a:latin typeface="Calibri"/>
                <a:ea typeface="Calibri"/>
                <a:cs typeface="Calibri"/>
                <a:sym typeface="Calibri"/>
                <a:rtl val="0"/>
              </a:rPr>
              <a:t>Discovery Environment </a:t>
            </a:r>
          </a:p>
        </p:txBody>
      </p:sp>
      <p:sp>
        <p:nvSpPr>
          <p:cNvPr id="267" name="Shape 267"/>
          <p:cNvSpPr txBox="1"/>
          <p:nvPr/>
        </p:nvSpPr>
        <p:spPr>
          <a:xfrm>
            <a:off x="3177175" y="1750625"/>
            <a:ext cx="8811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rgbClr val="000000"/>
              </a:buClr>
              <a:buFont typeface="Arial"/>
              <a:buNone/>
            </a:pPr>
            <a:endParaRPr sz="2000" b="0" i="0" u="none" strike="noStrike" cap="none">
              <a:solidFill>
                <a:schemeClr val="dk1"/>
              </a:solidFill>
              <a:latin typeface="Arial"/>
              <a:ea typeface="Arial"/>
              <a:cs typeface="Arial"/>
              <a:sym typeface="Arial"/>
              <a:rtl val="0"/>
            </a:endParaRPr>
          </a:p>
        </p:txBody>
      </p:sp>
      <p:sp>
        <p:nvSpPr>
          <p:cNvPr id="268" name="Shape 268"/>
          <p:cNvSpPr txBox="1"/>
          <p:nvPr/>
        </p:nvSpPr>
        <p:spPr>
          <a:xfrm>
            <a:off x="5763600" y="1762300"/>
            <a:ext cx="15078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Trimmomatic</a:t>
            </a:r>
          </a:p>
        </p:txBody>
      </p:sp>
      <p:sp>
        <p:nvSpPr>
          <p:cNvPr id="269" name="Shape 269"/>
          <p:cNvSpPr txBox="1"/>
          <p:nvPr/>
        </p:nvSpPr>
        <p:spPr>
          <a:xfrm>
            <a:off x="3833375" y="1750625"/>
            <a:ext cx="1262698"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1800" b="0" i="0" u="none" strike="noStrike" cap="none">
                <a:solidFill>
                  <a:srgbClr val="000000"/>
                </a:solidFill>
                <a:latin typeface="Calibri"/>
                <a:ea typeface="Calibri"/>
                <a:cs typeface="Calibri"/>
                <a:sym typeface="Calibri"/>
                <a:rtl val="0"/>
              </a:rPr>
              <a:t>Jellyfish</a:t>
            </a:r>
          </a:p>
        </p:txBody>
      </p:sp>
      <p:sp>
        <p:nvSpPr>
          <p:cNvPr id="270" name="Shape 270"/>
          <p:cNvSpPr/>
          <p:nvPr/>
        </p:nvSpPr>
        <p:spPr>
          <a:xfrm>
            <a:off x="3000713" y="1900825"/>
            <a:ext cx="813576" cy="242810"/>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71" name="Shape 271"/>
          <p:cNvSpPr/>
          <p:nvPr/>
        </p:nvSpPr>
        <p:spPr>
          <a:xfrm>
            <a:off x="4951035" y="1896080"/>
            <a:ext cx="816375" cy="250030"/>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72" name="Shape 272"/>
          <p:cNvSpPr/>
          <p:nvPr/>
        </p:nvSpPr>
        <p:spPr>
          <a:xfrm>
            <a:off x="7223564" y="1917200"/>
            <a:ext cx="682975" cy="233710"/>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73" name="Shape 273"/>
          <p:cNvSpPr/>
          <p:nvPr/>
        </p:nvSpPr>
        <p:spPr>
          <a:xfrm>
            <a:off x="1706093" y="2936048"/>
            <a:ext cx="7348498" cy="1171733"/>
          </a:xfrm>
          <a:prstGeom prst="rect">
            <a:avLst/>
          </a:prstGeom>
          <a:noFill/>
          <a:ln w="25400" cap="flat" cmpd="sng">
            <a:solidFill>
              <a:srgbClr val="14224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274" name="Shape 274"/>
          <p:cNvSpPr/>
          <p:nvPr/>
        </p:nvSpPr>
        <p:spPr>
          <a:xfrm>
            <a:off x="1706092" y="4744428"/>
            <a:ext cx="7348498" cy="1171733"/>
          </a:xfrm>
          <a:prstGeom prst="rect">
            <a:avLst/>
          </a:prstGeom>
          <a:noFill/>
          <a:ln w="25400" cap="flat" cmpd="sng">
            <a:solidFill>
              <a:srgbClr val="14224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275" name="Shape 275"/>
          <p:cNvSpPr/>
          <p:nvPr/>
        </p:nvSpPr>
        <p:spPr>
          <a:xfrm>
            <a:off x="1688752" y="1131312"/>
            <a:ext cx="7348498" cy="1171733"/>
          </a:xfrm>
          <a:prstGeom prst="rect">
            <a:avLst/>
          </a:prstGeom>
          <a:noFill/>
          <a:ln w="25400" cap="flat" cmpd="sng">
            <a:solidFill>
              <a:srgbClr val="14224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cxnSp>
        <p:nvCxnSpPr>
          <p:cNvPr id="282" name="Shape 282"/>
          <p:cNvCxnSpPr/>
          <p:nvPr/>
        </p:nvCxnSpPr>
        <p:spPr>
          <a:xfrm>
            <a:off x="1473848" y="1762475"/>
            <a:ext cx="233099" cy="0"/>
          </a:xfrm>
          <a:prstGeom prst="straightConnector1">
            <a:avLst/>
          </a:prstGeom>
          <a:noFill/>
          <a:ln w="25400" cap="flat" cmpd="sng">
            <a:solidFill>
              <a:srgbClr val="142248"/>
            </a:solidFill>
            <a:prstDash val="solid"/>
            <a:round/>
            <a:headEnd type="none" w="med" len="med"/>
            <a:tailEnd type="none" w="med" len="med"/>
          </a:ln>
        </p:spPr>
      </p:cxnSp>
      <p:cxnSp>
        <p:nvCxnSpPr>
          <p:cNvPr id="283" name="Shape 283"/>
          <p:cNvCxnSpPr/>
          <p:nvPr/>
        </p:nvCxnSpPr>
        <p:spPr>
          <a:xfrm rot="10800000" flipH="1">
            <a:off x="1083721" y="3567053"/>
            <a:ext cx="699358" cy="3021"/>
          </a:xfrm>
          <a:prstGeom prst="straightConnector1">
            <a:avLst/>
          </a:prstGeom>
          <a:noFill/>
          <a:ln w="25400" cap="flat" cmpd="sng">
            <a:solidFill>
              <a:srgbClr val="142248"/>
            </a:solidFill>
            <a:prstDash val="solid"/>
            <a:round/>
            <a:headEnd type="none" w="med" len="med"/>
            <a:tailEnd type="none" w="med" len="med"/>
          </a:ln>
        </p:spPr>
      </p:cxnSp>
      <p:cxnSp>
        <p:nvCxnSpPr>
          <p:cNvPr id="284" name="Shape 284"/>
          <p:cNvCxnSpPr/>
          <p:nvPr/>
        </p:nvCxnSpPr>
        <p:spPr>
          <a:xfrm>
            <a:off x="1470375" y="1767525"/>
            <a:ext cx="0" cy="3614700"/>
          </a:xfrm>
          <a:prstGeom prst="straightConnector1">
            <a:avLst/>
          </a:prstGeom>
          <a:noFill/>
          <a:ln w="25400" cap="flat" cmpd="sng">
            <a:solidFill>
              <a:srgbClr val="142248"/>
            </a:solidFill>
            <a:prstDash val="solid"/>
            <a:round/>
            <a:headEnd type="none" w="med" len="med"/>
            <a:tailEnd type="none" w="med" len="med"/>
          </a:ln>
        </p:spPr>
      </p:cxnSp>
      <p:sp>
        <p:nvSpPr>
          <p:cNvPr id="285" name="Shape 285"/>
          <p:cNvSpPr txBox="1"/>
          <p:nvPr/>
        </p:nvSpPr>
        <p:spPr>
          <a:xfrm>
            <a:off x="1706940" y="4732123"/>
            <a:ext cx="7348500" cy="639900"/>
          </a:xfrm>
          <a:prstGeom prst="rect">
            <a:avLst/>
          </a:prstGeom>
          <a:solidFill>
            <a:srgbClr val="E2E2E2"/>
          </a:solidFill>
          <a:ln>
            <a:noFill/>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200" b="0" i="0" u="none" strike="noStrike" cap="none">
                <a:solidFill>
                  <a:srgbClr val="000000"/>
                </a:solidFill>
                <a:latin typeface="Calibri"/>
                <a:ea typeface="Calibri"/>
                <a:cs typeface="Calibri"/>
                <a:sym typeface="Calibri"/>
                <a:rtl val="0"/>
              </a:rPr>
              <a:t>Transcriptome Assembly Analysis</a:t>
            </a:r>
          </a:p>
        </p:txBody>
      </p:sp>
      <p:sp>
        <p:nvSpPr>
          <p:cNvPr id="286" name="Shape 286"/>
          <p:cNvSpPr/>
          <p:nvPr/>
        </p:nvSpPr>
        <p:spPr>
          <a:xfrm>
            <a:off x="2934080" y="5348292"/>
            <a:ext cx="1223700" cy="5451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87" name="Shape 287"/>
          <p:cNvSpPr txBox="1"/>
          <p:nvPr/>
        </p:nvSpPr>
        <p:spPr>
          <a:xfrm>
            <a:off x="2934080" y="5348292"/>
            <a:ext cx="12237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Gage – get correctness</a:t>
            </a:r>
          </a:p>
        </p:txBody>
      </p:sp>
      <p:sp>
        <p:nvSpPr>
          <p:cNvPr id="288" name="Shape 288"/>
          <p:cNvSpPr/>
          <p:nvPr/>
        </p:nvSpPr>
        <p:spPr>
          <a:xfrm>
            <a:off x="4157632" y="5348292"/>
            <a:ext cx="1223700" cy="5451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89" name="Shape 289"/>
          <p:cNvSpPr txBox="1"/>
          <p:nvPr/>
        </p:nvSpPr>
        <p:spPr>
          <a:xfrm>
            <a:off x="4157632" y="5348292"/>
            <a:ext cx="12237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Compute contig stats</a:t>
            </a:r>
          </a:p>
        </p:txBody>
      </p:sp>
      <p:sp>
        <p:nvSpPr>
          <p:cNvPr id="290" name="Shape 290"/>
          <p:cNvSpPr/>
          <p:nvPr/>
        </p:nvSpPr>
        <p:spPr>
          <a:xfrm>
            <a:off x="5381185" y="5348292"/>
            <a:ext cx="1223700" cy="5451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91" name="Shape 291"/>
          <p:cNvSpPr txBox="1"/>
          <p:nvPr/>
        </p:nvSpPr>
        <p:spPr>
          <a:xfrm>
            <a:off x="5381185" y="5348292"/>
            <a:ext cx="12237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CD-HIT-est</a:t>
            </a:r>
          </a:p>
        </p:txBody>
      </p:sp>
      <p:sp>
        <p:nvSpPr>
          <p:cNvPr id="292" name="Shape 292"/>
          <p:cNvSpPr/>
          <p:nvPr/>
        </p:nvSpPr>
        <p:spPr>
          <a:xfrm>
            <a:off x="6604735" y="5348292"/>
            <a:ext cx="1223700" cy="5451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93" name="Shape 293"/>
          <p:cNvSpPr txBox="1"/>
          <p:nvPr/>
        </p:nvSpPr>
        <p:spPr>
          <a:xfrm>
            <a:off x="6604735" y="5348292"/>
            <a:ext cx="12237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Annotate transcripts</a:t>
            </a:r>
          </a:p>
        </p:txBody>
      </p:sp>
      <p:sp>
        <p:nvSpPr>
          <p:cNvPr id="294" name="Shape 294"/>
          <p:cNvSpPr/>
          <p:nvPr/>
        </p:nvSpPr>
        <p:spPr>
          <a:xfrm>
            <a:off x="7828289" y="5348292"/>
            <a:ext cx="1223700" cy="5451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95" name="Shape 295"/>
          <p:cNvSpPr txBox="1"/>
          <p:nvPr/>
        </p:nvSpPr>
        <p:spPr>
          <a:xfrm>
            <a:off x="7828289" y="5348292"/>
            <a:ext cx="12237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Transcript decoder</a:t>
            </a:r>
          </a:p>
        </p:txBody>
      </p:sp>
      <p:sp>
        <p:nvSpPr>
          <p:cNvPr id="296" name="Shape 296"/>
          <p:cNvSpPr txBox="1"/>
          <p:nvPr/>
        </p:nvSpPr>
        <p:spPr>
          <a:xfrm>
            <a:off x="1706940" y="2927452"/>
            <a:ext cx="7348500" cy="639600"/>
          </a:xfrm>
          <a:prstGeom prst="rect">
            <a:avLst/>
          </a:prstGeom>
          <a:solidFill>
            <a:srgbClr val="E2E2E2"/>
          </a:solidFill>
          <a:ln>
            <a:noFill/>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200" b="0" i="0" u="none" strike="noStrike" cap="none">
                <a:solidFill>
                  <a:srgbClr val="000000"/>
                </a:solidFill>
                <a:latin typeface="Calibri"/>
                <a:ea typeface="Calibri"/>
                <a:cs typeface="Calibri"/>
                <a:sym typeface="Calibri"/>
                <a:rtl val="0"/>
              </a:rPr>
              <a:t>Transcriptome Assembly</a:t>
            </a:r>
          </a:p>
        </p:txBody>
      </p:sp>
      <p:sp>
        <p:nvSpPr>
          <p:cNvPr id="297" name="Shape 297"/>
          <p:cNvSpPr/>
          <p:nvPr/>
        </p:nvSpPr>
        <p:spPr>
          <a:xfrm>
            <a:off x="1707836" y="3567132"/>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298" name="Shape 298"/>
          <p:cNvSpPr txBox="1"/>
          <p:nvPr/>
        </p:nvSpPr>
        <p:spPr>
          <a:xfrm>
            <a:off x="1707836"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600" b="0" i="0" u="none" strike="noStrike" cap="none">
                <a:solidFill>
                  <a:srgbClr val="000000"/>
                </a:solidFill>
                <a:latin typeface="Calibri"/>
                <a:ea typeface="Calibri"/>
                <a:cs typeface="Calibri"/>
                <a:sym typeface="Calibri"/>
                <a:rtl val="0"/>
              </a:rPr>
              <a:t>Trinity</a:t>
            </a:r>
          </a:p>
        </p:txBody>
      </p:sp>
      <p:sp>
        <p:nvSpPr>
          <p:cNvPr id="299" name="Shape 299"/>
          <p:cNvSpPr/>
          <p:nvPr/>
        </p:nvSpPr>
        <p:spPr>
          <a:xfrm>
            <a:off x="3177175" y="3567132"/>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00" name="Shape 300"/>
          <p:cNvSpPr txBox="1"/>
          <p:nvPr/>
        </p:nvSpPr>
        <p:spPr>
          <a:xfrm>
            <a:off x="3177175"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SOAPdenovo- trans</a:t>
            </a:r>
          </a:p>
        </p:txBody>
      </p:sp>
      <p:sp>
        <p:nvSpPr>
          <p:cNvPr id="301" name="Shape 301"/>
          <p:cNvSpPr/>
          <p:nvPr/>
        </p:nvSpPr>
        <p:spPr>
          <a:xfrm>
            <a:off x="4646514" y="3567132"/>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02" name="Shape 302"/>
          <p:cNvSpPr txBox="1"/>
          <p:nvPr/>
        </p:nvSpPr>
        <p:spPr>
          <a:xfrm>
            <a:off x="4646514"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600" b="0" i="0" u="none" strike="noStrike" cap="none">
                <a:solidFill>
                  <a:srgbClr val="000000"/>
                </a:solidFill>
                <a:latin typeface="Calibri"/>
                <a:ea typeface="Calibri"/>
                <a:cs typeface="Calibri"/>
                <a:sym typeface="Calibri"/>
                <a:rtl val="0"/>
              </a:rPr>
              <a:t>Oases</a:t>
            </a:r>
          </a:p>
        </p:txBody>
      </p:sp>
      <p:sp>
        <p:nvSpPr>
          <p:cNvPr id="303" name="Shape 303"/>
          <p:cNvSpPr/>
          <p:nvPr/>
        </p:nvSpPr>
        <p:spPr>
          <a:xfrm>
            <a:off x="6115853" y="3567132"/>
            <a:ext cx="1469400" cy="544800"/>
          </a:xfrm>
          <a:prstGeom prst="rect">
            <a:avLst/>
          </a:prstGeom>
          <a:solidFill>
            <a:srgbClr val="E2E2E2"/>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04" name="Shape 304"/>
          <p:cNvSpPr txBox="1"/>
          <p:nvPr/>
        </p:nvSpPr>
        <p:spPr>
          <a:xfrm>
            <a:off x="6115853"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600" b="0" i="0" u="none" strike="noStrike" cap="none">
                <a:solidFill>
                  <a:srgbClr val="000000"/>
                </a:solidFill>
                <a:latin typeface="Calibri"/>
                <a:ea typeface="Calibri"/>
                <a:cs typeface="Calibri"/>
                <a:sym typeface="Calibri"/>
                <a:rtl val="0"/>
              </a:rPr>
              <a:t>Bayesembler</a:t>
            </a:r>
          </a:p>
        </p:txBody>
      </p:sp>
      <p:sp>
        <p:nvSpPr>
          <p:cNvPr id="305" name="Shape 305"/>
          <p:cNvSpPr/>
          <p:nvPr/>
        </p:nvSpPr>
        <p:spPr>
          <a:xfrm>
            <a:off x="7585192" y="3567132"/>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06" name="Shape 306"/>
          <p:cNvSpPr txBox="1"/>
          <p:nvPr/>
        </p:nvSpPr>
        <p:spPr>
          <a:xfrm>
            <a:off x="7585192" y="3567132"/>
            <a:ext cx="1469400" cy="5448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Cufflinks</a:t>
            </a:r>
          </a:p>
        </p:txBody>
      </p:sp>
      <p:sp>
        <p:nvSpPr>
          <p:cNvPr id="307" name="Shape 307"/>
          <p:cNvSpPr txBox="1"/>
          <p:nvPr/>
        </p:nvSpPr>
        <p:spPr>
          <a:xfrm>
            <a:off x="1706940" y="1121945"/>
            <a:ext cx="7348500" cy="639600"/>
          </a:xfrm>
          <a:prstGeom prst="rect">
            <a:avLst/>
          </a:prstGeom>
          <a:solidFill>
            <a:srgbClr val="E2E2E2"/>
          </a:solidFill>
          <a:ln>
            <a:noFill/>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200" b="0" i="0" u="none" strike="noStrike" cap="none">
                <a:solidFill>
                  <a:srgbClr val="000000"/>
                </a:solidFill>
                <a:latin typeface="Calibri"/>
                <a:ea typeface="Calibri"/>
                <a:cs typeface="Calibri"/>
                <a:sym typeface="Calibri"/>
                <a:rtl val="0"/>
              </a:rPr>
              <a:t>HTProcess Read Cleanup Pipeline</a:t>
            </a:r>
          </a:p>
        </p:txBody>
      </p:sp>
      <p:sp>
        <p:nvSpPr>
          <p:cNvPr id="308" name="Shape 308"/>
          <p:cNvSpPr/>
          <p:nvPr/>
        </p:nvSpPr>
        <p:spPr>
          <a:xfrm>
            <a:off x="1707836"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09" name="Shape 309"/>
          <p:cNvSpPr txBox="1"/>
          <p:nvPr/>
        </p:nvSpPr>
        <p:spPr>
          <a:xfrm>
            <a:off x="1707836" y="1762461"/>
            <a:ext cx="14694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400" b="0" i="0" u="none" strike="noStrike" cap="none">
                <a:solidFill>
                  <a:schemeClr val="dk1"/>
                </a:solidFill>
                <a:latin typeface="Calibri"/>
                <a:ea typeface="Calibri"/>
                <a:cs typeface="Calibri"/>
                <a:sym typeface="Calibri"/>
                <a:rtl val="0"/>
              </a:rPr>
              <a:t>FastQC</a:t>
            </a:r>
          </a:p>
        </p:txBody>
      </p:sp>
      <p:sp>
        <p:nvSpPr>
          <p:cNvPr id="310" name="Shape 310"/>
          <p:cNvSpPr/>
          <p:nvPr/>
        </p:nvSpPr>
        <p:spPr>
          <a:xfrm>
            <a:off x="3177175"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11" name="Shape 311"/>
          <p:cNvSpPr txBox="1"/>
          <p:nvPr/>
        </p:nvSpPr>
        <p:spPr>
          <a:xfrm>
            <a:off x="3177175" y="1762461"/>
            <a:ext cx="14694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rgbClr val="000000"/>
              </a:buClr>
              <a:buFont typeface="Arial"/>
              <a:buNone/>
            </a:pPr>
            <a:endParaRPr sz="2000" b="0" i="0" u="none" strike="noStrike" cap="none">
              <a:solidFill>
                <a:schemeClr val="dk1"/>
              </a:solidFill>
              <a:latin typeface="Arial"/>
              <a:ea typeface="Arial"/>
              <a:cs typeface="Arial"/>
              <a:sym typeface="Arial"/>
              <a:rtl val="0"/>
            </a:endParaRPr>
          </a:p>
        </p:txBody>
      </p:sp>
      <p:sp>
        <p:nvSpPr>
          <p:cNvPr id="312" name="Shape 312"/>
          <p:cNvSpPr/>
          <p:nvPr/>
        </p:nvSpPr>
        <p:spPr>
          <a:xfrm>
            <a:off x="4646514"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13" name="Shape 313"/>
          <p:cNvSpPr txBox="1"/>
          <p:nvPr/>
        </p:nvSpPr>
        <p:spPr>
          <a:xfrm>
            <a:off x="4646514" y="1762461"/>
            <a:ext cx="14694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400" b="0" i="0" u="none" strike="noStrike" cap="none">
                <a:solidFill>
                  <a:schemeClr val="dk1"/>
                </a:solidFill>
                <a:latin typeface="Calibri"/>
                <a:ea typeface="Calibri"/>
                <a:cs typeface="Calibri"/>
                <a:sym typeface="Calibri"/>
                <a:rtl val="0"/>
              </a:rPr>
              <a:t>Trimmomatic</a:t>
            </a:r>
          </a:p>
        </p:txBody>
      </p:sp>
      <p:sp>
        <p:nvSpPr>
          <p:cNvPr id="314" name="Shape 314"/>
          <p:cNvSpPr/>
          <p:nvPr/>
        </p:nvSpPr>
        <p:spPr>
          <a:xfrm>
            <a:off x="6115853"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15" name="Shape 315"/>
          <p:cNvSpPr txBox="1"/>
          <p:nvPr/>
        </p:nvSpPr>
        <p:spPr>
          <a:xfrm>
            <a:off x="6115853" y="1762461"/>
            <a:ext cx="14694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rgbClr val="000000"/>
              </a:buClr>
              <a:buFont typeface="Arial"/>
              <a:buNone/>
            </a:pPr>
            <a:endParaRPr sz="2000" b="0" i="0" u="none" strike="noStrike" cap="none">
              <a:solidFill>
                <a:schemeClr val="dk1"/>
              </a:solidFill>
              <a:latin typeface="Arial"/>
              <a:ea typeface="Arial"/>
              <a:cs typeface="Arial"/>
              <a:sym typeface="Arial"/>
              <a:rtl val="0"/>
            </a:endParaRPr>
          </a:p>
        </p:txBody>
      </p:sp>
      <p:sp>
        <p:nvSpPr>
          <p:cNvPr id="316" name="Shape 316"/>
          <p:cNvSpPr txBox="1"/>
          <p:nvPr/>
        </p:nvSpPr>
        <p:spPr>
          <a:xfrm>
            <a:off x="7585192" y="1762461"/>
            <a:ext cx="14694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400" b="0" i="0" u="none" strike="noStrike" cap="none">
                <a:solidFill>
                  <a:schemeClr val="dk1"/>
                </a:solidFill>
                <a:latin typeface="Calibri"/>
                <a:ea typeface="Calibri"/>
                <a:cs typeface="Calibri"/>
                <a:sym typeface="Calibri"/>
                <a:rtl val="0"/>
              </a:rPr>
              <a:t>FastQC</a:t>
            </a:r>
          </a:p>
        </p:txBody>
      </p:sp>
      <p:sp>
        <p:nvSpPr>
          <p:cNvPr id="317" name="Shape 317"/>
          <p:cNvSpPr txBox="1"/>
          <p:nvPr/>
        </p:nvSpPr>
        <p:spPr>
          <a:xfrm>
            <a:off x="0" y="152400"/>
            <a:ext cx="9144000" cy="10248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lt1"/>
              </a:buClr>
              <a:buSzPct val="25000"/>
              <a:buFont typeface="Calibri"/>
              <a:buNone/>
            </a:pPr>
            <a:r>
              <a:rPr lang="en-US" sz="3200" b="1" i="0" u="none" strike="noStrike" cap="none" dirty="0" err="1">
                <a:solidFill>
                  <a:srgbClr val="0971AB"/>
                </a:solidFill>
                <a:latin typeface="Calibri"/>
                <a:ea typeface="Calibri"/>
                <a:cs typeface="Calibri"/>
                <a:sym typeface="Calibri"/>
                <a:rtl val="0"/>
              </a:rPr>
              <a:t>Transcriptome</a:t>
            </a:r>
            <a:r>
              <a:rPr lang="en-US" sz="3200" b="1" i="0" u="none" strike="noStrike" cap="none" dirty="0">
                <a:solidFill>
                  <a:srgbClr val="0971AB"/>
                </a:solidFill>
                <a:latin typeface="Calibri"/>
                <a:ea typeface="Calibri"/>
                <a:cs typeface="Calibri"/>
                <a:sym typeface="Calibri"/>
                <a:rtl val="0"/>
              </a:rPr>
              <a:t> Assembly</a:t>
            </a:r>
          </a:p>
        </p:txBody>
      </p:sp>
      <p:sp>
        <p:nvSpPr>
          <p:cNvPr id="318" name="Shape 318"/>
          <p:cNvSpPr/>
          <p:nvPr/>
        </p:nvSpPr>
        <p:spPr>
          <a:xfrm>
            <a:off x="6187144" y="6371814"/>
            <a:ext cx="90505" cy="90505"/>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319" name="Shape 319"/>
          <p:cNvSpPr txBox="1"/>
          <p:nvPr/>
        </p:nvSpPr>
        <p:spPr>
          <a:xfrm>
            <a:off x="1710527" y="5348292"/>
            <a:ext cx="1223700" cy="545100"/>
          </a:xfrm>
          <a:prstGeom prst="rect">
            <a:avLst/>
          </a:prstGeom>
          <a:solidFill>
            <a:srgbClr val="E2E2E2"/>
          </a:solidFill>
          <a:ln>
            <a:noFill/>
          </a:ln>
        </p:spPr>
        <p:txBody>
          <a:bodyPr lIns="113775" tIns="20300" rIns="113775" bIns="2030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600" b="0" i="0" u="none" strike="noStrike" cap="none">
                <a:solidFill>
                  <a:schemeClr val="dk1"/>
                </a:solidFill>
                <a:latin typeface="Calibri"/>
                <a:ea typeface="Calibri"/>
                <a:cs typeface="Calibri"/>
                <a:sym typeface="Calibri"/>
                <a:rtl val="0"/>
              </a:rPr>
              <a:t>Assess assembly</a:t>
            </a:r>
          </a:p>
        </p:txBody>
      </p:sp>
      <p:sp>
        <p:nvSpPr>
          <p:cNvPr id="320" name="Shape 320"/>
          <p:cNvSpPr/>
          <p:nvPr/>
        </p:nvSpPr>
        <p:spPr>
          <a:xfrm>
            <a:off x="5169087" y="4093918"/>
            <a:ext cx="424199" cy="619200"/>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21" name="Shape 321"/>
          <p:cNvSpPr/>
          <p:nvPr/>
        </p:nvSpPr>
        <p:spPr>
          <a:xfrm>
            <a:off x="2816783" y="1926725"/>
            <a:ext cx="1430916" cy="216298"/>
          </a:xfrm>
          <a:prstGeom prst="rightArrow">
            <a:avLst>
              <a:gd name="adj1" fmla="val 50000"/>
              <a:gd name="adj2" fmla="val 50000"/>
            </a:avLst>
          </a:prstGeom>
          <a:solidFill>
            <a:srgbClr val="14224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22" name="Shape 322"/>
          <p:cNvSpPr/>
          <p:nvPr/>
        </p:nvSpPr>
        <p:spPr>
          <a:xfrm>
            <a:off x="6553101" y="1930336"/>
            <a:ext cx="671700" cy="216298"/>
          </a:xfrm>
          <a:prstGeom prst="rightArrow">
            <a:avLst>
              <a:gd name="adj1" fmla="val 50000"/>
              <a:gd name="adj2" fmla="val 50000"/>
            </a:avLst>
          </a:prstGeom>
          <a:solidFill>
            <a:srgbClr val="14224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23" name="Shape 323"/>
          <p:cNvSpPr txBox="1"/>
          <p:nvPr/>
        </p:nvSpPr>
        <p:spPr>
          <a:xfrm rot="-5400000">
            <a:off x="-1606942" y="3064837"/>
            <a:ext cx="4796100" cy="998698"/>
          </a:xfrm>
          <a:prstGeom prst="rect">
            <a:avLst/>
          </a:prstGeom>
          <a:solidFill>
            <a:srgbClr val="F19E1F"/>
          </a:solidFill>
          <a:ln>
            <a:noFill/>
          </a:ln>
        </p:spPr>
        <p:txBody>
          <a:bodyPr lIns="24750" tIns="24750" rIns="24750" bIns="247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3600" b="0" i="0" u="none" strike="noStrike" cap="none">
                <a:solidFill>
                  <a:schemeClr val="dk1"/>
                </a:solidFill>
                <a:latin typeface="Calibri"/>
                <a:ea typeface="Calibri"/>
                <a:cs typeface="Calibri"/>
                <a:sym typeface="Calibri"/>
                <a:rtl val="0"/>
              </a:rPr>
              <a:t>Discovery Environment </a:t>
            </a:r>
          </a:p>
        </p:txBody>
      </p:sp>
      <p:cxnSp>
        <p:nvCxnSpPr>
          <p:cNvPr id="324" name="Shape 324"/>
          <p:cNvCxnSpPr/>
          <p:nvPr/>
        </p:nvCxnSpPr>
        <p:spPr>
          <a:xfrm>
            <a:off x="1477573" y="5372025"/>
            <a:ext cx="233099" cy="0"/>
          </a:xfrm>
          <a:prstGeom prst="straightConnector1">
            <a:avLst/>
          </a:prstGeom>
          <a:noFill/>
          <a:ln w="25400" cap="flat" cmpd="sng">
            <a:solidFill>
              <a:srgbClr val="142248"/>
            </a:solidFill>
            <a:prstDash val="solid"/>
            <a:round/>
            <a:headEnd type="none" w="med" len="med"/>
            <a:tailEnd type="none" w="med" len="med"/>
          </a:ln>
        </p:spPr>
      </p:cxnSp>
      <p:sp>
        <p:nvSpPr>
          <p:cNvPr id="325" name="Shape 325"/>
          <p:cNvSpPr txBox="1"/>
          <p:nvPr/>
        </p:nvSpPr>
        <p:spPr>
          <a:xfrm>
            <a:off x="1706940" y="1121945"/>
            <a:ext cx="7348500" cy="639600"/>
          </a:xfrm>
          <a:prstGeom prst="rect">
            <a:avLst/>
          </a:prstGeom>
          <a:solidFill>
            <a:srgbClr val="E2E2E2"/>
          </a:solidFill>
          <a:ln>
            <a:noFill/>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200" b="0" i="0" u="none" strike="noStrike" cap="none">
                <a:solidFill>
                  <a:srgbClr val="000000"/>
                </a:solidFill>
                <a:latin typeface="Calibri"/>
                <a:ea typeface="Calibri"/>
                <a:cs typeface="Calibri"/>
                <a:sym typeface="Calibri"/>
                <a:rtl val="0"/>
              </a:rPr>
              <a:t>HTProcess Read Cleanup Pipeline</a:t>
            </a:r>
          </a:p>
        </p:txBody>
      </p:sp>
      <p:sp>
        <p:nvSpPr>
          <p:cNvPr id="326" name="Shape 326"/>
          <p:cNvSpPr txBox="1"/>
          <p:nvPr/>
        </p:nvSpPr>
        <p:spPr>
          <a:xfrm>
            <a:off x="1707836" y="1762461"/>
            <a:ext cx="14694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FastQC</a:t>
            </a:r>
          </a:p>
        </p:txBody>
      </p:sp>
      <p:sp>
        <p:nvSpPr>
          <p:cNvPr id="327" name="Shape 327"/>
          <p:cNvSpPr/>
          <p:nvPr/>
        </p:nvSpPr>
        <p:spPr>
          <a:xfrm>
            <a:off x="4646514"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28" name="Shape 328"/>
          <p:cNvSpPr txBox="1"/>
          <p:nvPr/>
        </p:nvSpPr>
        <p:spPr>
          <a:xfrm>
            <a:off x="7636614" y="1760949"/>
            <a:ext cx="1408589"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FastQC</a:t>
            </a:r>
          </a:p>
        </p:txBody>
      </p:sp>
      <p:sp>
        <p:nvSpPr>
          <p:cNvPr id="329" name="Shape 329"/>
          <p:cNvSpPr txBox="1"/>
          <p:nvPr/>
        </p:nvSpPr>
        <p:spPr>
          <a:xfrm>
            <a:off x="6488251" y="1762461"/>
            <a:ext cx="14694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rgbClr val="000000"/>
              </a:buClr>
              <a:buFont typeface="Arial"/>
              <a:buNone/>
            </a:pPr>
            <a:endParaRPr sz="2000" b="0" i="0" u="none" strike="noStrike" cap="none">
              <a:solidFill>
                <a:schemeClr val="dk1"/>
              </a:solidFill>
              <a:latin typeface="Arial"/>
              <a:ea typeface="Arial"/>
              <a:cs typeface="Arial"/>
              <a:sym typeface="Arial"/>
              <a:rtl val="0"/>
            </a:endParaRPr>
          </a:p>
        </p:txBody>
      </p:sp>
      <p:sp>
        <p:nvSpPr>
          <p:cNvPr id="330" name="Shape 330"/>
          <p:cNvSpPr/>
          <p:nvPr/>
        </p:nvSpPr>
        <p:spPr>
          <a:xfrm>
            <a:off x="3177175" y="1762461"/>
            <a:ext cx="1469400" cy="544800"/>
          </a:xfrm>
          <a:prstGeom prst="rect">
            <a:avLst/>
          </a:prstGeom>
          <a:solidFill>
            <a:srgbClr val="CFD7E7">
              <a:alpha val="89411"/>
            </a:srgbClr>
          </a:solidFill>
          <a:ln w="9525" cap="flat" cmpd="sng">
            <a:solidFill>
              <a:srgbClr val="CFD7E7">
                <a:alpha val="89411"/>
              </a:srgbClr>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31" name="Shape 331"/>
          <p:cNvSpPr txBox="1"/>
          <p:nvPr/>
        </p:nvSpPr>
        <p:spPr>
          <a:xfrm>
            <a:off x="4882500" y="1762600"/>
            <a:ext cx="8811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rgbClr val="000000"/>
              </a:buClr>
              <a:buFont typeface="Arial"/>
              <a:buNone/>
            </a:pPr>
            <a:endParaRPr sz="2000" b="0" i="0" u="none" strike="noStrike" cap="none">
              <a:solidFill>
                <a:schemeClr val="dk1"/>
              </a:solidFill>
              <a:latin typeface="Arial"/>
              <a:ea typeface="Arial"/>
              <a:cs typeface="Arial"/>
              <a:sym typeface="Arial"/>
              <a:rtl val="0"/>
            </a:endParaRPr>
          </a:p>
        </p:txBody>
      </p:sp>
      <p:sp>
        <p:nvSpPr>
          <p:cNvPr id="332" name="Shape 332"/>
          <p:cNvSpPr/>
          <p:nvPr/>
        </p:nvSpPr>
        <p:spPr>
          <a:xfrm>
            <a:off x="3384473" y="1862825"/>
            <a:ext cx="466499" cy="216298"/>
          </a:xfrm>
          <a:prstGeom prst="rightArrow">
            <a:avLst>
              <a:gd name="adj1" fmla="val 50000"/>
              <a:gd name="adj2" fmla="val 50000"/>
            </a:avLst>
          </a:prstGeom>
          <a:solidFill>
            <a:srgbClr val="4A86E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33" name="Shape 333"/>
          <p:cNvSpPr txBox="1"/>
          <p:nvPr/>
        </p:nvSpPr>
        <p:spPr>
          <a:xfrm>
            <a:off x="3177175" y="1750625"/>
            <a:ext cx="881100"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rgbClr val="000000"/>
              </a:buClr>
              <a:buFont typeface="Arial"/>
              <a:buNone/>
            </a:pPr>
            <a:endParaRPr sz="2000" b="0" i="0" u="none" strike="noStrike" cap="none">
              <a:solidFill>
                <a:schemeClr val="dk1"/>
              </a:solidFill>
              <a:latin typeface="Arial"/>
              <a:ea typeface="Arial"/>
              <a:cs typeface="Arial"/>
              <a:sym typeface="Arial"/>
              <a:rtl val="0"/>
            </a:endParaRPr>
          </a:p>
        </p:txBody>
      </p:sp>
      <p:sp>
        <p:nvSpPr>
          <p:cNvPr id="334" name="Shape 334"/>
          <p:cNvSpPr txBox="1"/>
          <p:nvPr/>
        </p:nvSpPr>
        <p:spPr>
          <a:xfrm>
            <a:off x="5763600" y="1762300"/>
            <a:ext cx="1507800" cy="544800"/>
          </a:xfrm>
          <a:prstGeom prst="rect">
            <a:avLst/>
          </a:prstGeom>
          <a:solidFill>
            <a:srgbClr val="E2E2E2"/>
          </a:solidFill>
          <a:ln>
            <a:noFill/>
          </a:ln>
        </p:spPr>
        <p:txBody>
          <a:bodyPr lIns="99550" tIns="17775" rIns="99550" bIns="1777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Trimmomatic</a:t>
            </a:r>
          </a:p>
        </p:txBody>
      </p:sp>
      <p:sp>
        <p:nvSpPr>
          <p:cNvPr id="335" name="Shape 335"/>
          <p:cNvSpPr txBox="1"/>
          <p:nvPr/>
        </p:nvSpPr>
        <p:spPr>
          <a:xfrm>
            <a:off x="3763094" y="1743331"/>
            <a:ext cx="1262698" cy="544800"/>
          </a:xfrm>
          <a:prstGeom prst="rect">
            <a:avLst/>
          </a:prstGeom>
          <a:solidFill>
            <a:srgbClr val="E2E2E2"/>
          </a:solidFill>
          <a:ln>
            <a:noFill/>
          </a:ln>
        </p:spPr>
        <p:txBody>
          <a:bodyPr lIns="142225" tIns="25400" rIns="142225" bIns="25400" anchor="ctr"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1800" b="0" i="0" u="none" strike="noStrike" cap="none">
                <a:solidFill>
                  <a:srgbClr val="000000"/>
                </a:solidFill>
                <a:latin typeface="Calibri"/>
                <a:ea typeface="Calibri"/>
                <a:cs typeface="Calibri"/>
                <a:sym typeface="Calibri"/>
                <a:rtl val="0"/>
              </a:rPr>
              <a:t>Jellyfish</a:t>
            </a:r>
          </a:p>
        </p:txBody>
      </p:sp>
      <p:sp>
        <p:nvSpPr>
          <p:cNvPr id="336" name="Shape 336"/>
          <p:cNvSpPr/>
          <p:nvPr/>
        </p:nvSpPr>
        <p:spPr>
          <a:xfrm>
            <a:off x="3000713" y="1900825"/>
            <a:ext cx="813576" cy="242810"/>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37" name="Shape 337"/>
          <p:cNvSpPr/>
          <p:nvPr/>
        </p:nvSpPr>
        <p:spPr>
          <a:xfrm>
            <a:off x="4951035" y="1896080"/>
            <a:ext cx="816375" cy="250030"/>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38" name="Shape 338"/>
          <p:cNvSpPr/>
          <p:nvPr/>
        </p:nvSpPr>
        <p:spPr>
          <a:xfrm>
            <a:off x="7223564" y="1917200"/>
            <a:ext cx="682975" cy="233710"/>
          </a:xfrm>
          <a:prstGeom prst="right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39" name="Shape 339"/>
          <p:cNvSpPr/>
          <p:nvPr/>
        </p:nvSpPr>
        <p:spPr>
          <a:xfrm>
            <a:off x="1688752" y="1131312"/>
            <a:ext cx="7348498" cy="1171733"/>
          </a:xfrm>
          <a:prstGeom prst="rect">
            <a:avLst/>
          </a:prstGeom>
          <a:noFill/>
          <a:ln w="25400" cap="flat" cmpd="sng">
            <a:solidFill>
              <a:srgbClr val="14224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340" name="Shape 340"/>
          <p:cNvSpPr/>
          <p:nvPr/>
        </p:nvSpPr>
        <p:spPr>
          <a:xfrm>
            <a:off x="5169087" y="2294896"/>
            <a:ext cx="424199" cy="619200"/>
          </a:xfrm>
          <a:prstGeom prst="downArrow">
            <a:avLst>
              <a:gd name="adj1" fmla="val 50000"/>
              <a:gd name="adj2" fmla="val 50000"/>
            </a:avLst>
          </a:prstGeom>
          <a:solidFill>
            <a:srgbClr val="525A6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41" name="Shape 341"/>
          <p:cNvSpPr/>
          <p:nvPr/>
        </p:nvSpPr>
        <p:spPr>
          <a:xfrm>
            <a:off x="1706940" y="2930342"/>
            <a:ext cx="7348498" cy="1171733"/>
          </a:xfrm>
          <a:prstGeom prst="rect">
            <a:avLst/>
          </a:prstGeom>
          <a:noFill/>
          <a:ln w="25400" cap="flat" cmpd="sng">
            <a:solidFill>
              <a:srgbClr val="14224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
        <p:nvSpPr>
          <p:cNvPr id="342" name="Shape 342"/>
          <p:cNvSpPr/>
          <p:nvPr/>
        </p:nvSpPr>
        <p:spPr>
          <a:xfrm>
            <a:off x="1711316" y="4733492"/>
            <a:ext cx="7348498" cy="1171733"/>
          </a:xfrm>
          <a:prstGeom prst="rect">
            <a:avLst/>
          </a:prstGeom>
          <a:noFill/>
          <a:ln w="25400" cap="flat" cmpd="sng">
            <a:solidFill>
              <a:srgbClr val="14224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rtl val="0"/>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grpSp>
        <p:nvGrpSpPr>
          <p:cNvPr id="349" name="Shape 349"/>
          <p:cNvGrpSpPr/>
          <p:nvPr/>
        </p:nvGrpSpPr>
        <p:grpSpPr>
          <a:xfrm>
            <a:off x="7570109" y="1297729"/>
            <a:ext cx="438597" cy="4610999"/>
            <a:chOff x="7417709" y="1297729"/>
            <a:chExt cx="438597" cy="4610999"/>
          </a:xfrm>
        </p:grpSpPr>
        <p:cxnSp>
          <p:nvCxnSpPr>
            <p:cNvPr id="350" name="Shape 350"/>
            <p:cNvCxnSpPr/>
            <p:nvPr/>
          </p:nvCxnSpPr>
          <p:spPr>
            <a:xfrm>
              <a:off x="7837885" y="1297729"/>
              <a:ext cx="0" cy="4610999"/>
            </a:xfrm>
            <a:prstGeom prst="straightConnector1">
              <a:avLst/>
            </a:prstGeom>
            <a:noFill/>
            <a:ln w="25400" cap="flat" cmpd="sng">
              <a:solidFill>
                <a:srgbClr val="142248"/>
              </a:solidFill>
              <a:prstDash val="solid"/>
              <a:round/>
              <a:headEnd type="none" w="med" len="med"/>
              <a:tailEnd type="none" w="med" len="med"/>
            </a:ln>
          </p:spPr>
        </p:cxnSp>
        <p:cxnSp>
          <p:nvCxnSpPr>
            <p:cNvPr id="351" name="Shape 351"/>
            <p:cNvCxnSpPr/>
            <p:nvPr/>
          </p:nvCxnSpPr>
          <p:spPr>
            <a:xfrm>
              <a:off x="7454307" y="1297729"/>
              <a:ext cx="402000" cy="0"/>
            </a:xfrm>
            <a:prstGeom prst="straightConnector1">
              <a:avLst/>
            </a:prstGeom>
            <a:noFill/>
            <a:ln w="25400" cap="flat" cmpd="sng">
              <a:solidFill>
                <a:srgbClr val="142248"/>
              </a:solidFill>
              <a:prstDash val="solid"/>
              <a:round/>
              <a:headEnd type="none" w="med" len="med"/>
              <a:tailEnd type="none" w="med" len="med"/>
            </a:ln>
          </p:spPr>
        </p:cxnSp>
        <p:cxnSp>
          <p:nvCxnSpPr>
            <p:cNvPr id="352" name="Shape 352"/>
            <p:cNvCxnSpPr/>
            <p:nvPr/>
          </p:nvCxnSpPr>
          <p:spPr>
            <a:xfrm>
              <a:off x="7436007" y="2085096"/>
              <a:ext cx="402000" cy="0"/>
            </a:xfrm>
            <a:prstGeom prst="straightConnector1">
              <a:avLst/>
            </a:prstGeom>
            <a:noFill/>
            <a:ln w="25400" cap="flat" cmpd="sng">
              <a:solidFill>
                <a:srgbClr val="142248"/>
              </a:solidFill>
              <a:prstDash val="solid"/>
              <a:round/>
              <a:headEnd type="none" w="med" len="med"/>
              <a:tailEnd type="none" w="med" len="med"/>
            </a:ln>
          </p:spPr>
        </p:cxnSp>
        <p:cxnSp>
          <p:nvCxnSpPr>
            <p:cNvPr id="353" name="Shape 353"/>
            <p:cNvCxnSpPr/>
            <p:nvPr/>
          </p:nvCxnSpPr>
          <p:spPr>
            <a:xfrm>
              <a:off x="7436007" y="2872459"/>
              <a:ext cx="402000" cy="0"/>
            </a:xfrm>
            <a:prstGeom prst="straightConnector1">
              <a:avLst/>
            </a:prstGeom>
            <a:noFill/>
            <a:ln w="25400" cap="flat" cmpd="sng">
              <a:solidFill>
                <a:srgbClr val="142248"/>
              </a:solidFill>
              <a:prstDash val="solid"/>
              <a:round/>
              <a:headEnd type="none" w="med" len="med"/>
              <a:tailEnd type="none" w="med" len="med"/>
            </a:ln>
          </p:spPr>
        </p:cxnSp>
        <p:cxnSp>
          <p:nvCxnSpPr>
            <p:cNvPr id="354" name="Shape 354"/>
            <p:cNvCxnSpPr/>
            <p:nvPr/>
          </p:nvCxnSpPr>
          <p:spPr>
            <a:xfrm>
              <a:off x="7436007" y="3646682"/>
              <a:ext cx="402000" cy="0"/>
            </a:xfrm>
            <a:prstGeom prst="straightConnector1">
              <a:avLst/>
            </a:prstGeom>
            <a:noFill/>
            <a:ln w="25400" cap="flat" cmpd="sng">
              <a:solidFill>
                <a:srgbClr val="142248"/>
              </a:solidFill>
              <a:prstDash val="solid"/>
              <a:round/>
              <a:headEnd type="none" w="med" len="med"/>
              <a:tailEnd type="none" w="med" len="med"/>
            </a:ln>
          </p:spPr>
        </p:cxnSp>
        <p:cxnSp>
          <p:nvCxnSpPr>
            <p:cNvPr id="355" name="Shape 355"/>
            <p:cNvCxnSpPr/>
            <p:nvPr/>
          </p:nvCxnSpPr>
          <p:spPr>
            <a:xfrm>
              <a:off x="7454307" y="4414519"/>
              <a:ext cx="402000" cy="0"/>
            </a:xfrm>
            <a:prstGeom prst="straightConnector1">
              <a:avLst/>
            </a:prstGeom>
            <a:noFill/>
            <a:ln w="25400" cap="flat" cmpd="sng">
              <a:solidFill>
                <a:srgbClr val="142248"/>
              </a:solidFill>
              <a:prstDash val="solid"/>
              <a:round/>
              <a:headEnd type="none" w="med" len="med"/>
              <a:tailEnd type="none" w="med" len="med"/>
            </a:ln>
          </p:spPr>
        </p:cxnSp>
        <p:cxnSp>
          <p:nvCxnSpPr>
            <p:cNvPr id="356" name="Shape 356"/>
            <p:cNvCxnSpPr/>
            <p:nvPr/>
          </p:nvCxnSpPr>
          <p:spPr>
            <a:xfrm>
              <a:off x="7417709" y="5151850"/>
              <a:ext cx="402000" cy="0"/>
            </a:xfrm>
            <a:prstGeom prst="straightConnector1">
              <a:avLst/>
            </a:prstGeom>
            <a:noFill/>
            <a:ln w="25400" cap="flat" cmpd="sng">
              <a:solidFill>
                <a:srgbClr val="142248"/>
              </a:solidFill>
              <a:prstDash val="solid"/>
              <a:round/>
              <a:headEnd type="none" w="med" len="med"/>
              <a:tailEnd type="none" w="med" len="med"/>
            </a:ln>
          </p:spPr>
        </p:cxnSp>
        <p:cxnSp>
          <p:nvCxnSpPr>
            <p:cNvPr id="357" name="Shape 357"/>
            <p:cNvCxnSpPr/>
            <p:nvPr/>
          </p:nvCxnSpPr>
          <p:spPr>
            <a:xfrm>
              <a:off x="7417709" y="5900521"/>
              <a:ext cx="402000" cy="0"/>
            </a:xfrm>
            <a:prstGeom prst="straightConnector1">
              <a:avLst/>
            </a:prstGeom>
            <a:noFill/>
            <a:ln w="25400" cap="flat" cmpd="sng">
              <a:solidFill>
                <a:srgbClr val="142248"/>
              </a:solidFill>
              <a:prstDash val="solid"/>
              <a:round/>
              <a:headEnd type="none" w="med" len="med"/>
              <a:tailEnd type="none" w="med" len="med"/>
            </a:ln>
          </p:spPr>
        </p:cxnSp>
      </p:grpSp>
      <p:grpSp>
        <p:nvGrpSpPr>
          <p:cNvPr id="358" name="Shape 358"/>
          <p:cNvGrpSpPr/>
          <p:nvPr/>
        </p:nvGrpSpPr>
        <p:grpSpPr>
          <a:xfrm>
            <a:off x="4490067" y="1018628"/>
            <a:ext cx="3089120" cy="5147997"/>
            <a:chOff x="429599" y="3788"/>
            <a:chExt cx="3925684" cy="5147997"/>
          </a:xfrm>
        </p:grpSpPr>
        <p:sp>
          <p:nvSpPr>
            <p:cNvPr id="359" name="Shape 359"/>
            <p:cNvSpPr/>
            <p:nvPr/>
          </p:nvSpPr>
          <p:spPr>
            <a:xfrm>
              <a:off x="2214000" y="2572767"/>
              <a:ext cx="356880" cy="2306898"/>
            </a:xfrm>
            <a:custGeom>
              <a:avLst/>
              <a:gdLst/>
              <a:ahLst/>
              <a:cxnLst/>
              <a:rect l="0" t="0" r="0" b="0"/>
              <a:pathLst>
                <a:path w="120000" h="120000" extrusionOk="0">
                  <a:moveTo>
                    <a:pt x="0" y="0"/>
                  </a:moveTo>
                  <a:lnTo>
                    <a:pt x="60000" y="0"/>
                  </a:lnTo>
                  <a:lnTo>
                    <a:pt x="60000" y="120000"/>
                  </a:lnTo>
                  <a:lnTo>
                    <a:pt x="120000" y="120000"/>
                  </a:lnTo>
                </a:path>
              </a:pathLst>
            </a:custGeom>
            <a:noFill/>
            <a:ln w="25400" cap="flat" cmpd="sng">
              <a:solidFill>
                <a:srgbClr val="142248"/>
              </a:solidFill>
              <a:prstDash val="solid"/>
              <a:round/>
              <a:headEnd type="none" w="med" len="med"/>
              <a:tailEnd type="none" w="med" len="med"/>
            </a:ln>
          </p:spPr>
        </p:sp>
        <p:sp>
          <p:nvSpPr>
            <p:cNvPr id="360" name="Shape 360"/>
            <p:cNvSpPr/>
            <p:nvPr/>
          </p:nvSpPr>
          <p:spPr>
            <a:xfrm>
              <a:off x="2214000" y="2577788"/>
              <a:ext cx="356880" cy="1534584"/>
            </a:xfrm>
            <a:custGeom>
              <a:avLst/>
              <a:gdLst/>
              <a:ahLst/>
              <a:cxnLst/>
              <a:rect l="0" t="0" r="0" b="0"/>
              <a:pathLst>
                <a:path w="120000" h="120000" extrusionOk="0">
                  <a:moveTo>
                    <a:pt x="0" y="0"/>
                  </a:moveTo>
                  <a:lnTo>
                    <a:pt x="60000" y="0"/>
                  </a:lnTo>
                  <a:lnTo>
                    <a:pt x="60000" y="120000"/>
                  </a:lnTo>
                  <a:lnTo>
                    <a:pt x="120000" y="120000"/>
                  </a:lnTo>
                </a:path>
              </a:pathLst>
            </a:custGeom>
            <a:noFill/>
            <a:ln w="25400" cap="flat" cmpd="sng">
              <a:solidFill>
                <a:srgbClr val="142248"/>
              </a:solidFill>
              <a:prstDash val="solid"/>
              <a:round/>
              <a:headEnd type="none" w="med" len="med"/>
              <a:tailEnd type="none" w="med" len="med"/>
            </a:ln>
          </p:spPr>
        </p:sp>
        <p:sp>
          <p:nvSpPr>
            <p:cNvPr id="361" name="Shape 361"/>
            <p:cNvSpPr/>
            <p:nvPr/>
          </p:nvSpPr>
          <p:spPr>
            <a:xfrm>
              <a:off x="2214000" y="2577788"/>
              <a:ext cx="356880" cy="767292"/>
            </a:xfrm>
            <a:custGeom>
              <a:avLst/>
              <a:gdLst/>
              <a:ahLst/>
              <a:cxnLst/>
              <a:rect l="0" t="0" r="0" b="0"/>
              <a:pathLst>
                <a:path w="120000" h="120000" extrusionOk="0">
                  <a:moveTo>
                    <a:pt x="0" y="0"/>
                  </a:moveTo>
                  <a:lnTo>
                    <a:pt x="60000" y="0"/>
                  </a:lnTo>
                  <a:lnTo>
                    <a:pt x="60000" y="120000"/>
                  </a:lnTo>
                  <a:lnTo>
                    <a:pt x="120000" y="120000"/>
                  </a:lnTo>
                </a:path>
              </a:pathLst>
            </a:custGeom>
            <a:noFill/>
            <a:ln w="25400" cap="flat" cmpd="sng">
              <a:solidFill>
                <a:srgbClr val="142248"/>
              </a:solidFill>
              <a:prstDash val="solid"/>
              <a:round/>
              <a:headEnd type="none" w="med" len="med"/>
              <a:tailEnd type="none" w="med" len="med"/>
            </a:ln>
          </p:spPr>
        </p:sp>
        <p:sp>
          <p:nvSpPr>
            <p:cNvPr id="362" name="Shape 362"/>
            <p:cNvSpPr/>
            <p:nvPr/>
          </p:nvSpPr>
          <p:spPr>
            <a:xfrm>
              <a:off x="2214000" y="1810493"/>
              <a:ext cx="356880" cy="767292"/>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142248"/>
              </a:solidFill>
              <a:prstDash val="solid"/>
              <a:round/>
              <a:headEnd type="none" w="med" len="med"/>
              <a:tailEnd type="none" w="med" len="med"/>
            </a:ln>
          </p:spPr>
        </p:sp>
        <p:sp>
          <p:nvSpPr>
            <p:cNvPr id="363" name="Shape 363"/>
            <p:cNvSpPr/>
            <p:nvPr/>
          </p:nvSpPr>
          <p:spPr>
            <a:xfrm>
              <a:off x="2214000" y="1043200"/>
              <a:ext cx="356880" cy="1534584"/>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142248"/>
              </a:solidFill>
              <a:prstDash val="solid"/>
              <a:round/>
              <a:headEnd type="none" w="med" len="med"/>
              <a:tailEnd type="none" w="med" len="med"/>
            </a:ln>
          </p:spPr>
        </p:sp>
        <p:sp>
          <p:nvSpPr>
            <p:cNvPr id="364" name="Shape 364"/>
            <p:cNvSpPr/>
            <p:nvPr/>
          </p:nvSpPr>
          <p:spPr>
            <a:xfrm>
              <a:off x="2214000" y="275910"/>
              <a:ext cx="356880" cy="2301878"/>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142248"/>
              </a:solidFill>
              <a:prstDash val="solid"/>
              <a:round/>
              <a:headEnd type="none" w="med" len="med"/>
              <a:tailEnd type="none" w="med" len="med"/>
            </a:ln>
          </p:spPr>
        </p:sp>
        <p:sp>
          <p:nvSpPr>
            <p:cNvPr id="365" name="Shape 365"/>
            <p:cNvSpPr/>
            <p:nvPr/>
          </p:nvSpPr>
          <p:spPr>
            <a:xfrm>
              <a:off x="429599" y="2098256"/>
              <a:ext cx="1784401" cy="959062"/>
            </a:xfrm>
            <a:prstGeom prst="rect">
              <a:avLst/>
            </a:prstGeom>
            <a:solidFill>
              <a:srgbClr val="EAF1DD"/>
            </a:solidFill>
            <a:ln w="9525" cap="flat" cmpd="sng">
              <a:solidFill>
                <a:schemeClr val="l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66" name="Shape 366"/>
            <p:cNvSpPr txBox="1"/>
            <p:nvPr/>
          </p:nvSpPr>
          <p:spPr>
            <a:xfrm>
              <a:off x="429599" y="2098256"/>
              <a:ext cx="1784401" cy="959062"/>
            </a:xfrm>
            <a:prstGeom prst="rect">
              <a:avLst/>
            </a:prstGeom>
            <a:solidFill>
              <a:srgbClr val="E2E2E2"/>
            </a:solidFill>
            <a:ln w="9525" cap="flat" cmpd="sng">
              <a:solidFill>
                <a:srgbClr val="142248"/>
              </a:solidFill>
              <a:prstDash val="solid"/>
              <a:round/>
              <a:headEnd type="none" w="med" len="med"/>
              <a:tailEnd type="none" w="med" len="med"/>
            </a:ln>
          </p:spPr>
          <p:txBody>
            <a:bodyPr lIns="15225" tIns="15225" rIns="15225" bIns="1522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2400" b="1" i="0" u="none" strike="noStrike" cap="none">
                  <a:solidFill>
                    <a:schemeClr val="dk1"/>
                  </a:solidFill>
                  <a:latin typeface="Calibri"/>
                  <a:ea typeface="Calibri"/>
                  <a:cs typeface="Calibri"/>
                  <a:sym typeface="Calibri"/>
                  <a:rtl val="0"/>
                </a:rPr>
                <a:t>MASTER instance</a:t>
              </a:r>
            </a:p>
          </p:txBody>
        </p:sp>
        <p:sp>
          <p:nvSpPr>
            <p:cNvPr id="367" name="Shape 367"/>
            <p:cNvSpPr/>
            <p:nvPr/>
          </p:nvSpPr>
          <p:spPr>
            <a:xfrm>
              <a:off x="2570882" y="3788"/>
              <a:ext cx="1784401" cy="54424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68" name="Shape 368"/>
            <p:cNvSpPr txBox="1"/>
            <p:nvPr/>
          </p:nvSpPr>
          <p:spPr>
            <a:xfrm>
              <a:off x="2570882" y="3788"/>
              <a:ext cx="1784401" cy="544240"/>
            </a:xfrm>
            <a:prstGeom prst="rect">
              <a:avLst/>
            </a:prstGeom>
            <a:solidFill>
              <a:srgbClr val="E2E2E2"/>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Worker</a:t>
              </a:r>
            </a:p>
          </p:txBody>
        </p:sp>
        <p:sp>
          <p:nvSpPr>
            <p:cNvPr id="369" name="Shape 369"/>
            <p:cNvSpPr/>
            <p:nvPr/>
          </p:nvSpPr>
          <p:spPr>
            <a:xfrm>
              <a:off x="2570882" y="771081"/>
              <a:ext cx="1784401" cy="54424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70" name="Shape 370"/>
            <p:cNvSpPr txBox="1"/>
            <p:nvPr/>
          </p:nvSpPr>
          <p:spPr>
            <a:xfrm>
              <a:off x="2570882" y="771081"/>
              <a:ext cx="1784401" cy="544240"/>
            </a:xfrm>
            <a:prstGeom prst="rect">
              <a:avLst/>
            </a:prstGeom>
            <a:solidFill>
              <a:srgbClr val="E2E2E2"/>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Worker</a:t>
              </a:r>
            </a:p>
          </p:txBody>
        </p:sp>
        <p:sp>
          <p:nvSpPr>
            <p:cNvPr id="371" name="Shape 371"/>
            <p:cNvSpPr/>
            <p:nvPr/>
          </p:nvSpPr>
          <p:spPr>
            <a:xfrm>
              <a:off x="2570882" y="1538374"/>
              <a:ext cx="1784401" cy="54424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72" name="Shape 372"/>
            <p:cNvSpPr txBox="1"/>
            <p:nvPr/>
          </p:nvSpPr>
          <p:spPr>
            <a:xfrm>
              <a:off x="2570882" y="1538374"/>
              <a:ext cx="1784401" cy="544240"/>
            </a:xfrm>
            <a:prstGeom prst="rect">
              <a:avLst/>
            </a:prstGeom>
            <a:solidFill>
              <a:srgbClr val="E2E2E2"/>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Worker</a:t>
              </a:r>
            </a:p>
          </p:txBody>
        </p:sp>
        <p:sp>
          <p:nvSpPr>
            <p:cNvPr id="373" name="Shape 373"/>
            <p:cNvSpPr/>
            <p:nvPr/>
          </p:nvSpPr>
          <p:spPr>
            <a:xfrm>
              <a:off x="2570882" y="2305666"/>
              <a:ext cx="1784401" cy="54424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74" name="Shape 374"/>
            <p:cNvSpPr txBox="1"/>
            <p:nvPr/>
          </p:nvSpPr>
          <p:spPr>
            <a:xfrm>
              <a:off x="2570882" y="2305666"/>
              <a:ext cx="1784401" cy="544240"/>
            </a:xfrm>
            <a:prstGeom prst="rect">
              <a:avLst/>
            </a:prstGeom>
            <a:solidFill>
              <a:srgbClr val="E2E2E2"/>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Worker</a:t>
              </a:r>
            </a:p>
          </p:txBody>
        </p:sp>
        <p:sp>
          <p:nvSpPr>
            <p:cNvPr id="375" name="Shape 375"/>
            <p:cNvSpPr/>
            <p:nvPr/>
          </p:nvSpPr>
          <p:spPr>
            <a:xfrm>
              <a:off x="2570882" y="3072958"/>
              <a:ext cx="1784401" cy="54424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76" name="Shape 376"/>
            <p:cNvSpPr txBox="1"/>
            <p:nvPr/>
          </p:nvSpPr>
          <p:spPr>
            <a:xfrm>
              <a:off x="2570882" y="3072958"/>
              <a:ext cx="1784401" cy="544240"/>
            </a:xfrm>
            <a:prstGeom prst="rect">
              <a:avLst/>
            </a:prstGeom>
            <a:solidFill>
              <a:srgbClr val="E2E2E2"/>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Worker</a:t>
              </a:r>
            </a:p>
          </p:txBody>
        </p:sp>
        <p:sp>
          <p:nvSpPr>
            <p:cNvPr id="377" name="Shape 377"/>
            <p:cNvSpPr/>
            <p:nvPr/>
          </p:nvSpPr>
          <p:spPr>
            <a:xfrm>
              <a:off x="2570882" y="3840251"/>
              <a:ext cx="1784401" cy="54424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78" name="Shape 378"/>
            <p:cNvSpPr txBox="1"/>
            <p:nvPr/>
          </p:nvSpPr>
          <p:spPr>
            <a:xfrm>
              <a:off x="2570882" y="3840251"/>
              <a:ext cx="1784401" cy="544240"/>
            </a:xfrm>
            <a:prstGeom prst="rect">
              <a:avLst/>
            </a:prstGeom>
            <a:solidFill>
              <a:srgbClr val="E2E2E2"/>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Worker</a:t>
              </a:r>
            </a:p>
          </p:txBody>
        </p:sp>
        <p:sp>
          <p:nvSpPr>
            <p:cNvPr id="379" name="Shape 379"/>
            <p:cNvSpPr/>
            <p:nvPr/>
          </p:nvSpPr>
          <p:spPr>
            <a:xfrm>
              <a:off x="2570882" y="4607544"/>
              <a:ext cx="1784401" cy="54424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80" name="Shape 380"/>
            <p:cNvSpPr txBox="1"/>
            <p:nvPr/>
          </p:nvSpPr>
          <p:spPr>
            <a:xfrm>
              <a:off x="2570882" y="4607544"/>
              <a:ext cx="1784401" cy="544240"/>
            </a:xfrm>
            <a:prstGeom prst="rect">
              <a:avLst/>
            </a:prstGeom>
            <a:solidFill>
              <a:srgbClr val="E2E2E2"/>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Worker</a:t>
              </a:r>
            </a:p>
          </p:txBody>
        </p:sp>
      </p:grpSp>
      <p:sp>
        <p:nvSpPr>
          <p:cNvPr id="381" name="Shape 381"/>
          <p:cNvSpPr txBox="1">
            <a:spLocks noGrp="1"/>
          </p:cNvSpPr>
          <p:nvPr>
            <p:ph type="title"/>
          </p:nvPr>
        </p:nvSpPr>
        <p:spPr>
          <a:xfrm>
            <a:off x="0" y="0"/>
            <a:ext cx="91440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2860" b="1" i="0" u="none" strike="noStrike" cap="none" dirty="0">
                <a:solidFill>
                  <a:srgbClr val="0971AB"/>
                </a:solidFill>
                <a:latin typeface="Calibri"/>
                <a:ea typeface="Calibri"/>
                <a:cs typeface="Calibri"/>
                <a:sym typeface="Calibri"/>
                <a:rtl val="0"/>
              </a:rPr>
              <a:t>Genome Annotation: WQ-MAKER in Atmosphere</a:t>
            </a:r>
          </a:p>
        </p:txBody>
      </p:sp>
      <p:sp>
        <p:nvSpPr>
          <p:cNvPr id="382" name="Shape 382"/>
          <p:cNvSpPr/>
          <p:nvPr/>
        </p:nvSpPr>
        <p:spPr>
          <a:xfrm>
            <a:off x="1261016" y="1466716"/>
            <a:ext cx="2677707" cy="4409038"/>
          </a:xfrm>
          <a:prstGeom prst="rect">
            <a:avLst/>
          </a:prstGeom>
          <a:solidFill>
            <a:srgbClr val="E2E2E2"/>
          </a:solidFill>
          <a:ln w="9525"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grpSp>
        <p:nvGrpSpPr>
          <p:cNvPr id="383" name="Shape 383"/>
          <p:cNvGrpSpPr/>
          <p:nvPr/>
        </p:nvGrpSpPr>
        <p:grpSpPr>
          <a:xfrm>
            <a:off x="1541460" y="2651433"/>
            <a:ext cx="2116183" cy="354094"/>
            <a:chOff x="2836460" y="1995"/>
            <a:chExt cx="1769339" cy="539646"/>
          </a:xfrm>
        </p:grpSpPr>
        <p:sp>
          <p:nvSpPr>
            <p:cNvPr id="384" name="Shape 384"/>
            <p:cNvSpPr/>
            <p:nvPr/>
          </p:nvSpPr>
          <p:spPr>
            <a:xfrm>
              <a:off x="2836460" y="1995"/>
              <a:ext cx="1769339" cy="539646"/>
            </a:xfrm>
            <a:prstGeom prst="rect">
              <a:avLst/>
            </a:prstGeom>
            <a:solidFill>
              <a:srgbClr val="C5D8F1"/>
            </a:solidFill>
            <a:ln w="9525"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85" name="Shape 385"/>
            <p:cNvSpPr/>
            <p:nvPr/>
          </p:nvSpPr>
          <p:spPr>
            <a:xfrm>
              <a:off x="2836460" y="1995"/>
              <a:ext cx="1769339" cy="539646"/>
            </a:xfrm>
            <a:prstGeom prst="rect">
              <a:avLst/>
            </a:prstGeom>
            <a:solidFill>
              <a:srgbClr val="99D9EA"/>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Augustus</a:t>
              </a:r>
            </a:p>
          </p:txBody>
        </p:sp>
      </p:grpSp>
      <p:grpSp>
        <p:nvGrpSpPr>
          <p:cNvPr id="386" name="Shape 386"/>
          <p:cNvGrpSpPr/>
          <p:nvPr/>
        </p:nvGrpSpPr>
        <p:grpSpPr>
          <a:xfrm>
            <a:off x="1539294" y="3148684"/>
            <a:ext cx="2116183" cy="354094"/>
            <a:chOff x="2836460" y="1995"/>
            <a:chExt cx="1769339" cy="539646"/>
          </a:xfrm>
        </p:grpSpPr>
        <p:sp>
          <p:nvSpPr>
            <p:cNvPr id="387" name="Shape 387"/>
            <p:cNvSpPr/>
            <p:nvPr/>
          </p:nvSpPr>
          <p:spPr>
            <a:xfrm>
              <a:off x="2836460" y="1995"/>
              <a:ext cx="1769339" cy="539646"/>
            </a:xfrm>
            <a:prstGeom prst="rect">
              <a:avLst/>
            </a:prstGeom>
            <a:solidFill>
              <a:srgbClr val="C5D8F1"/>
            </a:solidFill>
            <a:ln w="9525"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88" name="Shape 388"/>
            <p:cNvSpPr/>
            <p:nvPr/>
          </p:nvSpPr>
          <p:spPr>
            <a:xfrm>
              <a:off x="2836460" y="1995"/>
              <a:ext cx="1769339" cy="539646"/>
            </a:xfrm>
            <a:prstGeom prst="rect">
              <a:avLst/>
            </a:prstGeom>
            <a:solidFill>
              <a:srgbClr val="99D9EA"/>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SNAP</a:t>
              </a:r>
            </a:p>
          </p:txBody>
        </p:sp>
      </p:grpSp>
      <p:grpSp>
        <p:nvGrpSpPr>
          <p:cNvPr id="389" name="Shape 389"/>
          <p:cNvGrpSpPr/>
          <p:nvPr/>
        </p:nvGrpSpPr>
        <p:grpSpPr>
          <a:xfrm>
            <a:off x="1546446" y="3650632"/>
            <a:ext cx="2116183" cy="354094"/>
            <a:chOff x="2836460" y="1995"/>
            <a:chExt cx="1769339" cy="539646"/>
          </a:xfrm>
        </p:grpSpPr>
        <p:sp>
          <p:nvSpPr>
            <p:cNvPr id="390" name="Shape 390"/>
            <p:cNvSpPr/>
            <p:nvPr/>
          </p:nvSpPr>
          <p:spPr>
            <a:xfrm>
              <a:off x="2836460" y="1995"/>
              <a:ext cx="1769339" cy="539646"/>
            </a:xfrm>
            <a:prstGeom prst="rect">
              <a:avLst/>
            </a:prstGeom>
            <a:solidFill>
              <a:srgbClr val="C5D8F1"/>
            </a:solidFill>
            <a:ln w="9525"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91" name="Shape 391"/>
            <p:cNvSpPr/>
            <p:nvPr/>
          </p:nvSpPr>
          <p:spPr>
            <a:xfrm>
              <a:off x="2836460" y="1995"/>
              <a:ext cx="1769339" cy="539646"/>
            </a:xfrm>
            <a:prstGeom prst="rect">
              <a:avLst/>
            </a:prstGeom>
            <a:solidFill>
              <a:srgbClr val="99D9EA"/>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Exonerate</a:t>
              </a:r>
            </a:p>
          </p:txBody>
        </p:sp>
      </p:grpSp>
      <p:sp>
        <p:nvSpPr>
          <p:cNvPr id="392" name="Shape 392"/>
          <p:cNvSpPr/>
          <p:nvPr/>
        </p:nvSpPr>
        <p:spPr>
          <a:xfrm>
            <a:off x="1541461" y="4156598"/>
            <a:ext cx="2116182" cy="354093"/>
          </a:xfrm>
          <a:prstGeom prst="rect">
            <a:avLst/>
          </a:prstGeom>
          <a:solidFill>
            <a:srgbClr val="99D9EA"/>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BLAST</a:t>
            </a:r>
          </a:p>
        </p:txBody>
      </p:sp>
      <p:sp>
        <p:nvSpPr>
          <p:cNvPr id="393" name="Shape 393"/>
          <p:cNvSpPr/>
          <p:nvPr/>
        </p:nvSpPr>
        <p:spPr>
          <a:xfrm>
            <a:off x="1544282" y="4653851"/>
            <a:ext cx="2116182" cy="354094"/>
          </a:xfrm>
          <a:prstGeom prst="rect">
            <a:avLst/>
          </a:prstGeom>
          <a:solidFill>
            <a:srgbClr val="99D9EA"/>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RepeatMasker</a:t>
            </a:r>
          </a:p>
        </p:txBody>
      </p:sp>
      <p:sp>
        <p:nvSpPr>
          <p:cNvPr id="394" name="Shape 394"/>
          <p:cNvSpPr/>
          <p:nvPr/>
        </p:nvSpPr>
        <p:spPr>
          <a:xfrm>
            <a:off x="1539295" y="5194342"/>
            <a:ext cx="2116182" cy="354094"/>
          </a:xfrm>
          <a:prstGeom prst="rect">
            <a:avLst/>
          </a:prstGeom>
          <a:solidFill>
            <a:srgbClr val="99D9EA"/>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2000" b="1" i="0" u="none" strike="noStrike" cap="none">
                <a:solidFill>
                  <a:srgbClr val="000000"/>
                </a:solidFill>
                <a:latin typeface="Calibri"/>
                <a:ea typeface="Calibri"/>
                <a:cs typeface="Calibri"/>
                <a:sym typeface="Calibri"/>
                <a:rtl val="0"/>
              </a:rPr>
              <a:t>WorkQueue</a:t>
            </a:r>
          </a:p>
        </p:txBody>
      </p:sp>
      <p:sp>
        <p:nvSpPr>
          <p:cNvPr id="395" name="Shape 395"/>
          <p:cNvSpPr/>
          <p:nvPr/>
        </p:nvSpPr>
        <p:spPr>
          <a:xfrm>
            <a:off x="3982146" y="3417639"/>
            <a:ext cx="470400" cy="470400"/>
          </a:xfrm>
          <a:prstGeom prst="rightArrow">
            <a:avLst>
              <a:gd name="adj1" fmla="val 50000"/>
              <a:gd name="adj2" fmla="val 50000"/>
            </a:avLst>
          </a:prstGeom>
          <a:solidFill>
            <a:srgbClr val="525A68"/>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rtl val="0"/>
            </a:endParaRPr>
          </a:p>
        </p:txBody>
      </p:sp>
      <p:grpSp>
        <p:nvGrpSpPr>
          <p:cNvPr id="396" name="Shape 396"/>
          <p:cNvGrpSpPr/>
          <p:nvPr/>
        </p:nvGrpSpPr>
        <p:grpSpPr>
          <a:xfrm rot="-5400000">
            <a:off x="6192815" y="3276450"/>
            <a:ext cx="5027367" cy="544200"/>
            <a:chOff x="2570882" y="3788"/>
            <a:chExt cx="1784398" cy="544200"/>
          </a:xfrm>
        </p:grpSpPr>
        <p:sp>
          <p:nvSpPr>
            <p:cNvPr id="397" name="Shape 397"/>
            <p:cNvSpPr/>
            <p:nvPr/>
          </p:nvSpPr>
          <p:spPr>
            <a:xfrm>
              <a:off x="2570882" y="3788"/>
              <a:ext cx="1784398" cy="544200"/>
            </a:xfrm>
            <a:prstGeom prst="rect">
              <a:avLst/>
            </a:prstGeom>
            <a:solidFill>
              <a:srgbClr val="E2E2E2"/>
            </a:solidFill>
            <a:ln w="9525"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398" name="Shape 398"/>
            <p:cNvSpPr/>
            <p:nvPr/>
          </p:nvSpPr>
          <p:spPr>
            <a:xfrm>
              <a:off x="2570882" y="3788"/>
              <a:ext cx="1784398" cy="544200"/>
            </a:xfrm>
            <a:prstGeom prst="rect">
              <a:avLst/>
            </a:prstGeom>
            <a:solidFill>
              <a:srgbClr val="E2E2E2"/>
            </a:solidFill>
            <a:ln w="9525" cap="flat" cmpd="sng">
              <a:solidFill>
                <a:srgbClr val="142248"/>
              </a:solidFill>
              <a:prstDash val="solid"/>
              <a:round/>
              <a:headEnd type="none" w="med" len="med"/>
              <a:tailEnd type="none" w="med" len="med"/>
            </a:ln>
          </p:spPr>
          <p:txBody>
            <a:bodyPr lIns="12700" tIns="12700" rIns="12700" bIns="12700"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3200" b="1" i="0" u="none" strike="noStrike" cap="none">
                  <a:solidFill>
                    <a:srgbClr val="000000"/>
                  </a:solidFill>
                  <a:latin typeface="Calibri"/>
                  <a:ea typeface="Calibri"/>
                  <a:cs typeface="Calibri"/>
                  <a:sym typeface="Calibri"/>
                  <a:rtl val="0"/>
                </a:rPr>
                <a:t>MAKER-P OUTPUT</a:t>
              </a:r>
            </a:p>
          </p:txBody>
        </p:sp>
      </p:grpSp>
      <p:sp>
        <p:nvSpPr>
          <p:cNvPr id="399" name="Shape 399"/>
          <p:cNvSpPr txBox="1"/>
          <p:nvPr/>
        </p:nvSpPr>
        <p:spPr>
          <a:xfrm>
            <a:off x="1153300" y="6352175"/>
            <a:ext cx="5945099" cy="3533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400" b="0" i="1" u="none" strike="noStrike" cap="none">
                <a:solidFill>
                  <a:srgbClr val="000000"/>
                </a:solidFill>
                <a:latin typeface="Arial"/>
                <a:ea typeface="Arial"/>
                <a:cs typeface="Arial"/>
                <a:sym typeface="Arial"/>
                <a:rtl val="0"/>
              </a:rPr>
              <a:t>In collaboration with the Douglas Thain lab (</a:t>
            </a:r>
            <a:r>
              <a:rPr lang="en-US" sz="1400" b="0" i="1" u="sng" strike="noStrike" cap="none">
                <a:solidFill>
                  <a:schemeClr val="hlink"/>
                </a:solidFill>
                <a:latin typeface="Arial"/>
                <a:ea typeface="Arial"/>
                <a:cs typeface="Arial"/>
                <a:sym typeface="Arial"/>
                <a:hlinkClick r:id="rId3"/>
                <a:rtl val="0"/>
              </a:rPr>
              <a:t>http://www3.nd.edu/~dthain/</a:t>
            </a:r>
            <a:r>
              <a:rPr lang="en-US" sz="1400" b="0" i="1" u="none" strike="noStrike" cap="none">
                <a:solidFill>
                  <a:srgbClr val="000000"/>
                </a:solidFill>
                <a:latin typeface="Arial"/>
                <a:ea typeface="Arial"/>
                <a:cs typeface="Arial"/>
                <a:sym typeface="Arial"/>
                <a:rtl val="0"/>
              </a:rPr>
              <a:t>)</a:t>
            </a:r>
          </a:p>
        </p:txBody>
      </p:sp>
      <p:sp>
        <p:nvSpPr>
          <p:cNvPr id="400" name="Shape 400"/>
          <p:cNvSpPr/>
          <p:nvPr/>
        </p:nvSpPr>
        <p:spPr>
          <a:xfrm rot="-5400000">
            <a:off x="-1574068" y="3260799"/>
            <a:ext cx="4275184" cy="733710"/>
          </a:xfrm>
          <a:prstGeom prst="rect">
            <a:avLst/>
          </a:prstGeom>
          <a:solidFill>
            <a:srgbClr val="004471"/>
          </a:solidFill>
          <a:ln>
            <a:noFill/>
          </a:ln>
        </p:spPr>
        <p:txBody>
          <a:bodyPr lIns="24750" tIns="24750" rIns="24750" bIns="24750" anchor="ctr" anchorCtr="0">
            <a:noAutofit/>
          </a:bodyPr>
          <a:lstStyle/>
          <a:p>
            <a:pPr marL="0" marR="0" lvl="0" indent="0" algn="ctr" rtl="0">
              <a:lnSpc>
                <a:spcPct val="90000"/>
              </a:lnSpc>
              <a:spcBef>
                <a:spcPts val="0"/>
              </a:spcBef>
              <a:spcAft>
                <a:spcPts val="0"/>
              </a:spcAft>
              <a:buClr>
                <a:schemeClr val="lt1"/>
              </a:buClr>
              <a:buSzPct val="25000"/>
              <a:buFont typeface="Calibri"/>
              <a:buNone/>
            </a:pPr>
            <a:r>
              <a:rPr lang="en-US" sz="3600" b="0" i="0" u="none" strike="noStrike" cap="none">
                <a:solidFill>
                  <a:schemeClr val="lt1"/>
                </a:solidFill>
                <a:latin typeface="Calibri"/>
                <a:ea typeface="Calibri"/>
                <a:cs typeface="Calibri"/>
                <a:sym typeface="Calibri"/>
                <a:rtl val="0"/>
              </a:rPr>
              <a:t>Atmosphere Images</a:t>
            </a:r>
          </a:p>
        </p:txBody>
      </p:sp>
      <p:sp>
        <p:nvSpPr>
          <p:cNvPr id="401" name="Shape 401"/>
          <p:cNvSpPr/>
          <p:nvPr/>
        </p:nvSpPr>
        <p:spPr>
          <a:xfrm>
            <a:off x="970299" y="3409673"/>
            <a:ext cx="470400" cy="470400"/>
          </a:xfrm>
          <a:prstGeom prst="rightArrow">
            <a:avLst>
              <a:gd name="adj1" fmla="val 50000"/>
              <a:gd name="adj2" fmla="val 50000"/>
            </a:avLst>
          </a:prstGeom>
          <a:solidFill>
            <a:srgbClr val="525A68"/>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rtl val="0"/>
            </a:endParaRPr>
          </a:p>
        </p:txBody>
      </p:sp>
      <p:sp>
        <p:nvSpPr>
          <p:cNvPr id="402" name="Shape 402"/>
          <p:cNvSpPr/>
          <p:nvPr/>
        </p:nvSpPr>
        <p:spPr>
          <a:xfrm>
            <a:off x="8003778" y="3398344"/>
            <a:ext cx="425700" cy="497400"/>
          </a:xfrm>
          <a:prstGeom prst="rightArrow">
            <a:avLst>
              <a:gd name="adj1" fmla="val 50000"/>
              <a:gd name="adj2" fmla="val 50000"/>
            </a:avLst>
          </a:prstGeom>
          <a:solidFill>
            <a:srgbClr val="525A68"/>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Calibri"/>
              <a:ea typeface="Calibri"/>
              <a:cs typeface="Calibri"/>
              <a:sym typeface="Calibri"/>
              <a:rtl val="0"/>
            </a:endParaRPr>
          </a:p>
        </p:txBody>
      </p:sp>
      <p:sp>
        <p:nvSpPr>
          <p:cNvPr id="403" name="Shape 403"/>
          <p:cNvSpPr txBox="1"/>
          <p:nvPr/>
        </p:nvSpPr>
        <p:spPr>
          <a:xfrm>
            <a:off x="1260895" y="1683161"/>
            <a:ext cx="2614586" cy="64633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WQ-MAKER </a:t>
            </a:r>
          </a:p>
          <a:p>
            <a:pPr marL="0" marR="0" lvl="0" indent="0" algn="ctr" rtl="0">
              <a:lnSpc>
                <a:spcPct val="10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Atmosphere Image</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grpSp>
        <p:nvGrpSpPr>
          <p:cNvPr id="410" name="Shape 410"/>
          <p:cNvGrpSpPr/>
          <p:nvPr/>
        </p:nvGrpSpPr>
        <p:grpSpPr>
          <a:xfrm>
            <a:off x="1908310" y="1906291"/>
            <a:ext cx="1313290" cy="3681453"/>
            <a:chOff x="2162755" y="1938096"/>
            <a:chExt cx="1313290" cy="3681453"/>
          </a:xfrm>
        </p:grpSpPr>
        <p:cxnSp>
          <p:nvCxnSpPr>
            <p:cNvPr id="411" name="Shape 411"/>
            <p:cNvCxnSpPr/>
            <p:nvPr/>
          </p:nvCxnSpPr>
          <p:spPr>
            <a:xfrm>
              <a:off x="2162755" y="3701962"/>
              <a:ext cx="970058" cy="0"/>
            </a:xfrm>
            <a:prstGeom prst="straightConnector1">
              <a:avLst/>
            </a:prstGeom>
            <a:noFill/>
            <a:ln w="25400" cap="flat" cmpd="sng">
              <a:solidFill>
                <a:srgbClr val="142248"/>
              </a:solidFill>
              <a:prstDash val="solid"/>
              <a:round/>
              <a:headEnd type="none" w="med" len="med"/>
              <a:tailEnd type="none" w="med" len="med"/>
            </a:ln>
          </p:spPr>
        </p:cxnSp>
        <p:cxnSp>
          <p:nvCxnSpPr>
            <p:cNvPr id="412" name="Shape 412"/>
            <p:cNvCxnSpPr/>
            <p:nvPr/>
          </p:nvCxnSpPr>
          <p:spPr>
            <a:xfrm>
              <a:off x="2505986" y="1938096"/>
              <a:ext cx="970058" cy="0"/>
            </a:xfrm>
            <a:prstGeom prst="straightConnector1">
              <a:avLst/>
            </a:prstGeom>
            <a:noFill/>
            <a:ln w="25400" cap="flat" cmpd="sng">
              <a:solidFill>
                <a:srgbClr val="142248"/>
              </a:solidFill>
              <a:prstDash val="solid"/>
              <a:round/>
              <a:headEnd type="none" w="med" len="med"/>
              <a:tailEnd type="none" w="med" len="med"/>
            </a:ln>
          </p:spPr>
        </p:cxnSp>
        <p:cxnSp>
          <p:nvCxnSpPr>
            <p:cNvPr id="413" name="Shape 413"/>
            <p:cNvCxnSpPr/>
            <p:nvPr/>
          </p:nvCxnSpPr>
          <p:spPr>
            <a:xfrm>
              <a:off x="2498035" y="5611598"/>
              <a:ext cx="970058" cy="0"/>
            </a:xfrm>
            <a:prstGeom prst="straightConnector1">
              <a:avLst/>
            </a:prstGeom>
            <a:noFill/>
            <a:ln w="25400" cap="flat" cmpd="sng">
              <a:solidFill>
                <a:srgbClr val="142248"/>
              </a:solidFill>
              <a:prstDash val="solid"/>
              <a:round/>
              <a:headEnd type="none" w="med" len="med"/>
              <a:tailEnd type="none" w="med" len="med"/>
            </a:ln>
          </p:spPr>
        </p:cxnSp>
        <p:cxnSp>
          <p:nvCxnSpPr>
            <p:cNvPr id="414" name="Shape 414"/>
            <p:cNvCxnSpPr/>
            <p:nvPr/>
          </p:nvCxnSpPr>
          <p:spPr>
            <a:xfrm>
              <a:off x="2505986" y="1938096"/>
              <a:ext cx="0" cy="3681453"/>
            </a:xfrm>
            <a:prstGeom prst="straightConnector1">
              <a:avLst/>
            </a:prstGeom>
            <a:noFill/>
            <a:ln w="25400" cap="flat" cmpd="sng">
              <a:solidFill>
                <a:srgbClr val="142248"/>
              </a:solidFill>
              <a:prstDash val="solid"/>
              <a:round/>
              <a:headEnd type="none" w="med" len="med"/>
              <a:tailEnd type="none" w="med" len="med"/>
            </a:ln>
          </p:spPr>
        </p:cxnSp>
      </p:grpSp>
      <p:sp>
        <p:nvSpPr>
          <p:cNvPr id="415" name="Shape 415"/>
          <p:cNvSpPr txBox="1">
            <a:spLocks noGrp="1"/>
          </p:cNvSpPr>
          <p:nvPr>
            <p:ph type="title"/>
          </p:nvPr>
        </p:nvSpPr>
        <p:spPr>
          <a:xfrm>
            <a:off x="465229" y="174127"/>
            <a:ext cx="8229600"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0098AA"/>
              </a:buClr>
              <a:buSzPct val="25000"/>
              <a:buFont typeface="Calibri"/>
              <a:buNone/>
            </a:pPr>
            <a:r>
              <a:rPr lang="en-US" sz="3600" b="1" i="0" u="none" strike="noStrike" cap="none" dirty="0">
                <a:solidFill>
                  <a:srgbClr val="0971AB"/>
                </a:solidFill>
                <a:latin typeface="Calibri"/>
                <a:ea typeface="Calibri"/>
                <a:cs typeface="Calibri"/>
                <a:sym typeface="Calibri"/>
                <a:rtl val="0"/>
              </a:rPr>
              <a:t>All New Methylation Analysis</a:t>
            </a:r>
            <a:r>
              <a:rPr lang="en-US" sz="4400" b="0" i="0" u="none" strike="noStrike" cap="none" dirty="0">
                <a:solidFill>
                  <a:srgbClr val="0971AB"/>
                </a:solidFill>
                <a:latin typeface="Calibri"/>
                <a:ea typeface="Calibri"/>
                <a:cs typeface="Calibri"/>
                <a:sym typeface="Calibri"/>
                <a:rtl val="0"/>
              </a:rPr>
              <a:t> </a:t>
            </a:r>
          </a:p>
        </p:txBody>
      </p:sp>
      <p:sp>
        <p:nvSpPr>
          <p:cNvPr id="416" name="Shape 416"/>
          <p:cNvSpPr txBox="1"/>
          <p:nvPr/>
        </p:nvSpPr>
        <p:spPr>
          <a:xfrm rot="-5400000">
            <a:off x="-575156" y="3231065"/>
            <a:ext cx="4519665" cy="861005"/>
          </a:xfrm>
          <a:prstGeom prst="rect">
            <a:avLst/>
          </a:prstGeom>
          <a:solidFill>
            <a:srgbClr val="F19E1F"/>
          </a:solidFill>
          <a:ln>
            <a:noFill/>
          </a:ln>
        </p:spPr>
        <p:txBody>
          <a:bodyPr lIns="24125" tIns="24125" rIns="24125" bIns="2412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3200" b="0" i="0" u="none" strike="noStrike" cap="none">
                <a:solidFill>
                  <a:schemeClr val="dk1"/>
                </a:solidFill>
                <a:latin typeface="Calibri"/>
                <a:ea typeface="Calibri"/>
                <a:cs typeface="Calibri"/>
                <a:sym typeface="Calibri"/>
                <a:rtl val="0"/>
              </a:rPr>
              <a:t>Discovery Environment </a:t>
            </a:r>
          </a:p>
        </p:txBody>
      </p:sp>
      <p:grpSp>
        <p:nvGrpSpPr>
          <p:cNvPr id="417" name="Shape 417"/>
          <p:cNvGrpSpPr/>
          <p:nvPr/>
        </p:nvGrpSpPr>
        <p:grpSpPr>
          <a:xfrm>
            <a:off x="2561508" y="1401735"/>
            <a:ext cx="5381841" cy="4519665"/>
            <a:chOff x="2815953" y="1433540"/>
            <a:chExt cx="5381841" cy="4519665"/>
          </a:xfrm>
        </p:grpSpPr>
        <p:sp>
          <p:nvSpPr>
            <p:cNvPr id="418" name="Shape 418"/>
            <p:cNvSpPr txBox="1"/>
            <p:nvPr/>
          </p:nvSpPr>
          <p:spPr>
            <a:xfrm>
              <a:off x="2815953" y="3182744"/>
              <a:ext cx="5375082" cy="1055864"/>
            </a:xfrm>
            <a:prstGeom prst="rect">
              <a:avLst/>
            </a:prstGeom>
            <a:solidFill>
              <a:srgbClr val="E2E2E2"/>
            </a:solidFill>
            <a:ln w="9525" cap="flat" cmpd="sng">
              <a:solidFill>
                <a:srgbClr val="142248"/>
              </a:solidFill>
              <a:prstDash val="solid"/>
              <a:round/>
              <a:headEnd type="none" w="med" len="med"/>
              <a:tailEnd type="none" w="med" len="med"/>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Font typeface="Arial"/>
                <a:buNone/>
              </a:pPr>
              <a:endParaRPr sz="2200" b="0" i="0" u="none" strike="noStrike" cap="none">
                <a:solidFill>
                  <a:srgbClr val="000000"/>
                </a:solidFill>
                <a:latin typeface="Calibri"/>
                <a:ea typeface="Calibri"/>
                <a:cs typeface="Calibri"/>
                <a:sym typeface="Calibri"/>
                <a:rtl val="0"/>
              </a:endParaRPr>
            </a:p>
          </p:txBody>
        </p:sp>
        <p:sp>
          <p:nvSpPr>
            <p:cNvPr id="419" name="Shape 419"/>
            <p:cNvSpPr txBox="1"/>
            <p:nvPr/>
          </p:nvSpPr>
          <p:spPr>
            <a:xfrm>
              <a:off x="2822713" y="4885189"/>
              <a:ext cx="5375082" cy="1068016"/>
            </a:xfrm>
            <a:prstGeom prst="rect">
              <a:avLst/>
            </a:prstGeom>
            <a:solidFill>
              <a:srgbClr val="E2E2E2"/>
            </a:solidFill>
            <a:ln w="9525" cap="flat" cmpd="sng">
              <a:solidFill>
                <a:srgbClr val="142248"/>
              </a:solidFill>
              <a:prstDash val="solid"/>
              <a:round/>
              <a:headEnd type="none" w="med" len="med"/>
              <a:tailEnd type="none" w="med" len="med"/>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Font typeface="Arial"/>
                <a:buNone/>
              </a:pPr>
              <a:endParaRPr sz="2200" b="0" i="0" u="none" strike="noStrike" cap="none">
                <a:solidFill>
                  <a:srgbClr val="000000"/>
                </a:solidFill>
                <a:latin typeface="Calibri"/>
                <a:ea typeface="Calibri"/>
                <a:cs typeface="Calibri"/>
                <a:sym typeface="Calibri"/>
                <a:rtl val="0"/>
              </a:endParaRPr>
            </a:p>
          </p:txBody>
        </p:sp>
        <p:sp>
          <p:nvSpPr>
            <p:cNvPr id="420" name="Shape 420"/>
            <p:cNvSpPr txBox="1"/>
            <p:nvPr/>
          </p:nvSpPr>
          <p:spPr>
            <a:xfrm>
              <a:off x="2822713" y="1433540"/>
              <a:ext cx="5375082" cy="1028237"/>
            </a:xfrm>
            <a:prstGeom prst="rect">
              <a:avLst/>
            </a:prstGeom>
            <a:solidFill>
              <a:srgbClr val="E2E2E2"/>
            </a:solidFill>
            <a:ln w="9525" cap="flat" cmpd="sng">
              <a:solidFill>
                <a:srgbClr val="142248"/>
              </a:solidFill>
              <a:prstDash val="solid"/>
              <a:round/>
              <a:headEnd type="none" w="med" len="med"/>
              <a:tailEnd type="none" w="med" len="med"/>
            </a:ln>
          </p:spPr>
          <p:txBody>
            <a:bodyPr lIns="156450" tIns="156450" rIns="156450" bIns="156450" anchor="ctr" anchorCtr="0">
              <a:noAutofit/>
            </a:bodyPr>
            <a:lstStyle/>
            <a:p>
              <a:pPr marL="0" marR="0" lvl="0" indent="0" algn="ctr" rtl="0">
                <a:lnSpc>
                  <a:spcPct val="90000"/>
                </a:lnSpc>
                <a:spcBef>
                  <a:spcPts val="0"/>
                </a:spcBef>
                <a:spcAft>
                  <a:spcPts val="0"/>
                </a:spcAft>
                <a:buClr>
                  <a:srgbClr val="000000"/>
                </a:buClr>
                <a:buFont typeface="Arial"/>
                <a:buNone/>
              </a:pPr>
              <a:endParaRPr sz="2200" b="0" i="0" u="none" strike="noStrike" cap="none">
                <a:solidFill>
                  <a:srgbClr val="000000"/>
                </a:solidFill>
                <a:latin typeface="Calibri"/>
                <a:ea typeface="Calibri"/>
                <a:cs typeface="Calibri"/>
                <a:sym typeface="Calibri"/>
                <a:rtl val="0"/>
              </a:endParaRPr>
            </a:p>
          </p:txBody>
        </p:sp>
        <p:sp>
          <p:nvSpPr>
            <p:cNvPr id="421" name="Shape 421"/>
            <p:cNvSpPr txBox="1"/>
            <p:nvPr/>
          </p:nvSpPr>
          <p:spPr>
            <a:xfrm>
              <a:off x="3132814" y="1541408"/>
              <a:ext cx="4579952" cy="36933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Genome Indexer</a:t>
              </a:r>
            </a:p>
          </p:txBody>
        </p:sp>
        <p:sp>
          <p:nvSpPr>
            <p:cNvPr id="422" name="Shape 422"/>
            <p:cNvSpPr txBox="1"/>
            <p:nvPr/>
          </p:nvSpPr>
          <p:spPr>
            <a:xfrm>
              <a:off x="3070397" y="3306710"/>
              <a:ext cx="4905954" cy="36933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Bisulfite Sequence Aligner and Methylation Caller</a:t>
              </a:r>
            </a:p>
          </p:txBody>
        </p:sp>
        <p:sp>
          <p:nvSpPr>
            <p:cNvPr id="423" name="Shape 423"/>
            <p:cNvSpPr txBox="1"/>
            <p:nvPr/>
          </p:nvSpPr>
          <p:spPr>
            <a:xfrm>
              <a:off x="2967028" y="5004973"/>
              <a:ext cx="4905954" cy="36933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Methylation Reporter</a:t>
              </a:r>
            </a:p>
          </p:txBody>
        </p:sp>
        <p:sp>
          <p:nvSpPr>
            <p:cNvPr id="424" name="Shape 424"/>
            <p:cNvSpPr txBox="1"/>
            <p:nvPr/>
          </p:nvSpPr>
          <p:spPr>
            <a:xfrm>
              <a:off x="3335571" y="1973425"/>
              <a:ext cx="4174435" cy="36933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Bismark Genome Preparation</a:t>
              </a:r>
            </a:p>
          </p:txBody>
        </p:sp>
        <p:sp>
          <p:nvSpPr>
            <p:cNvPr id="425" name="Shape 425"/>
            <p:cNvSpPr txBox="1"/>
            <p:nvPr/>
          </p:nvSpPr>
          <p:spPr>
            <a:xfrm>
              <a:off x="3346703" y="3740023"/>
              <a:ext cx="4174435" cy="36933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Bismark</a:t>
              </a:r>
            </a:p>
          </p:txBody>
        </p:sp>
        <p:sp>
          <p:nvSpPr>
            <p:cNvPr id="426" name="Shape 426"/>
            <p:cNvSpPr txBox="1"/>
            <p:nvPr/>
          </p:nvSpPr>
          <p:spPr>
            <a:xfrm>
              <a:off x="3353462" y="5378096"/>
              <a:ext cx="4174435" cy="36933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Bismark Methylation Extractor</a:t>
              </a:r>
            </a:p>
          </p:txBody>
        </p:sp>
      </p:gr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grpSp>
        <p:nvGrpSpPr>
          <p:cNvPr id="432" name="Shape 432"/>
          <p:cNvGrpSpPr/>
          <p:nvPr/>
        </p:nvGrpSpPr>
        <p:grpSpPr>
          <a:xfrm>
            <a:off x="2323047" y="1121813"/>
            <a:ext cx="4497903" cy="4796100"/>
            <a:chOff x="925963" y="-123"/>
            <a:chExt cx="4497903" cy="4796100"/>
          </a:xfrm>
        </p:grpSpPr>
        <p:sp>
          <p:nvSpPr>
            <p:cNvPr id="433" name="Shape 433"/>
            <p:cNvSpPr/>
            <p:nvPr/>
          </p:nvSpPr>
          <p:spPr>
            <a:xfrm>
              <a:off x="1837199" y="2397988"/>
              <a:ext cx="597768" cy="1708564"/>
            </a:xfrm>
            <a:custGeom>
              <a:avLst/>
              <a:gdLst/>
              <a:ahLst/>
              <a:cxnLst/>
              <a:rect l="0" t="0" r="0" b="0"/>
              <a:pathLst>
                <a:path w="120000" h="120000" extrusionOk="0">
                  <a:moveTo>
                    <a:pt x="0" y="0"/>
                  </a:moveTo>
                  <a:lnTo>
                    <a:pt x="60000" y="0"/>
                  </a:lnTo>
                  <a:lnTo>
                    <a:pt x="60000" y="120000"/>
                  </a:lnTo>
                  <a:lnTo>
                    <a:pt x="120000" y="12000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34" name="Shape 434"/>
            <p:cNvSpPr txBox="1"/>
            <p:nvPr/>
          </p:nvSpPr>
          <p:spPr>
            <a:xfrm>
              <a:off x="2090831" y="3207016"/>
              <a:ext cx="90600" cy="90600"/>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435" name="Shape 435"/>
            <p:cNvSpPr/>
            <p:nvPr/>
          </p:nvSpPr>
          <p:spPr>
            <a:xfrm>
              <a:off x="1837199" y="2397988"/>
              <a:ext cx="597768" cy="569520"/>
            </a:xfrm>
            <a:custGeom>
              <a:avLst/>
              <a:gdLst/>
              <a:ahLst/>
              <a:cxnLst/>
              <a:rect l="0" t="0" r="0" b="0"/>
              <a:pathLst>
                <a:path w="120000" h="120000" extrusionOk="0">
                  <a:moveTo>
                    <a:pt x="0" y="0"/>
                  </a:moveTo>
                  <a:lnTo>
                    <a:pt x="60000" y="0"/>
                  </a:lnTo>
                  <a:lnTo>
                    <a:pt x="60000" y="120000"/>
                  </a:lnTo>
                  <a:lnTo>
                    <a:pt x="120000" y="12000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36" name="Shape 436"/>
            <p:cNvSpPr txBox="1"/>
            <p:nvPr/>
          </p:nvSpPr>
          <p:spPr>
            <a:xfrm>
              <a:off x="2115441" y="2662108"/>
              <a:ext cx="41398" cy="41398"/>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500" b="0" i="0" u="none" strike="noStrike" cap="none">
                <a:solidFill>
                  <a:schemeClr val="dk1"/>
                </a:solidFill>
                <a:latin typeface="Calibri"/>
                <a:ea typeface="Calibri"/>
                <a:cs typeface="Calibri"/>
                <a:sym typeface="Calibri"/>
                <a:rtl val="0"/>
              </a:endParaRPr>
            </a:p>
          </p:txBody>
        </p:sp>
        <p:sp>
          <p:nvSpPr>
            <p:cNvPr id="437" name="Shape 437"/>
            <p:cNvSpPr/>
            <p:nvPr/>
          </p:nvSpPr>
          <p:spPr>
            <a:xfrm>
              <a:off x="1837199" y="1828466"/>
              <a:ext cx="597768" cy="569520"/>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38" name="Shape 438"/>
            <p:cNvSpPr txBox="1"/>
            <p:nvPr/>
          </p:nvSpPr>
          <p:spPr>
            <a:xfrm>
              <a:off x="2115441" y="2092584"/>
              <a:ext cx="41398" cy="41398"/>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500" b="0" i="0" u="none" strike="noStrike" cap="none">
                <a:solidFill>
                  <a:schemeClr val="dk1"/>
                </a:solidFill>
                <a:latin typeface="Calibri"/>
                <a:ea typeface="Calibri"/>
                <a:cs typeface="Calibri"/>
                <a:sym typeface="Calibri"/>
                <a:rtl val="0"/>
              </a:endParaRPr>
            </a:p>
          </p:txBody>
        </p:sp>
        <p:sp>
          <p:nvSpPr>
            <p:cNvPr id="439" name="Shape 439"/>
            <p:cNvSpPr/>
            <p:nvPr/>
          </p:nvSpPr>
          <p:spPr>
            <a:xfrm>
              <a:off x="1837199" y="689420"/>
              <a:ext cx="597768" cy="1708564"/>
            </a:xfrm>
            <a:custGeom>
              <a:avLst/>
              <a:gdLst/>
              <a:ahLst/>
              <a:cxnLst/>
              <a:rect l="0" t="0" r="0" b="0"/>
              <a:pathLst>
                <a:path w="120000" h="120000" extrusionOk="0">
                  <a:moveTo>
                    <a:pt x="0" y="120000"/>
                  </a:moveTo>
                  <a:lnTo>
                    <a:pt x="60000" y="120000"/>
                  </a:lnTo>
                  <a:lnTo>
                    <a:pt x="60000" y="0"/>
                  </a:lnTo>
                  <a:lnTo>
                    <a:pt x="120000" y="0"/>
                  </a:lnTo>
                </a:path>
              </a:pathLst>
            </a:custGeom>
            <a:noFill/>
            <a:ln w="25400" cap="flat" cmpd="sng">
              <a:solidFill>
                <a:srgbClr val="142248"/>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40" name="Shape 440"/>
            <p:cNvSpPr txBox="1"/>
            <p:nvPr/>
          </p:nvSpPr>
          <p:spPr>
            <a:xfrm>
              <a:off x="2090831" y="1498450"/>
              <a:ext cx="90600" cy="90600"/>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441" name="Shape 441"/>
            <p:cNvSpPr/>
            <p:nvPr/>
          </p:nvSpPr>
          <p:spPr>
            <a:xfrm rot="-5400000">
              <a:off x="-1016536" y="1942376"/>
              <a:ext cx="4796100" cy="911100"/>
            </a:xfrm>
            <a:prstGeom prst="rect">
              <a:avLst/>
            </a:prstGeom>
            <a:solidFill>
              <a:srgbClr val="EAF1DD"/>
            </a:solidFill>
            <a:ln w="9525" cap="flat" cmpd="sng">
              <a:solidFill>
                <a:schemeClr val="l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42" name="Shape 442"/>
            <p:cNvSpPr txBox="1"/>
            <p:nvPr/>
          </p:nvSpPr>
          <p:spPr>
            <a:xfrm rot="-5400000">
              <a:off x="-1016536" y="1942376"/>
              <a:ext cx="4796100" cy="911100"/>
            </a:xfrm>
            <a:prstGeom prst="rect">
              <a:avLst/>
            </a:prstGeom>
            <a:solidFill>
              <a:srgbClr val="F19E1F"/>
            </a:solidFill>
            <a:ln>
              <a:noFill/>
            </a:ln>
          </p:spPr>
          <p:txBody>
            <a:bodyPr lIns="24750" tIns="24750" rIns="24750" bIns="24750"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3600" b="0" i="0" u="none" strike="noStrike" cap="none">
                  <a:solidFill>
                    <a:schemeClr val="dk1"/>
                  </a:solidFill>
                  <a:latin typeface="Calibri"/>
                  <a:ea typeface="Calibri"/>
                  <a:cs typeface="Calibri"/>
                  <a:sym typeface="Calibri"/>
                  <a:rtl val="0"/>
                </a:rPr>
                <a:t>Discovery Environment </a:t>
              </a:r>
            </a:p>
          </p:txBody>
        </p:sp>
        <p:sp>
          <p:nvSpPr>
            <p:cNvPr id="443" name="Shape 443"/>
            <p:cNvSpPr/>
            <p:nvPr/>
          </p:nvSpPr>
          <p:spPr>
            <a:xfrm>
              <a:off x="2434967" y="233803"/>
              <a:ext cx="2988899" cy="91110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44" name="Shape 444"/>
            <p:cNvSpPr txBox="1"/>
            <p:nvPr/>
          </p:nvSpPr>
          <p:spPr>
            <a:xfrm>
              <a:off x="2434967" y="233803"/>
              <a:ext cx="2988899" cy="911100"/>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Variant calling</a:t>
              </a:r>
            </a:p>
            <a:p>
              <a:pPr marL="0" marR="0" lvl="0" indent="0" algn="ctr" rtl="0">
                <a:lnSpc>
                  <a:spcPct val="90000"/>
                </a:lnSpc>
                <a:spcBef>
                  <a:spcPts val="63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samtools, GBS, *EMS</a:t>
              </a:r>
            </a:p>
          </p:txBody>
        </p:sp>
        <p:sp>
          <p:nvSpPr>
            <p:cNvPr id="445" name="Shape 445"/>
            <p:cNvSpPr/>
            <p:nvPr/>
          </p:nvSpPr>
          <p:spPr>
            <a:xfrm>
              <a:off x="2434967" y="1372848"/>
              <a:ext cx="2988899" cy="91110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46" name="Shape 446"/>
            <p:cNvSpPr txBox="1"/>
            <p:nvPr/>
          </p:nvSpPr>
          <p:spPr>
            <a:xfrm>
              <a:off x="2434967" y="1372848"/>
              <a:ext cx="2988899" cy="911100"/>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Imputing</a:t>
              </a:r>
            </a:p>
            <a:p>
              <a:pPr marL="0" marR="0" lvl="0" indent="0" algn="ctr" rtl="0">
                <a:lnSpc>
                  <a:spcPct val="90000"/>
                </a:lnSpc>
                <a:spcBef>
                  <a:spcPts val="63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NPUTE, *Parallel_NPUTE</a:t>
              </a:r>
            </a:p>
          </p:txBody>
        </p:sp>
        <p:sp>
          <p:nvSpPr>
            <p:cNvPr id="447" name="Shape 447"/>
            <p:cNvSpPr/>
            <p:nvPr/>
          </p:nvSpPr>
          <p:spPr>
            <a:xfrm>
              <a:off x="2434967" y="2511891"/>
              <a:ext cx="2988899" cy="91110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48" name="Shape 448"/>
            <p:cNvSpPr txBox="1"/>
            <p:nvPr/>
          </p:nvSpPr>
          <p:spPr>
            <a:xfrm>
              <a:off x="2434967" y="2511891"/>
              <a:ext cx="2988899" cy="911100"/>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Population structure</a:t>
              </a:r>
            </a:p>
            <a:p>
              <a:pPr marL="0" marR="0" lvl="0" indent="0" algn="ctr" rtl="0">
                <a:lnSpc>
                  <a:spcPct val="90000"/>
                </a:lnSpc>
                <a:spcBef>
                  <a:spcPts val="63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Structure, *fastStructure, *PCA</a:t>
              </a:r>
            </a:p>
          </p:txBody>
        </p:sp>
        <p:sp>
          <p:nvSpPr>
            <p:cNvPr id="449" name="Shape 449"/>
            <p:cNvSpPr/>
            <p:nvPr/>
          </p:nvSpPr>
          <p:spPr>
            <a:xfrm>
              <a:off x="2434967" y="3650937"/>
              <a:ext cx="2988899" cy="911100"/>
            </a:xfrm>
            <a:prstGeom prst="rect">
              <a:avLst/>
            </a:prstGeom>
            <a:solidFill>
              <a:srgbClr val="EBF1DE"/>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rtl val="0"/>
              </a:endParaRPr>
            </a:p>
          </p:txBody>
        </p:sp>
        <p:sp>
          <p:nvSpPr>
            <p:cNvPr id="450" name="Shape 450"/>
            <p:cNvSpPr txBox="1"/>
            <p:nvPr/>
          </p:nvSpPr>
          <p:spPr>
            <a:xfrm>
              <a:off x="2434967" y="3650937"/>
              <a:ext cx="2988899" cy="911100"/>
            </a:xfrm>
            <a:prstGeom prst="rect">
              <a:avLst/>
            </a:prstGeom>
            <a:solidFill>
              <a:srgbClr val="E2E2E2"/>
            </a:solidFill>
            <a:ln w="9525" cap="flat" cmpd="sng">
              <a:solidFill>
                <a:srgbClr val="142248"/>
              </a:solidFill>
              <a:prstDash val="solid"/>
              <a:round/>
              <a:headEnd type="none" w="med" len="med"/>
              <a:tailEnd type="none" w="med" len="med"/>
            </a:ln>
          </p:spPr>
          <p:txBody>
            <a:bodyPr lIns="11425" tIns="11425" rIns="11425" bIns="11425" anchor="ctr" anchorCtr="0">
              <a:noAutofit/>
            </a:bodyPr>
            <a:lstStyle/>
            <a:p>
              <a:pPr marL="0" marR="0" lvl="0" indent="0" algn="ctr" rtl="0">
                <a:lnSpc>
                  <a:spcPct val="90000"/>
                </a:lnSpc>
                <a:spcBef>
                  <a:spcPts val="0"/>
                </a:spcBef>
                <a:spcAft>
                  <a:spcPts val="0"/>
                </a:spcAft>
                <a:buClr>
                  <a:srgbClr val="000000"/>
                </a:buClr>
                <a:buSzPct val="25000"/>
                <a:buFont typeface="Calibri"/>
                <a:buNone/>
              </a:pPr>
              <a:r>
                <a:rPr lang="en-US" sz="1800" b="1" i="0" u="none" strike="noStrike" cap="none">
                  <a:solidFill>
                    <a:srgbClr val="000000"/>
                  </a:solidFill>
                  <a:latin typeface="Calibri"/>
                  <a:ea typeface="Calibri"/>
                  <a:cs typeface="Calibri"/>
                  <a:sym typeface="Calibri"/>
                  <a:rtl val="0"/>
                </a:rPr>
                <a:t>Association</a:t>
              </a:r>
            </a:p>
            <a:p>
              <a:pPr marL="0" marR="0" lvl="0" indent="0" algn="ctr" rtl="0">
                <a:lnSpc>
                  <a:spcPct val="90000"/>
                </a:lnSpc>
                <a:spcBef>
                  <a:spcPts val="630"/>
                </a:spcBef>
                <a:spcAft>
                  <a:spcPts val="0"/>
                </a:spcAft>
                <a:buClr>
                  <a:srgbClr val="000000"/>
                </a:buClr>
                <a:buSzPct val="25000"/>
                <a:buFont typeface="Calibri"/>
                <a:buNone/>
              </a:pPr>
              <a:r>
                <a:rPr lang="en-US" sz="1800" b="0" i="0" u="none" strike="noStrike" cap="none">
                  <a:solidFill>
                    <a:srgbClr val="000000"/>
                  </a:solidFill>
                  <a:latin typeface="Calibri"/>
                  <a:ea typeface="Calibri"/>
                  <a:cs typeface="Calibri"/>
                  <a:sym typeface="Calibri"/>
                  <a:rtl val="0"/>
                </a:rPr>
                <a:t>GLM, MLM, *EMMAX, *MLMM</a:t>
              </a:r>
            </a:p>
          </p:txBody>
        </p:sp>
      </p:grpSp>
      <p:sp>
        <p:nvSpPr>
          <p:cNvPr id="451" name="Shape 451"/>
          <p:cNvSpPr txBox="1"/>
          <p:nvPr/>
        </p:nvSpPr>
        <p:spPr>
          <a:xfrm>
            <a:off x="0" y="-95200"/>
            <a:ext cx="9144000" cy="95399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dirty="0">
              <a:solidFill>
                <a:srgbClr val="000000"/>
              </a:solidFill>
              <a:latin typeface="Arial"/>
              <a:ea typeface="Arial"/>
              <a:cs typeface="Arial"/>
              <a:sym typeface="Arial"/>
              <a:rtl val="0"/>
            </a:endParaRPr>
          </a:p>
          <a:p>
            <a:pPr marL="0" marR="0" lvl="0" indent="0" algn="ctr" rtl="0">
              <a:lnSpc>
                <a:spcPct val="100000"/>
              </a:lnSpc>
              <a:spcBef>
                <a:spcPts val="0"/>
              </a:spcBef>
              <a:spcAft>
                <a:spcPts val="0"/>
              </a:spcAft>
              <a:buClr>
                <a:schemeClr val="lt1"/>
              </a:buClr>
              <a:buSzPct val="25000"/>
              <a:buFont typeface="Calibri"/>
              <a:buNone/>
            </a:pPr>
            <a:r>
              <a:rPr lang="en-US" sz="3600" b="1" i="0" u="none" strike="noStrike" cap="none" dirty="0">
                <a:solidFill>
                  <a:srgbClr val="0971AB"/>
                </a:solidFill>
                <a:latin typeface="Calibri"/>
                <a:ea typeface="Calibri"/>
                <a:cs typeface="Calibri"/>
                <a:sym typeface="Calibri"/>
                <a:rtl val="0"/>
              </a:rPr>
              <a:t>Association Analysis</a:t>
            </a:r>
            <a:r>
              <a:rPr lang="en-US" sz="4400" b="0" i="0" u="none" strike="noStrike" cap="none" dirty="0">
                <a:solidFill>
                  <a:srgbClr val="0971AB"/>
                </a:solidFill>
                <a:latin typeface="Calibri"/>
                <a:ea typeface="Calibri"/>
                <a:cs typeface="Calibri"/>
                <a:sym typeface="Calibri"/>
                <a:rtl val="0"/>
              </a:rPr>
              <a:t> </a:t>
            </a:r>
          </a:p>
        </p:txBody>
      </p:sp>
      <p:sp>
        <p:nvSpPr>
          <p:cNvPr id="452" name="Shape 452"/>
          <p:cNvSpPr/>
          <p:nvPr/>
        </p:nvSpPr>
        <p:spPr>
          <a:xfrm>
            <a:off x="6187144" y="6371814"/>
            <a:ext cx="90600" cy="90600"/>
          </a:xfrm>
          <a:prstGeom prst="rect">
            <a:avLst/>
          </a:prstGeom>
          <a:noFill/>
          <a:ln>
            <a:noFill/>
          </a:ln>
        </p:spPr>
        <p:txBody>
          <a:bodyPr lIns="12700" tIns="0" rIns="12700" bIns="0" anchor="ctr" anchorCtr="0">
            <a:noAutofit/>
          </a:bodyPr>
          <a:lstStyle/>
          <a:p>
            <a:pPr marL="0" marR="0" lvl="0" indent="0" algn="ctr" rtl="0">
              <a:lnSpc>
                <a:spcPct val="90000"/>
              </a:lnSpc>
              <a:spcBef>
                <a:spcPts val="0"/>
              </a:spcBef>
              <a:spcAft>
                <a:spcPts val="0"/>
              </a:spcAft>
              <a:buClr>
                <a:srgbClr val="000000"/>
              </a:buClr>
              <a:buFont typeface="Arial"/>
              <a:buNone/>
            </a:pPr>
            <a:endParaRPr sz="600" b="0" i="0" u="none" strike="noStrike" cap="none">
              <a:solidFill>
                <a:schemeClr val="dk1"/>
              </a:solidFill>
              <a:latin typeface="Calibri"/>
              <a:ea typeface="Calibri"/>
              <a:cs typeface="Calibri"/>
              <a:sym typeface="Calibri"/>
              <a:rtl val="0"/>
            </a:endParaRPr>
          </a:p>
        </p:txBody>
      </p:sp>
      <p:sp>
        <p:nvSpPr>
          <p:cNvPr id="453" name="Shape 453"/>
          <p:cNvSpPr txBox="1"/>
          <p:nvPr/>
        </p:nvSpPr>
        <p:spPr>
          <a:xfrm>
            <a:off x="2265292" y="6201475"/>
            <a:ext cx="4059299" cy="36929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800" b="0" i="0" u="none" strike="noStrike" cap="none">
                <a:solidFill>
                  <a:schemeClr val="dk1"/>
                </a:solidFill>
                <a:latin typeface="Calibri"/>
                <a:ea typeface="Calibri"/>
                <a:cs typeface="Calibri"/>
                <a:sym typeface="Calibri"/>
                <a:rtl val="0"/>
              </a:rPr>
              <a:t>* New additions</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366</TotalTime>
  <Words>1743</Words>
  <Application>Microsoft Macintosh PowerPoint</Application>
  <PresentationFormat>On-screen Show (4:3)</PresentationFormat>
  <Paragraphs>270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Overview of Genomics Workflows</vt:lpstr>
      <vt:lpstr>PowerPoint Presentation</vt:lpstr>
      <vt:lpstr>RNA Seq 1 for Differential Expression  </vt:lpstr>
      <vt:lpstr>PowerPoint Presentation</vt:lpstr>
      <vt:lpstr>PowerPoint Presentation</vt:lpstr>
      <vt:lpstr>PowerPoint Presentation</vt:lpstr>
      <vt:lpstr>Genome Annotation: WQ-MAKER in Atmosphere</vt:lpstr>
      <vt:lpstr>All New Methylation Analysis </vt:lpstr>
      <vt:lpstr>PowerPoint Presentation</vt:lpstr>
      <vt:lpstr>PowerPoint Presentation</vt:lpstr>
      <vt:lpstr>PowerPoint Presentation</vt:lpstr>
      <vt:lpstr>Genomics Workflows  Quick Reference Guide</vt:lpstr>
    </vt:vector>
  </TitlesOfParts>
  <Company>University of Arizona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DeBarry</dc:creator>
  <cp:lastModifiedBy>Martha Narro</cp:lastModifiedBy>
  <cp:revision>9</cp:revision>
  <dcterms:created xsi:type="dcterms:W3CDTF">2015-12-17T21:48:27Z</dcterms:created>
  <dcterms:modified xsi:type="dcterms:W3CDTF">2016-02-18T02:00:16Z</dcterms:modified>
</cp:coreProperties>
</file>