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Override PartName="/ppt/slides/slide38.xml" ContentType="application/vnd.openxmlformats-officedocument.presentationml.slide+xml"/>
  <Override PartName="/ppt/slides/slide10.xml" ContentType="application/vnd.openxmlformats-officedocument.presentationml.slide+xml"/>
  <Default Extension="jpeg" ContentType="image/jpeg"/>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s/slide34.xml" ContentType="application/vnd.openxmlformats-officedocument.presentationml.slide+xml"/>
  <Override PartName="/ppt/handoutMasters/handoutMaster1.xml" ContentType="application/vnd.openxmlformats-officedocument.presentationml.handoutMaster+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theme/theme2.xml" ContentType="application/vnd.openxmlformats-officedocument.theme+xml"/>
  <Override PartName="/docProps/app.xml" ContentType="application/vnd.openxmlformats-officedocument.extended-properties+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embeddings/Microsoft_Equation1.bin" ContentType="application/vnd.openxmlformats-officedocument.oleObject"/>
  <Override PartName="/ppt/slides/slide48.xml" ContentType="application/vnd.openxmlformats-officedocument.presentationml.slide+xml"/>
  <Default Extension="tiff" ContentType="image/tiff"/>
  <Override PartName="/ppt/slides/slide2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0" r:id="rId1"/>
    <p:sldMasterId id="2147483673" r:id="rId2"/>
  </p:sldMasterIdLst>
  <p:notesMasterIdLst>
    <p:notesMasterId r:id="rId55"/>
  </p:notesMasterIdLst>
  <p:handoutMasterIdLst>
    <p:handoutMasterId r:id="rId56"/>
  </p:handoutMasterIdLst>
  <p:sldIdLst>
    <p:sldId id="256" r:id="rId3"/>
    <p:sldId id="523" r:id="rId4"/>
    <p:sldId id="525" r:id="rId5"/>
    <p:sldId id="561" r:id="rId6"/>
    <p:sldId id="559" r:id="rId7"/>
    <p:sldId id="560" r:id="rId8"/>
    <p:sldId id="562" r:id="rId9"/>
    <p:sldId id="563" r:id="rId10"/>
    <p:sldId id="347" r:id="rId11"/>
    <p:sldId id="526" r:id="rId12"/>
    <p:sldId id="527" r:id="rId13"/>
    <p:sldId id="285" r:id="rId14"/>
    <p:sldId id="324" r:id="rId15"/>
    <p:sldId id="350" r:id="rId16"/>
    <p:sldId id="352" r:id="rId17"/>
    <p:sldId id="535" r:id="rId18"/>
    <p:sldId id="536" r:id="rId19"/>
    <p:sldId id="537" r:id="rId20"/>
    <p:sldId id="538" r:id="rId21"/>
    <p:sldId id="351" r:id="rId22"/>
    <p:sldId id="481" r:id="rId23"/>
    <p:sldId id="564" r:id="rId24"/>
    <p:sldId id="565" r:id="rId25"/>
    <p:sldId id="566" r:id="rId26"/>
    <p:sldId id="567" r:id="rId27"/>
    <p:sldId id="568" r:id="rId28"/>
    <p:sldId id="569" r:id="rId29"/>
    <p:sldId id="570" r:id="rId30"/>
    <p:sldId id="576" r:id="rId31"/>
    <p:sldId id="571" r:id="rId32"/>
    <p:sldId id="483" r:id="rId33"/>
    <p:sldId id="484" r:id="rId34"/>
    <p:sldId id="520" r:id="rId35"/>
    <p:sldId id="557" r:id="rId36"/>
    <p:sldId id="518" r:id="rId37"/>
    <p:sldId id="572" r:id="rId38"/>
    <p:sldId id="573" r:id="rId39"/>
    <p:sldId id="485" r:id="rId40"/>
    <p:sldId id="486" r:id="rId41"/>
    <p:sldId id="487" r:id="rId42"/>
    <p:sldId id="488" r:id="rId43"/>
    <p:sldId id="489" r:id="rId44"/>
    <p:sldId id="490" r:id="rId45"/>
    <p:sldId id="574" r:id="rId46"/>
    <p:sldId id="575" r:id="rId47"/>
    <p:sldId id="577" r:id="rId48"/>
    <p:sldId id="581" r:id="rId49"/>
    <p:sldId id="582" r:id="rId50"/>
    <p:sldId id="580" r:id="rId51"/>
    <p:sldId id="458" r:id="rId52"/>
    <p:sldId id="418" r:id="rId53"/>
    <p:sldId id="41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FF9734"/>
    <a:srgbClr val="658AA6"/>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8086" autoAdjust="0"/>
    <p:restoredTop sz="94660" autoAdjust="0"/>
  </p:normalViewPr>
  <p:slideViewPr>
    <p:cSldViewPr snapToGrid="0" snapToObjects="1">
      <p:cViewPr>
        <p:scale>
          <a:sx n="150" d="100"/>
          <a:sy n="150" d="100"/>
        </p:scale>
        <p:origin x="-984" y="-336"/>
      </p:cViewPr>
      <p:guideLst>
        <p:guide orient="horz" pos="2160"/>
        <p:guide pos="2880"/>
      </p:guideLst>
    </p:cSldViewPr>
  </p:slideViewPr>
  <p:outlineViewPr>
    <p:cViewPr>
      <p:scale>
        <a:sx n="33" d="100"/>
        <a:sy n="33" d="100"/>
      </p:scale>
      <p:origin x="0" y="835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A18712-D4C2-F248-AB38-B60E2ACC4799}" type="datetime1">
              <a:rPr lang="en-US" smtClean="0"/>
              <a:pPr/>
              <a:t>9/9/10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164A9C-E9C0-8040-9259-16D91163758C}"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971EA-B1D6-B940-AF4B-812B0784E417}" type="datetime1">
              <a:rPr lang="en-US" smtClean="0"/>
              <a:pPr/>
              <a:t>9/9/10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58278-8990-1B4F-B281-E8B2CE35578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58278-8990-1B4F-B281-E8B2CE35578B}"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Title 23"/>
          <p:cNvSpPr>
            <a:spLocks noGrp="1"/>
          </p:cNvSpPr>
          <p:nvPr>
            <p:ph type="title"/>
          </p:nvPr>
        </p:nvSpPr>
        <p:spPr>
          <a:xfrm>
            <a:off x="301752" y="228600"/>
            <a:ext cx="8534400" cy="1447800"/>
          </a:xfrm>
        </p:spPr>
        <p:txBody>
          <a:bodyPr>
            <a:normAutofit/>
          </a:bodyPr>
          <a:lstStyle>
            <a:lvl1pPr>
              <a:defRPr sz="4000"/>
            </a:lvl1pPr>
          </a:lstStyle>
          <a:p>
            <a:r>
              <a:rPr lang="en-US" dirty="0" smtClean="0"/>
              <a:t>Click to edit Master title style</a:t>
            </a:r>
            <a:endParaRPr lang="en-US" dirty="0"/>
          </a:p>
        </p:txBody>
      </p:sp>
      <p:sp>
        <p:nvSpPr>
          <p:cNvPr id="25" name="Footer Placeholder 2"/>
          <p:cNvSpPr>
            <a:spLocks noGrp="1"/>
          </p:cNvSpPr>
          <p:nvPr>
            <p:ph type="ftr" sz="quarter" idx="3"/>
          </p:nvPr>
        </p:nvSpPr>
        <p:spPr>
          <a:xfrm>
            <a:off x="155448" y="6410848"/>
            <a:ext cx="8827008" cy="365760"/>
          </a:xfrm>
          <a:prstGeom prst="rect">
            <a:avLst/>
          </a:prstGeom>
        </p:spPr>
        <p:txBody>
          <a:bodyPr vert="horz" wrap="none"/>
          <a:lstStyle>
            <a:lvl1pPr algn="l" eaLnBrk="1" latinLnBrk="0" hangingPunct="1">
              <a:defRPr kumimoji="0" sz="1200">
                <a:solidFill>
                  <a:srgbClr val="FFFFFF"/>
                </a:solidFill>
                <a:latin typeface="Calibri"/>
                <a:cs typeface="Calibri"/>
              </a:defRPr>
            </a:lvl1pPr>
          </a:lstStyle>
          <a:p>
            <a:pPr>
              <a:tabLst>
                <a:tab pos="8497888" algn="r"/>
              </a:tabLst>
            </a:pPr>
            <a:r>
              <a:rPr lang="en-US" kern="0" dirty="0" smtClean="0"/>
              <a:t>w w w . i p l a n t c o l l a b o r a t i v e . o r g</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endParaRPr kumimoji="0"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9" name="Footer Placeholder 2"/>
          <p:cNvSpPr>
            <a:spLocks noGrp="1"/>
          </p:cNvSpPr>
          <p:nvPr>
            <p:ph type="ftr" sz="quarter" idx="3"/>
          </p:nvPr>
        </p:nvSpPr>
        <p:spPr>
          <a:xfrm>
            <a:off x="155448" y="6410848"/>
            <a:ext cx="8827008" cy="365760"/>
          </a:xfrm>
          <a:prstGeom prst="rect">
            <a:avLst/>
          </a:prstGeom>
        </p:spPr>
        <p:txBody>
          <a:bodyPr vert="horz" wrap="none"/>
          <a:lstStyle>
            <a:lvl1pPr algn="l" eaLnBrk="1" latinLnBrk="0" hangingPunct="1">
              <a:defRPr kumimoji="0" sz="1200">
                <a:solidFill>
                  <a:srgbClr val="FFFFFF"/>
                </a:solidFill>
                <a:latin typeface="Calibri"/>
                <a:cs typeface="Calibri"/>
              </a:defRPr>
            </a:lvl1p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Footer Placeholder 2"/>
          <p:cNvSpPr>
            <a:spLocks noGrp="1"/>
          </p:cNvSpPr>
          <p:nvPr>
            <p:ph type="ftr" sz="quarter" idx="3"/>
          </p:nvPr>
        </p:nvSpPr>
        <p:spPr>
          <a:xfrm>
            <a:off x="155448" y="6410848"/>
            <a:ext cx="8827008" cy="365760"/>
          </a:xfrm>
          <a:prstGeom prst="rect">
            <a:avLst/>
          </a:prstGeom>
        </p:spPr>
        <p:txBody>
          <a:bodyPr vert="horz" wrap="none"/>
          <a:lstStyle>
            <a:lvl1pPr algn="l" eaLnBrk="1" latinLnBrk="0" hangingPunct="1">
              <a:defRPr kumimoji="0" sz="1200">
                <a:solidFill>
                  <a:srgbClr val="FFFFFF"/>
                </a:solidFill>
                <a:latin typeface="Calibri"/>
                <a:cs typeface="Calibri"/>
              </a:defRPr>
            </a:lvl1pPr>
          </a:lstStyle>
          <a:p>
            <a:pPr>
              <a:tabLst>
                <a:tab pos="8497888" algn="r"/>
              </a:tabLst>
            </a:pPr>
            <a:r>
              <a:rPr lang="en-US" kern="0" dirty="0" smtClean="0"/>
              <a:t>w w w . i p l a n t c o l l a b o r a t i v e . o r g	</a:t>
            </a:r>
            <a:fld id="{76A2D1E8-DC0E-F14A-889D-98C0605B1D77}" type="slidenum">
              <a:rPr lang="en-US" kern="0" smtClean="0"/>
              <a:pPr>
                <a:tabLst>
                  <a:tab pos="8497888" algn="r"/>
                </a:tabLst>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7" name="Footer Placeholder 2"/>
          <p:cNvSpPr>
            <a:spLocks noGrp="1"/>
          </p:cNvSpPr>
          <p:nvPr>
            <p:ph type="ftr" sz="quarter" idx="3"/>
          </p:nvPr>
        </p:nvSpPr>
        <p:spPr>
          <a:xfrm>
            <a:off x="155448" y="6410848"/>
            <a:ext cx="8827008" cy="365760"/>
          </a:xfrm>
          <a:prstGeom prst="rect">
            <a:avLst/>
          </a:prstGeom>
        </p:spPr>
        <p:txBody>
          <a:bodyPr vert="horz" wrap="none"/>
          <a:lstStyle>
            <a:lvl1pPr algn="l" eaLnBrk="1" latinLnBrk="0" hangingPunct="1">
              <a:defRPr kumimoji="0" sz="1200">
                <a:solidFill>
                  <a:srgbClr val="FFFFFF"/>
                </a:solidFill>
                <a:latin typeface="Calibri"/>
                <a:cs typeface="Calibri"/>
              </a:defRPr>
            </a:lvl1pPr>
          </a:lstStyle>
          <a:p>
            <a:pPr>
              <a:tabLst>
                <a:tab pos="8497888" algn="r"/>
              </a:tabLst>
            </a:pPr>
            <a:r>
              <a:rPr lang="en-US" kern="0" dirty="0" smtClean="0"/>
              <a:t>w w w . i p l a n t c o l l a b o r a t i v e . o r g	</a:t>
            </a:r>
            <a:fld id="{500A61E9-3AD8-814D-9AA4-73C080492BC5}" type="slidenum">
              <a:rPr lang="en-US" kern="0" smtClean="0"/>
              <a:pPr>
                <a:tabLst>
                  <a:tab pos="8497888" algn="r"/>
                </a:tabLst>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userDrawn="1"/>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Footer Placeholder 2"/>
          <p:cNvSpPr>
            <a:spLocks noGrp="1"/>
          </p:cNvSpPr>
          <p:nvPr>
            <p:ph type="ftr" sz="quarter" idx="3"/>
          </p:nvPr>
        </p:nvSpPr>
        <p:spPr>
          <a:xfrm>
            <a:off x="155448" y="6410848"/>
            <a:ext cx="8827008" cy="365760"/>
          </a:xfrm>
          <a:prstGeom prst="rect">
            <a:avLst/>
          </a:prstGeom>
        </p:spPr>
        <p:txBody>
          <a:bodyPr vert="horz" wrap="none"/>
          <a:lstStyle>
            <a:lvl1pPr algn="l" eaLnBrk="1" latinLnBrk="0" hangingPunct="1">
              <a:defRPr kumimoji="0" sz="1200">
                <a:solidFill>
                  <a:srgbClr val="FFFFFF"/>
                </a:solidFill>
                <a:latin typeface="Calibri"/>
                <a:cs typeface="Calibri"/>
              </a:defRPr>
            </a:lvl1pPr>
          </a:lstStyle>
          <a:p>
            <a:pPr>
              <a:tabLst>
                <a:tab pos="8497888" algn="r"/>
              </a:tabLst>
            </a:pPr>
            <a:r>
              <a:rPr lang="en-US" kern="0" dirty="0" smtClean="0"/>
              <a:t>w w w . i p l a n t c o l l a b o r a t i v e . o r g	</a:t>
            </a:r>
            <a:fld id="{AD6F502D-BE6E-C940-9489-8B153F03E981}" type="slidenum">
              <a:rPr lang="en-US" kern="0" smtClean="0"/>
              <a:pPr>
                <a:tabLst>
                  <a:tab pos="8497888" algn="r"/>
                </a:tabLst>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8" name="Footer Placeholder 2"/>
          <p:cNvSpPr>
            <a:spLocks noGrp="1"/>
          </p:cNvSpPr>
          <p:nvPr>
            <p:ph type="ftr" sz="quarter" idx="3"/>
          </p:nvPr>
        </p:nvSpPr>
        <p:spPr>
          <a:xfrm>
            <a:off x="155448" y="6410848"/>
            <a:ext cx="8827008" cy="365760"/>
          </a:xfrm>
          <a:prstGeom prst="rect">
            <a:avLst/>
          </a:prstGeom>
        </p:spPr>
        <p:txBody>
          <a:bodyPr vert="horz" wrap="none"/>
          <a:lstStyle>
            <a:lvl1pPr algn="l" eaLnBrk="1" latinLnBrk="0" hangingPunct="1">
              <a:defRPr kumimoji="0" sz="1200">
                <a:solidFill>
                  <a:srgbClr val="FFFFFF"/>
                </a:solidFill>
                <a:latin typeface="Calibri"/>
                <a:cs typeface="Calibri"/>
              </a:defRPr>
            </a:lvl1pPr>
          </a:lstStyle>
          <a:p>
            <a:pPr>
              <a:tabLst>
                <a:tab pos="8497888" algn="r"/>
              </a:tabLst>
            </a:pPr>
            <a:r>
              <a:rPr lang="en-US" kern="0" dirty="0" smtClean="0"/>
              <a:t>w w w . i p l a n t c o l l a b o r a t i v e . o r g	</a:t>
            </a:r>
            <a:fld id="{A76D6FD6-27AF-7645-AD2D-0FD04B45C04B}" type="slidenum">
              <a:rPr lang="en-US" kern="0" smtClean="0"/>
              <a:pPr>
                <a:tabLst>
                  <a:tab pos="8497888" algn="r"/>
                </a:tabLst>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endParaRPr kumimoji="0"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9" name="Footer Placeholder 2"/>
          <p:cNvSpPr>
            <a:spLocks noGrp="1"/>
          </p:cNvSpPr>
          <p:nvPr>
            <p:ph type="ftr" sz="quarter" idx="3"/>
          </p:nvPr>
        </p:nvSpPr>
        <p:spPr>
          <a:xfrm>
            <a:off x="155448" y="6410848"/>
            <a:ext cx="8827008" cy="365760"/>
          </a:xfrm>
          <a:prstGeom prst="rect">
            <a:avLst/>
          </a:prstGeom>
        </p:spPr>
        <p:txBody>
          <a:bodyPr vert="horz" wrap="none"/>
          <a:lstStyle>
            <a:lvl1pPr algn="l" eaLnBrk="1" latinLnBrk="0" hangingPunct="1">
              <a:defRPr kumimoji="0" sz="1200">
                <a:solidFill>
                  <a:srgbClr val="FFFFFF"/>
                </a:solidFill>
                <a:latin typeface="Calibri"/>
                <a:cs typeface="Calibri"/>
              </a:defRPr>
            </a:lvl1p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a:off x="152400" y="6410848"/>
            <a:ext cx="8830056" cy="365760"/>
          </a:xfrm>
          <a:prstGeom prst="rect">
            <a:avLst/>
          </a:prstGeom>
        </p:spPr>
        <p:txBody>
          <a:bodyPr vert="horz" wrap="none"/>
          <a:lstStyle>
            <a:lvl1pPr algn="l" eaLnBrk="1" latinLnBrk="0" hangingPunct="1">
              <a:defRPr kumimoji="0" sz="1200">
                <a:solidFill>
                  <a:srgbClr val="FFFFFF"/>
                </a:solidFill>
                <a:latin typeface="Calibri"/>
                <a:cs typeface="Calibri"/>
              </a:defRPr>
            </a:lvl1pPr>
          </a:lstStyle>
          <a:p>
            <a:pPr>
              <a:tabLst>
                <a:tab pos="8497888" algn="r"/>
              </a:tabLst>
            </a:pPr>
            <a:r>
              <a:rPr lang="en-US" kern="0" dirty="0" smtClean="0"/>
              <a:t>w w w . i p l a n t c o l l a b o r a t i v e . o r g	</a:t>
            </a:r>
            <a:fld id="{E505AE75-CCC7-9946-9C16-4AE891A4AC0E}" type="slidenum">
              <a:rPr lang="en-US" kern="0" smtClean="0"/>
              <a:pPr>
                <a:tabLst>
                  <a:tab pos="8497888" algn="r"/>
                </a:tabLst>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0" r:id="rId6"/>
  </p:sldLayoutIdLst>
  <p:hf hdr="0" dt="0"/>
  <p:txStyles>
    <p:titleStyle>
      <a:lvl1pPr algn="ctr" rtl="0" eaLnBrk="1" latinLnBrk="0" hangingPunct="1">
        <a:spcBef>
          <a:spcPct val="0"/>
        </a:spcBef>
        <a:buNone/>
        <a:defRPr kumimoji="0" sz="3300" kern="1200">
          <a:solidFill>
            <a:schemeClr val="accent3">
              <a:shade val="75000"/>
            </a:schemeClr>
          </a:solidFill>
          <a:latin typeface="Calibri"/>
          <a:ea typeface="+mj-ea"/>
          <a:cs typeface="Calibri"/>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Calibri"/>
          <a:ea typeface="+mn-ea"/>
          <a:cs typeface="Calibri"/>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Calibri"/>
          <a:ea typeface="+mn-ea"/>
          <a:cs typeface="Calibri"/>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Calibri"/>
          <a:ea typeface="+mn-ea"/>
          <a:cs typeface="Calibri"/>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Calibri"/>
          <a:ea typeface="+mn-ea"/>
          <a:cs typeface="Calibri"/>
        </a:defRPr>
      </a:lvl4pPr>
      <a:lvl5pPr marL="1371600" indent="-228600" algn="l" rtl="0" eaLnBrk="1" latinLnBrk="0" hangingPunct="1">
        <a:spcBef>
          <a:spcPct val="20000"/>
        </a:spcBef>
        <a:buClr>
          <a:schemeClr val="accent5"/>
        </a:buClr>
        <a:buFontTx/>
        <a:buChar char="•"/>
        <a:defRPr kumimoji="0" sz="1800" kern="1200">
          <a:solidFill>
            <a:schemeClr val="tx1"/>
          </a:solidFill>
          <a:latin typeface="Calibri"/>
          <a:ea typeface="+mn-ea"/>
          <a:cs typeface="Calibri"/>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a:off x="152400" y="6410848"/>
            <a:ext cx="8830056" cy="365760"/>
          </a:xfrm>
          <a:prstGeom prst="rect">
            <a:avLst/>
          </a:prstGeom>
        </p:spPr>
        <p:txBody>
          <a:bodyPr vert="horz" wrap="none"/>
          <a:lstStyle>
            <a:lvl1pPr algn="l" eaLnBrk="1" latinLnBrk="0" hangingPunct="1">
              <a:defRPr kumimoji="0" sz="1200">
                <a:solidFill>
                  <a:srgbClr val="FFFFFF"/>
                </a:solidFill>
                <a:latin typeface="Calibri"/>
                <a:cs typeface="Calibri"/>
              </a:defRPr>
            </a:lvl1pPr>
          </a:lstStyle>
          <a:p>
            <a:pPr>
              <a:tabLst>
                <a:tab pos="8497888" algn="r"/>
              </a:tabLst>
            </a:pPr>
            <a:r>
              <a:rPr lang="en-US" kern="0" dirty="0" smtClean="0"/>
              <a:t>w w w . i p l a n t c o l l a b o r a t i v e . o r g	</a:t>
            </a:r>
            <a:fld id="{E505AE75-CCC7-9946-9C16-4AE891A4AC0E}" type="slidenum">
              <a:rPr lang="en-US" kern="0" smtClean="0"/>
              <a:pPr>
                <a:tabLst>
                  <a:tab pos="8497888" algn="r"/>
                </a:tabLst>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Lst>
  <p:hf hdr="0" dt="0"/>
  <p:txStyles>
    <p:titleStyle>
      <a:lvl1pPr algn="ctr" rtl="0" eaLnBrk="1" latinLnBrk="0" hangingPunct="1">
        <a:spcBef>
          <a:spcPct val="0"/>
        </a:spcBef>
        <a:buNone/>
        <a:defRPr kumimoji="0" sz="3300" kern="1200">
          <a:solidFill>
            <a:schemeClr val="accent3">
              <a:shade val="75000"/>
            </a:schemeClr>
          </a:solidFill>
          <a:latin typeface="Calibri"/>
          <a:ea typeface="+mj-ea"/>
          <a:cs typeface="Calibri"/>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Calibri"/>
          <a:ea typeface="+mn-ea"/>
          <a:cs typeface="Calibri"/>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Calibri"/>
          <a:ea typeface="+mn-ea"/>
          <a:cs typeface="Calibri"/>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Calibri"/>
          <a:ea typeface="+mn-ea"/>
          <a:cs typeface="Calibri"/>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Calibri"/>
          <a:ea typeface="+mn-ea"/>
          <a:cs typeface="Calibri"/>
        </a:defRPr>
      </a:lvl4pPr>
      <a:lvl5pPr marL="1371600" indent="-228600" algn="l" rtl="0" eaLnBrk="1" latinLnBrk="0" hangingPunct="1">
        <a:spcBef>
          <a:spcPct val="20000"/>
        </a:spcBef>
        <a:buClr>
          <a:schemeClr val="accent5"/>
        </a:buClr>
        <a:buFontTx/>
        <a:buChar char="•"/>
        <a:defRPr kumimoji="0" sz="1800" kern="1200">
          <a:solidFill>
            <a:schemeClr val="tx1"/>
          </a:solidFill>
          <a:latin typeface="Calibri"/>
          <a:ea typeface="+mn-ea"/>
          <a:cs typeface="Calibri"/>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lare.prefuse.org/demo"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flare.prefuse.org/demo"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695700"/>
            <a:ext cx="6400800" cy="2552700"/>
          </a:xfrm>
        </p:spPr>
        <p:txBody>
          <a:bodyPr>
            <a:normAutofit/>
          </a:bodyPr>
          <a:lstStyle/>
          <a:p>
            <a:r>
              <a:rPr lang="en-US" dirty="0" smtClean="0"/>
              <a:t>DataViz working group</a:t>
            </a:r>
          </a:p>
          <a:p>
            <a:r>
              <a:rPr lang="en-US" cap="none" dirty="0" smtClean="0"/>
              <a:t>September 2010</a:t>
            </a:r>
          </a:p>
          <a:p>
            <a:endParaRPr lang="en-US" dirty="0" smtClean="0"/>
          </a:p>
          <a:p>
            <a:endParaRPr lang="en-US" dirty="0" smtClean="0"/>
          </a:p>
          <a:p>
            <a:r>
              <a:rPr lang="en-US" sz="1200" dirty="0" smtClean="0"/>
              <a:t>Damian Gessler, </a:t>
            </a:r>
            <a:r>
              <a:rPr lang="en-US" sz="1200" cap="none" dirty="0" smtClean="0"/>
              <a:t>Ph.D.</a:t>
            </a:r>
          </a:p>
          <a:p>
            <a:r>
              <a:rPr lang="en-US" sz="1200" dirty="0" smtClean="0"/>
              <a:t>Semantic Web Architect</a:t>
            </a:r>
          </a:p>
          <a:p>
            <a:r>
              <a:rPr lang="en-US" sz="1200" dirty="0" smtClean="0"/>
              <a:t>University of Arizona</a:t>
            </a:r>
          </a:p>
          <a:p>
            <a:endParaRPr lang="en-US" sz="1200" dirty="0" smtClean="0"/>
          </a:p>
          <a:p>
            <a:r>
              <a:rPr lang="en-US" sz="1081" cap="none" dirty="0" smtClean="0"/>
              <a:t>dgessler (at) iplantcollaborative (dot) org</a:t>
            </a:r>
            <a:endParaRPr lang="en-US" sz="1081" cap="none" dirty="0"/>
          </a:p>
        </p:txBody>
      </p:sp>
      <p:sp>
        <p:nvSpPr>
          <p:cNvPr id="3" name="Title 2"/>
          <p:cNvSpPr>
            <a:spLocks noGrp="1"/>
          </p:cNvSpPr>
          <p:nvPr>
            <p:ph type="title"/>
          </p:nvPr>
        </p:nvSpPr>
        <p:spPr>
          <a:xfrm>
            <a:off x="152400" y="228600"/>
            <a:ext cx="8869680" cy="1447800"/>
          </a:xfrm>
        </p:spPr>
        <p:txBody>
          <a:bodyPr lIns="0" rIns="0">
            <a:normAutofit/>
          </a:bodyPr>
          <a:lstStyle/>
          <a:p>
            <a:r>
              <a:rPr lang="en-US" dirty="0" smtClean="0"/>
              <a:t>iPlant:</a:t>
            </a:r>
            <a:br>
              <a:rPr lang="en-US" dirty="0" smtClean="0"/>
            </a:br>
            <a:r>
              <a:rPr lang="en-US" dirty="0" smtClean="0"/>
              <a:t>Semantics </a:t>
            </a:r>
            <a:r>
              <a:rPr lang="en-US" dirty="0" smtClean="0"/>
              <a:t>and DataViz</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Kegg Carbon Fixation.png"/>
          <p:cNvPicPr>
            <a:picLocks noChangeAspect="1"/>
          </p:cNvPicPr>
          <p:nvPr/>
        </p:nvPicPr>
        <p:blipFill>
          <a:blip r:embed="rId2">
            <a:duotone>
              <a:prstClr val="black"/>
              <a:srgbClr val="D9C3A5">
                <a:tint val="50000"/>
                <a:satMod val="180000"/>
              </a:srgbClr>
            </a:duotone>
          </a:blip>
          <a:srcRect r="25833"/>
          <a:stretch>
            <a:fillRect/>
          </a:stretch>
        </p:blipFill>
        <p:spPr>
          <a:xfrm>
            <a:off x="4648200" y="3385901"/>
            <a:ext cx="4024855" cy="2557699"/>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a:bodyPr>
          <a:lstStyle/>
          <a:p>
            <a:r>
              <a:rPr lang="en-US" sz="2800" dirty="0" smtClean="0"/>
              <a:t>Inadequate</a:t>
            </a:r>
            <a:r>
              <a:rPr lang="en-US" sz="2800" dirty="0" smtClean="0"/>
              <a:t> Integration </a:t>
            </a:r>
            <a:r>
              <a:rPr lang="en-US" sz="2800" dirty="0" smtClean="0"/>
              <a:t>T</a:t>
            </a:r>
            <a:r>
              <a:rPr lang="en-US" sz="2800" dirty="0" smtClean="0"/>
              <a:t>hwarts </a:t>
            </a:r>
            <a:r>
              <a:rPr lang="en-US" sz="2800" dirty="0" smtClean="0"/>
              <a:t>K</a:t>
            </a:r>
            <a:r>
              <a:rPr lang="en-US" sz="2800" dirty="0" smtClean="0"/>
              <a:t>nowledge </a:t>
            </a:r>
            <a:r>
              <a:rPr lang="en-US" sz="2800" dirty="0" smtClean="0"/>
              <a:t>G</a:t>
            </a:r>
            <a:r>
              <a:rPr lang="en-US" sz="2800" dirty="0" smtClean="0"/>
              <a:t>eneration</a:t>
            </a:r>
            <a:endParaRPr lang="en-US" sz="2800" dirty="0"/>
          </a:p>
        </p:txBody>
      </p:sp>
      <p:pic>
        <p:nvPicPr>
          <p:cNvPr id="5" name="Content Placeholder 4" descr="Kegg Photosynthesis.png"/>
          <p:cNvPicPr>
            <a:picLocks noGrp="1" noChangeAspect="1"/>
          </p:cNvPicPr>
          <p:nvPr>
            <p:ph sz="quarter" idx="1"/>
          </p:nvPr>
        </p:nvPicPr>
        <p:blipFill>
          <a:blip r:embed="rId3">
            <a:duotone>
              <a:prstClr val="black"/>
              <a:srgbClr val="D9C3A5">
                <a:tint val="50000"/>
                <a:satMod val="180000"/>
              </a:srgbClr>
            </a:duotone>
          </a:blip>
          <a:srcRect l="4252" t="4944" r="-54" b="1733"/>
          <a:stretch>
            <a:fillRect/>
          </a:stretch>
        </p:blipFill>
        <p:spPr>
          <a:xfrm>
            <a:off x="457200" y="1524000"/>
            <a:ext cx="5377590" cy="2819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10</a:t>
            </a:fld>
            <a:endParaRPr lang="en-US" dirty="0"/>
          </a:p>
        </p:txBody>
      </p:sp>
      <p:sp>
        <p:nvSpPr>
          <p:cNvPr id="6" name="TextBox 5"/>
          <p:cNvSpPr txBox="1"/>
          <p:nvPr/>
        </p:nvSpPr>
        <p:spPr>
          <a:xfrm>
            <a:off x="7086600" y="5971401"/>
            <a:ext cx="1629510" cy="230832"/>
          </a:xfrm>
          <a:prstGeom prst="rect">
            <a:avLst/>
          </a:prstGeom>
          <a:noFill/>
        </p:spPr>
        <p:txBody>
          <a:bodyPr wrap="none" rtlCol="0">
            <a:spAutoFit/>
          </a:bodyPr>
          <a:lstStyle/>
          <a:p>
            <a:r>
              <a:rPr lang="en-US" sz="900" dirty="0" smtClean="0">
                <a:latin typeface="Calibri"/>
                <a:cs typeface="Calibri"/>
              </a:rPr>
              <a:t>http://www.kegg.jp/kegg/atlas</a:t>
            </a:r>
            <a:endParaRPr lang="en-US" sz="900" dirty="0">
              <a:latin typeface="Calibri"/>
              <a:cs typeface="Calibri"/>
            </a:endParaRPr>
          </a:p>
        </p:txBody>
      </p:sp>
      <p:pic>
        <p:nvPicPr>
          <p:cNvPr id="8" name="Picture 7"/>
          <p:cNvPicPr>
            <a:picLocks noChangeAspect="1"/>
          </p:cNvPicPr>
          <p:nvPr/>
        </p:nvPicPr>
        <p:blipFill>
          <a:blip r:embed="rId4">
            <a:duotone>
              <a:prstClr val="black"/>
              <a:srgbClr val="D9C3A5">
                <a:tint val="50000"/>
                <a:satMod val="180000"/>
              </a:srgbClr>
            </a:duotone>
          </a:blip>
          <a:stretch>
            <a:fillRect/>
          </a:stretch>
        </p:blipFill>
        <p:spPr>
          <a:xfrm>
            <a:off x="1447799" y="4234099"/>
            <a:ext cx="2321917" cy="1899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600200" y="6173687"/>
            <a:ext cx="2288758" cy="230832"/>
          </a:xfrm>
          <a:prstGeom prst="rect">
            <a:avLst/>
          </a:prstGeom>
          <a:noFill/>
        </p:spPr>
        <p:txBody>
          <a:bodyPr wrap="none" rtlCol="0">
            <a:spAutoFit/>
          </a:bodyPr>
          <a:lstStyle/>
          <a:p>
            <a:r>
              <a:rPr lang="en-US" sz="900" dirty="0" smtClean="0">
                <a:latin typeface="Calibri"/>
                <a:cs typeface="Calibri"/>
              </a:rPr>
              <a:t>Maddison WP 1997 Syst. Biol. </a:t>
            </a:r>
            <a:r>
              <a:rPr lang="en-US" sz="900" b="1" dirty="0" smtClean="0">
                <a:latin typeface="Calibri"/>
                <a:cs typeface="Calibri"/>
              </a:rPr>
              <a:t>46</a:t>
            </a:r>
            <a:r>
              <a:rPr lang="en-US" sz="900" dirty="0" smtClean="0">
                <a:latin typeface="Calibri"/>
                <a:cs typeface="Calibri"/>
              </a:rPr>
              <a:t>(3): 523-536</a:t>
            </a:r>
            <a:endParaRPr lang="en-US" sz="900" dirty="0">
              <a:latin typeface="Calibri"/>
              <a:cs typeface="Calibri"/>
            </a:endParaRPr>
          </a:p>
        </p:txBody>
      </p:sp>
      <p:pic>
        <p:nvPicPr>
          <p:cNvPr id="10" name="Picture 9"/>
          <p:cNvPicPr>
            <a:picLocks noChangeAspect="1"/>
          </p:cNvPicPr>
          <p:nvPr/>
        </p:nvPicPr>
        <p:blipFill>
          <a:blip r:embed="rId5">
            <a:duotone>
              <a:prstClr val="black"/>
              <a:srgbClr val="D9C3A5">
                <a:tint val="50000"/>
                <a:satMod val="180000"/>
              </a:srgbClr>
            </a:duotone>
          </a:blip>
          <a:stretch>
            <a:fillRect/>
          </a:stretch>
        </p:blipFill>
        <p:spPr>
          <a:xfrm>
            <a:off x="5815555" y="1524000"/>
            <a:ext cx="28575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useBgFill="1">
        <p:nvSpPr>
          <p:cNvPr id="11" name="Content Placeholder 2"/>
          <p:cNvSpPr txBox="1">
            <a:spLocks/>
          </p:cNvSpPr>
          <p:nvPr/>
        </p:nvSpPr>
        <p:spPr>
          <a:xfrm rot="21009639">
            <a:off x="2338873" y="3167299"/>
            <a:ext cx="4618653" cy="2133600"/>
          </a:xfrm>
          <a:prstGeom prst="rect">
            <a:avLst/>
          </a:prstGeom>
          <a:ln w="127000">
            <a:solidFill>
              <a:schemeClr val="bg1"/>
            </a:solidFill>
          </a:ln>
          <a:effectLst>
            <a:outerShdw blurRad="50800" dist="38100" dir="2700000" algn="tl" rotWithShape="0">
              <a:srgbClr val="000000">
                <a:alpha val="43000"/>
              </a:srgbClr>
            </a:outerShdw>
          </a:effectLst>
        </p:spPr>
        <p:txBody>
          <a:bodyPr vert="horz">
            <a:normAutofit fontScale="92500" lnSpcReduction="10000"/>
          </a:bodyPr>
          <a:lstStyle/>
          <a:p>
            <a:pPr marL="0" marR="0" lvl="0" indent="0" algn="l" defTabSz="914400" rtl="0" eaLnBrk="1" fontAlgn="auto" latinLnBrk="0" hangingPunct="1">
              <a:lnSpc>
                <a:spcPct val="100000"/>
              </a:lnSpc>
              <a:spcBef>
                <a:spcPct val="0"/>
              </a:spcBef>
              <a:spcAft>
                <a:spcPts val="0"/>
              </a:spcAft>
              <a:buClr>
                <a:schemeClr val="accent1"/>
              </a:buClr>
              <a:buSzPct val="85000"/>
              <a:buFont typeface="Wingdings 2" pitchFamily="27" charset="2"/>
              <a:buNone/>
              <a:tabLst/>
              <a:defRPr/>
            </a:pPr>
            <a:r>
              <a:rPr kumimoji="0" lang="en-US" sz="1200" b="0" i="0" u="none" strike="noStrike" kern="1200" cap="none" spc="0" normalizeH="0" baseline="0" noProof="0" dirty="0" smtClean="0">
                <a:ln>
                  <a:noFill/>
                </a:ln>
                <a:solidFill>
                  <a:schemeClr val="tx1"/>
                </a:solidFill>
                <a:effectLst/>
                <a:uLnTx/>
                <a:uFillTx/>
                <a:latin typeface="Calibri" pitchFamily="27" charset="0"/>
                <a:ea typeface="+mn-ea"/>
                <a:cs typeface="Calibri"/>
              </a:rPr>
              <a:t>Three reasons:</a:t>
            </a:r>
          </a:p>
          <a:p>
            <a:pPr marL="0" marR="0" lvl="0" indent="0" algn="l" defTabSz="914400" rtl="0" eaLnBrk="1" fontAlgn="auto" latinLnBrk="0" hangingPunct="1">
              <a:lnSpc>
                <a:spcPct val="100000"/>
              </a:lnSpc>
              <a:spcBef>
                <a:spcPct val="0"/>
              </a:spcBef>
              <a:spcAft>
                <a:spcPts val="0"/>
              </a:spcAft>
              <a:buClr>
                <a:schemeClr val="accent1"/>
              </a:buClr>
              <a:buSzPct val="85000"/>
              <a:buFont typeface="Wingdings 2" pitchFamily="27" charset="2"/>
              <a:buNone/>
              <a:tabLst/>
              <a:defRPr/>
            </a:pPr>
            <a:endParaRPr kumimoji="0" lang="en-US" sz="1200" b="0" i="0" u="none" strike="noStrike" kern="1200" cap="none" spc="0" normalizeH="0" baseline="0" noProof="0" dirty="0" smtClean="0">
              <a:ln>
                <a:noFill/>
              </a:ln>
              <a:solidFill>
                <a:schemeClr val="tx1"/>
              </a:solidFill>
              <a:effectLst/>
              <a:uLnTx/>
              <a:uFillTx/>
              <a:latin typeface="Calibri" pitchFamily="27" charset="0"/>
              <a:ea typeface="+mn-ea"/>
              <a:cs typeface="Calibri"/>
            </a:endParaRPr>
          </a:p>
          <a:p>
            <a:pPr marL="0" marR="0" lvl="0" indent="0" algn="l" defTabSz="914400" rtl="0" eaLnBrk="1" fontAlgn="auto" latinLnBrk="0" hangingPunct="1">
              <a:lnSpc>
                <a:spcPct val="100000"/>
              </a:lnSpc>
              <a:spcBef>
                <a:spcPct val="0"/>
              </a:spcBef>
              <a:spcAft>
                <a:spcPts val="0"/>
              </a:spcAft>
              <a:buClr>
                <a:schemeClr val="accent1"/>
              </a:buClr>
              <a:buSzPct val="85000"/>
              <a:buFont typeface="Wingdings 2" pitchFamily="27" charset="2"/>
              <a:buNone/>
              <a:tabLst/>
              <a:defRPr/>
            </a:pPr>
            <a:r>
              <a:rPr kumimoji="0" lang="en-US" sz="1200" b="1" i="0" u="none" strike="noStrike" kern="1200" cap="none" spc="0" normalizeH="0" baseline="0" noProof="0" dirty="0" smtClean="0">
                <a:ln>
                  <a:noFill/>
                </a:ln>
                <a:solidFill>
                  <a:schemeClr val="tx1"/>
                </a:solidFill>
                <a:effectLst/>
                <a:uLnTx/>
                <a:uFillTx/>
                <a:latin typeface="Calibri" pitchFamily="27" charset="0"/>
                <a:ea typeface="+mn-ea"/>
                <a:cs typeface="Calibri"/>
              </a:rPr>
              <a:t>Scientific</a:t>
            </a:r>
            <a:r>
              <a:rPr kumimoji="0" lang="en-US" sz="1200" b="0" i="0" u="none" strike="noStrike" kern="1200" cap="none" spc="0" normalizeH="0" baseline="0" noProof="0" dirty="0" smtClean="0">
                <a:ln>
                  <a:noFill/>
                </a:ln>
                <a:solidFill>
                  <a:schemeClr val="tx1"/>
                </a:solidFill>
                <a:effectLst/>
                <a:uLnTx/>
                <a:uFillTx/>
                <a:latin typeface="Calibri" pitchFamily="27" charset="0"/>
                <a:ea typeface="+mn-ea"/>
                <a:cs typeface="Calibri"/>
              </a:rPr>
              <a:t>:  The meaning, refinement, context, and value of scientific ideas and concepts changes with discovery; it changes at a rate faster than the life cycle of many informatic infrastructures</a:t>
            </a:r>
          </a:p>
          <a:p>
            <a:pPr marL="0" marR="0" lvl="0" indent="0" algn="l" defTabSz="914400" rtl="0" eaLnBrk="1" fontAlgn="auto" latinLnBrk="0" hangingPunct="1">
              <a:lnSpc>
                <a:spcPct val="100000"/>
              </a:lnSpc>
              <a:spcBef>
                <a:spcPct val="0"/>
              </a:spcBef>
              <a:spcAft>
                <a:spcPts val="0"/>
              </a:spcAft>
              <a:buClr>
                <a:schemeClr val="accent1"/>
              </a:buClr>
              <a:buSzPct val="85000"/>
              <a:buFont typeface="Wingdings 2" pitchFamily="27" charset="2"/>
              <a:buNone/>
              <a:tabLst/>
              <a:defRPr/>
            </a:pPr>
            <a:endParaRPr kumimoji="0" lang="en-US" sz="1200" b="0" i="0" u="none" strike="noStrike" kern="1200" cap="none" spc="0" normalizeH="0" baseline="0" noProof="0" dirty="0" smtClean="0">
              <a:ln>
                <a:noFill/>
              </a:ln>
              <a:solidFill>
                <a:schemeClr val="tx1"/>
              </a:solidFill>
              <a:effectLst/>
              <a:uLnTx/>
              <a:uFillTx/>
              <a:latin typeface="Calibri" pitchFamily="27" charset="0"/>
              <a:ea typeface="+mn-ea"/>
              <a:cs typeface="Calibri"/>
            </a:endParaRPr>
          </a:p>
          <a:p>
            <a:pPr marL="0" marR="0" lvl="0" indent="0" algn="l" defTabSz="914400" rtl="0" eaLnBrk="1" fontAlgn="auto" latinLnBrk="0" hangingPunct="1">
              <a:lnSpc>
                <a:spcPct val="100000"/>
              </a:lnSpc>
              <a:spcBef>
                <a:spcPct val="0"/>
              </a:spcBef>
              <a:spcAft>
                <a:spcPts val="0"/>
              </a:spcAft>
              <a:buClr>
                <a:schemeClr val="accent1"/>
              </a:buClr>
              <a:buSzPct val="85000"/>
              <a:buFont typeface="Wingdings 2" pitchFamily="27" charset="2"/>
              <a:buNone/>
              <a:tabLst/>
              <a:defRPr/>
            </a:pPr>
            <a:r>
              <a:rPr kumimoji="0" lang="en-US" sz="1200" b="1" i="0" u="none" strike="noStrike" kern="1200" cap="none" spc="0" normalizeH="0" baseline="0" noProof="0" dirty="0" smtClean="0">
                <a:ln>
                  <a:noFill/>
                </a:ln>
                <a:solidFill>
                  <a:schemeClr val="tx1"/>
                </a:solidFill>
                <a:effectLst/>
                <a:uLnTx/>
                <a:uFillTx/>
                <a:latin typeface="Calibri" pitchFamily="27" charset="0"/>
                <a:ea typeface="+mn-ea"/>
                <a:cs typeface="Calibri"/>
              </a:rPr>
              <a:t>Technical</a:t>
            </a:r>
            <a:r>
              <a:rPr kumimoji="0" lang="en-US" sz="1200" b="0" i="0" u="none" strike="noStrike" kern="1200" cap="none" spc="0" normalizeH="0" baseline="0" noProof="0" dirty="0" smtClean="0">
                <a:ln>
                  <a:noFill/>
                </a:ln>
                <a:solidFill>
                  <a:schemeClr val="tx1"/>
                </a:solidFill>
                <a:effectLst/>
                <a:uLnTx/>
                <a:uFillTx/>
                <a:latin typeface="Calibri" pitchFamily="27" charset="0"/>
                <a:ea typeface="+mn-ea"/>
                <a:cs typeface="Calibri"/>
              </a:rPr>
              <a:t>: Much meaning and semantics is implicit, not explicit.  Thus it is labor intensive to extract context and merge data and services; scaling is linear, not exponential.</a:t>
            </a:r>
          </a:p>
          <a:p>
            <a:pPr marL="0" marR="0" lvl="0" indent="0" algn="l" defTabSz="914400" rtl="0" eaLnBrk="1" fontAlgn="auto" latinLnBrk="0" hangingPunct="1">
              <a:lnSpc>
                <a:spcPct val="100000"/>
              </a:lnSpc>
              <a:spcBef>
                <a:spcPct val="0"/>
              </a:spcBef>
              <a:spcAft>
                <a:spcPts val="0"/>
              </a:spcAft>
              <a:buClr>
                <a:schemeClr val="accent1"/>
              </a:buClr>
              <a:buSzPct val="85000"/>
              <a:buFont typeface="Wingdings 2" pitchFamily="27" charset="2"/>
              <a:buNone/>
              <a:tabLst/>
              <a:defRPr/>
            </a:pPr>
            <a:endParaRPr kumimoji="0" lang="en-US" sz="1200" b="0" i="0" u="none" strike="noStrike" kern="1200" cap="none" spc="0" normalizeH="0" baseline="0" noProof="0" dirty="0" smtClean="0">
              <a:ln>
                <a:noFill/>
              </a:ln>
              <a:solidFill>
                <a:schemeClr val="tx1"/>
              </a:solidFill>
              <a:effectLst/>
              <a:uLnTx/>
              <a:uFillTx/>
              <a:latin typeface="Calibri" pitchFamily="27" charset="0"/>
              <a:ea typeface="+mn-ea"/>
              <a:cs typeface="Calibri"/>
            </a:endParaRPr>
          </a:p>
          <a:p>
            <a:pPr marL="0" marR="0" lvl="0" indent="0" algn="l" defTabSz="914400" rtl="0" eaLnBrk="1" fontAlgn="auto" latinLnBrk="0" hangingPunct="1">
              <a:lnSpc>
                <a:spcPct val="100000"/>
              </a:lnSpc>
              <a:spcBef>
                <a:spcPct val="0"/>
              </a:spcBef>
              <a:spcAft>
                <a:spcPts val="0"/>
              </a:spcAft>
              <a:buClr>
                <a:schemeClr val="accent1"/>
              </a:buClr>
              <a:buSzPct val="85000"/>
              <a:buFont typeface="Wingdings 2" pitchFamily="27" charset="2"/>
              <a:buNone/>
              <a:tabLst/>
              <a:defRPr/>
            </a:pPr>
            <a:r>
              <a:rPr kumimoji="0" lang="en-US" sz="1200" b="1" i="0" u="none" strike="noStrike" kern="1200" cap="none" spc="0" normalizeH="0" baseline="0" noProof="0" dirty="0" smtClean="0">
                <a:ln>
                  <a:noFill/>
                </a:ln>
                <a:solidFill>
                  <a:schemeClr val="tx1"/>
                </a:solidFill>
                <a:effectLst/>
                <a:uLnTx/>
                <a:uFillTx/>
                <a:latin typeface="Calibri" pitchFamily="27" charset="0"/>
                <a:ea typeface="+mn-ea"/>
                <a:cs typeface="Calibri"/>
              </a:rPr>
              <a:t>Social</a:t>
            </a:r>
            <a:r>
              <a:rPr kumimoji="0" lang="en-US" sz="1200" b="0" i="0" u="none" strike="noStrike" kern="1200" cap="none" spc="0" normalizeH="0" baseline="0" noProof="0" dirty="0" smtClean="0">
                <a:ln>
                  <a:noFill/>
                </a:ln>
                <a:solidFill>
                  <a:schemeClr val="tx1"/>
                </a:solidFill>
                <a:effectLst/>
                <a:uLnTx/>
                <a:uFillTx/>
                <a:latin typeface="Calibri" pitchFamily="27" charset="0"/>
                <a:ea typeface="+mn-ea"/>
                <a:cs typeface="Calibri"/>
              </a:rPr>
              <a:t>: Value and discoveries are generated across disciplines, under different funding models, in different institutions, in different cultures, with different reward structures</a:t>
            </a:r>
          </a:p>
          <a:p>
            <a:pPr marL="0" marR="0" lvl="0" indent="0" algn="l" defTabSz="914400" rtl="0" eaLnBrk="1" fontAlgn="auto" latinLnBrk="0" hangingPunct="1">
              <a:lnSpc>
                <a:spcPct val="100000"/>
              </a:lnSpc>
              <a:spcBef>
                <a:spcPct val="0"/>
              </a:spcBef>
              <a:spcAft>
                <a:spcPts val="0"/>
              </a:spcAft>
              <a:buClr>
                <a:schemeClr val="accent1"/>
              </a:buClr>
              <a:buSzPct val="85000"/>
              <a:buFont typeface="Wingdings 2" pitchFamily="27" charset="2"/>
              <a:buNone/>
              <a:tabLst/>
              <a:defRPr/>
            </a:pPr>
            <a:endParaRPr kumimoji="0" lang="en-US" sz="1200" b="0" i="0" u="none" strike="noStrike" kern="1200" cap="none" spc="0" normalizeH="0" baseline="0" noProof="0" dirty="0" smtClean="0">
              <a:ln>
                <a:noFill/>
              </a:ln>
              <a:solidFill>
                <a:schemeClr val="tx1"/>
              </a:solidFill>
              <a:effectLst/>
              <a:uLnTx/>
              <a:uFillTx/>
              <a:latin typeface="Calibri" pitchFamily="27" charset="0"/>
              <a:ea typeface="+mn-ea"/>
              <a:cs typeface="Calibri"/>
            </a:endParaRPr>
          </a:p>
          <a:p>
            <a:pPr marL="0" marR="0" lvl="0" indent="0" algn="l" defTabSz="914400" rtl="0" eaLnBrk="1" fontAlgn="auto" latinLnBrk="0" hangingPunct="1">
              <a:lnSpc>
                <a:spcPct val="100000"/>
              </a:lnSpc>
              <a:spcBef>
                <a:spcPct val="0"/>
              </a:spcBef>
              <a:spcAft>
                <a:spcPts val="0"/>
              </a:spcAft>
              <a:buClr>
                <a:schemeClr val="accent1"/>
              </a:buClr>
              <a:buSzPct val="85000"/>
              <a:buFont typeface="Wingdings 2" pitchFamily="27" charset="2"/>
              <a:buNone/>
              <a:tabLst/>
              <a:defRPr/>
            </a:pPr>
            <a:endParaRPr kumimoji="0" lang="en-US" sz="1200" b="0" i="0" u="none" strike="noStrike" kern="1200" cap="none" spc="0" normalizeH="0" baseline="0" noProof="0" dirty="0" smtClean="0">
              <a:ln>
                <a:noFill/>
              </a:ln>
              <a:solidFill>
                <a:schemeClr val="tx1"/>
              </a:solidFill>
              <a:effectLst/>
              <a:uLnTx/>
              <a:uFillTx/>
              <a:latin typeface="Calibri" pitchFamily="27" charset="0"/>
              <a:ea typeface="+mn-ea"/>
              <a:cs typeface="Calibri"/>
            </a:endParaRPr>
          </a:p>
          <a:p>
            <a:pPr marL="0" marR="0" lvl="0" indent="0" algn="l" defTabSz="914400" rtl="0" eaLnBrk="1" fontAlgn="auto" latinLnBrk="0" hangingPunct="1">
              <a:lnSpc>
                <a:spcPct val="100000"/>
              </a:lnSpc>
              <a:spcBef>
                <a:spcPct val="0"/>
              </a:spcBef>
              <a:spcAft>
                <a:spcPts val="0"/>
              </a:spcAft>
              <a:buClr>
                <a:schemeClr val="accent1"/>
              </a:buClr>
              <a:buSzPct val="85000"/>
              <a:buFont typeface="Wingdings 2" pitchFamily="27" charset="2"/>
              <a:buNone/>
              <a:tabLst/>
              <a:defRPr/>
            </a:pPr>
            <a:endParaRPr kumimoji="0" lang="en-US" sz="1200" b="0" i="0" u="none" strike="noStrike" kern="1200" cap="none" spc="0" normalizeH="0" baseline="0" noProof="0" dirty="0" smtClean="0">
              <a:ln>
                <a:noFill/>
              </a:ln>
              <a:solidFill>
                <a:schemeClr val="tx1"/>
              </a:solidFill>
              <a:effectLst/>
              <a:uLnTx/>
              <a:uFillTx/>
              <a:latin typeface="Calibri" pitchFamily="27" charset="0"/>
              <a:ea typeface="+mn-ea"/>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7500"/>
            <a:ext cx="8534400" cy="758952"/>
          </a:xfrm>
        </p:spPr>
        <p:txBody>
          <a:bodyPr>
            <a:normAutofit/>
          </a:bodyPr>
          <a:lstStyle/>
          <a:p>
            <a:r>
              <a:rPr lang="en-US" dirty="0" smtClean="0"/>
              <a:t>A Faint Light in a Dark Fog</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11</a:t>
            </a:fld>
            <a:endParaRPr lang="en-US" dirty="0"/>
          </a:p>
        </p:txBody>
      </p:sp>
      <p:sp>
        <p:nvSpPr>
          <p:cNvPr id="5" name="Rectangle 4"/>
          <p:cNvSpPr/>
          <p:nvPr/>
        </p:nvSpPr>
        <p:spPr>
          <a:xfrm>
            <a:off x="1151468" y="2116667"/>
            <a:ext cx="6485466" cy="3162404"/>
          </a:xfrm>
          <a:prstGeom prst="rect">
            <a:avLst/>
          </a:prstGeom>
        </p:spPr>
        <p:txBody>
          <a:bodyPr wrap="square">
            <a:spAutoFit/>
          </a:bodyPr>
          <a:lstStyle/>
          <a:p>
            <a:pPr lvl="0" algn="ctr">
              <a:lnSpc>
                <a:spcPct val="110000"/>
              </a:lnSpc>
              <a:spcBef>
                <a:spcPct val="20000"/>
              </a:spcBef>
              <a:buClr>
                <a:schemeClr val="accent1"/>
              </a:buClr>
              <a:buSzPct val="85000"/>
              <a:defRPr/>
            </a:pPr>
            <a:r>
              <a:rPr lang="en-US" dirty="0" smtClean="0">
                <a:latin typeface="Calibri"/>
                <a:cs typeface="Calibri"/>
              </a:rPr>
              <a:t> Basically:</a:t>
            </a:r>
          </a:p>
          <a:p>
            <a:pPr lvl="0" algn="ctr">
              <a:lnSpc>
                <a:spcPct val="110000"/>
              </a:lnSpc>
              <a:spcBef>
                <a:spcPct val="20000"/>
              </a:spcBef>
              <a:buClr>
                <a:schemeClr val="accent1"/>
              </a:buClr>
              <a:buSzPct val="85000"/>
              <a:defRPr/>
            </a:pPr>
            <a:r>
              <a:rPr lang="en-US" dirty="0" smtClean="0">
                <a:latin typeface="Calibri"/>
                <a:cs typeface="Calibri"/>
              </a:rPr>
              <a:t>data visualization = data integration + presentation</a:t>
            </a:r>
          </a:p>
          <a:p>
            <a:pPr lvl="0" algn="ctr">
              <a:lnSpc>
                <a:spcPct val="110000"/>
              </a:lnSpc>
              <a:spcBef>
                <a:spcPct val="20000"/>
              </a:spcBef>
              <a:buClr>
                <a:schemeClr val="accent1"/>
              </a:buClr>
              <a:buSzPct val="85000"/>
              <a:defRPr/>
            </a:pPr>
            <a:endParaRPr lang="en-US" dirty="0" smtClean="0">
              <a:latin typeface="Calibri"/>
              <a:cs typeface="Calibri"/>
            </a:endParaRPr>
          </a:p>
          <a:p>
            <a:pPr lvl="0" algn="ctr">
              <a:lnSpc>
                <a:spcPct val="110000"/>
              </a:lnSpc>
              <a:spcBef>
                <a:spcPct val="20000"/>
              </a:spcBef>
              <a:buClr>
                <a:schemeClr val="accent1"/>
              </a:buClr>
              <a:buSzPct val="85000"/>
              <a:defRPr/>
            </a:pPr>
            <a:r>
              <a:rPr lang="en-US" dirty="0" smtClean="0">
                <a:latin typeface="Calibri"/>
                <a:cs typeface="Calibri"/>
              </a:rPr>
              <a:t>So now we understand why Flare—and so many other presentation technologies—are (generically) necessary but not sufficient:</a:t>
            </a:r>
          </a:p>
          <a:p>
            <a:pPr lvl="0" algn="ctr">
              <a:lnSpc>
                <a:spcPct val="110000"/>
              </a:lnSpc>
              <a:spcBef>
                <a:spcPct val="20000"/>
              </a:spcBef>
              <a:buClr>
                <a:schemeClr val="accent1"/>
              </a:buClr>
              <a:buSzPct val="85000"/>
              <a:defRPr/>
            </a:pPr>
            <a:r>
              <a:rPr lang="en-US" dirty="0" smtClean="0">
                <a:latin typeface="Calibri"/>
                <a:cs typeface="Calibri"/>
              </a:rPr>
              <a:t>we are missing the other harder part of the equation.</a:t>
            </a:r>
          </a:p>
          <a:p>
            <a:pPr lvl="0" algn="ctr">
              <a:lnSpc>
                <a:spcPct val="110000"/>
              </a:lnSpc>
              <a:spcBef>
                <a:spcPct val="20000"/>
              </a:spcBef>
              <a:buClr>
                <a:schemeClr val="accent1"/>
              </a:buClr>
              <a:buSzPct val="85000"/>
              <a:defRPr/>
            </a:pPr>
            <a:endParaRPr lang="en-US" dirty="0" smtClean="0">
              <a:latin typeface="Calibri"/>
              <a:cs typeface="Calibri"/>
            </a:endParaRPr>
          </a:p>
          <a:p>
            <a:pPr lvl="0" algn="ctr">
              <a:lnSpc>
                <a:spcPct val="110000"/>
              </a:lnSpc>
              <a:spcBef>
                <a:spcPct val="20000"/>
              </a:spcBef>
              <a:buClr>
                <a:schemeClr val="accent1"/>
              </a:buClr>
              <a:buSzPct val="85000"/>
              <a:defRPr/>
            </a:pPr>
            <a:r>
              <a:rPr lang="en-US" dirty="0" smtClean="0">
                <a:latin typeface="Calibri"/>
                <a:cs typeface="Calibri"/>
              </a:rPr>
              <a:t>So if we solve the data integration part, we advance a solution to the entire problem.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7500"/>
            <a:ext cx="8534400" cy="758952"/>
          </a:xfrm>
        </p:spPr>
        <p:txBody>
          <a:bodyPr>
            <a:normAutofit fontScale="90000"/>
          </a:bodyPr>
          <a:lstStyle/>
          <a:p>
            <a:r>
              <a:rPr lang="en-US" dirty="0" smtClean="0"/>
              <a:t>So How Do We Solve the Data Integration Problem?</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12</a:t>
            </a:fld>
            <a:endParaRPr lang="en-US" dirty="0"/>
          </a:p>
        </p:txBody>
      </p:sp>
      <p:sp>
        <p:nvSpPr>
          <p:cNvPr id="5" name="Rectangle 4"/>
          <p:cNvSpPr/>
          <p:nvPr/>
        </p:nvSpPr>
        <p:spPr>
          <a:xfrm>
            <a:off x="2023533" y="2720345"/>
            <a:ext cx="5588000" cy="1112612"/>
          </a:xfrm>
          <a:prstGeom prst="rect">
            <a:avLst/>
          </a:prstGeom>
        </p:spPr>
        <p:txBody>
          <a:bodyPr wrap="square">
            <a:spAutoFit/>
          </a:bodyPr>
          <a:lstStyle/>
          <a:p>
            <a:pPr lvl="0" algn="ctr">
              <a:lnSpc>
                <a:spcPct val="110000"/>
              </a:lnSpc>
              <a:spcBef>
                <a:spcPct val="20000"/>
              </a:spcBef>
              <a:buClr>
                <a:schemeClr val="accent1"/>
              </a:buClr>
              <a:buSzPct val="85000"/>
              <a:defRPr/>
            </a:pPr>
            <a:r>
              <a:rPr lang="en-US" dirty="0" smtClean="0">
                <a:latin typeface="Calibri"/>
                <a:cs typeface="Calibri"/>
              </a:rPr>
              <a:t> From the get-go, we don’t fully understand the problem.</a:t>
            </a:r>
          </a:p>
          <a:p>
            <a:pPr lvl="0" algn="ctr">
              <a:lnSpc>
                <a:spcPct val="110000"/>
              </a:lnSpc>
              <a:spcBef>
                <a:spcPct val="20000"/>
              </a:spcBef>
              <a:buClr>
                <a:schemeClr val="accent1"/>
              </a:buClr>
              <a:buSzPct val="85000"/>
              <a:defRPr/>
            </a:pPr>
            <a:endParaRPr lang="en-US" dirty="0" smtClean="0">
              <a:latin typeface="Calibri"/>
              <a:cs typeface="Calibri"/>
            </a:endParaRPr>
          </a:p>
          <a:p>
            <a:pPr lvl="0" algn="ctr">
              <a:lnSpc>
                <a:spcPct val="110000"/>
              </a:lnSpc>
              <a:spcBef>
                <a:spcPct val="20000"/>
              </a:spcBef>
              <a:buClr>
                <a:schemeClr val="accent1"/>
              </a:buClr>
              <a:buSzPct val="85000"/>
              <a:defRPr/>
            </a:pPr>
            <a:r>
              <a:rPr lang="en-US" dirty="0" smtClean="0">
                <a:latin typeface="Calibri"/>
                <a:cs typeface="Calibri"/>
              </a:rPr>
              <a:t>So let’s address this.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RuBisCo</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13</a:t>
            </a:fld>
            <a:endParaRPr lang="en-US" dirty="0"/>
          </a:p>
        </p:txBody>
      </p:sp>
      <p:sp>
        <p:nvSpPr>
          <p:cNvPr id="17" name="Content Placeholder 2"/>
          <p:cNvSpPr>
            <a:spLocks noGrp="1"/>
          </p:cNvSpPr>
          <p:nvPr>
            <p:ph sz="quarter" idx="1"/>
          </p:nvPr>
        </p:nvSpPr>
        <p:spPr>
          <a:xfrm>
            <a:off x="1447800" y="2362200"/>
            <a:ext cx="6400800" cy="2438400"/>
          </a:xfrm>
        </p:spPr>
        <p:txBody>
          <a:bodyPr>
            <a:noAutofit/>
          </a:bodyPr>
          <a:lstStyle/>
          <a:p>
            <a:pPr marL="182563" indent="-182563">
              <a:spcBef>
                <a:spcPts val="600"/>
              </a:spcBef>
              <a:buClrTx/>
              <a:buFont typeface="Arial"/>
              <a:buChar char="•"/>
            </a:pPr>
            <a:r>
              <a:rPr lang="en-US" sz="1800" dirty="0" smtClean="0"/>
              <a:t>A “softball” problem</a:t>
            </a:r>
          </a:p>
          <a:p>
            <a:pPr marL="182563" indent="-182563">
              <a:spcBef>
                <a:spcPts val="600"/>
              </a:spcBef>
              <a:buClrTx/>
              <a:buFont typeface="Arial"/>
              <a:buChar char="•"/>
            </a:pPr>
            <a:r>
              <a:rPr lang="en-US" sz="1800" dirty="0" smtClean="0"/>
              <a:t>World’s most abundant protein</a:t>
            </a:r>
          </a:p>
          <a:p>
            <a:pPr marL="182563" indent="-182563">
              <a:spcBef>
                <a:spcPts val="600"/>
              </a:spcBef>
              <a:buClrTx/>
              <a:buFont typeface="Arial"/>
              <a:buChar char="•"/>
            </a:pPr>
            <a:r>
              <a:rPr lang="en-US" sz="1800" dirty="0" smtClean="0"/>
              <a:t>Critical for photosynthesis via its central role in carbon fixation; </a:t>
            </a:r>
            <a:r>
              <a:rPr lang="en-US" sz="1800" i="1" dirty="0" smtClean="0"/>
              <a:t>i.e</a:t>
            </a:r>
            <a:r>
              <a:rPr lang="en-US" sz="1800" dirty="0" smtClean="0"/>
              <a:t>., carbon sequestration: the light energy -&gt; chemical energy transformation that makes virtually all life on earth possible</a:t>
            </a:r>
          </a:p>
          <a:p>
            <a:pPr marL="182563" indent="-182563">
              <a:spcBef>
                <a:spcPts val="600"/>
              </a:spcBef>
              <a:buClrTx/>
              <a:buFont typeface="Arial"/>
              <a:buChar char="•"/>
            </a:pPr>
            <a:r>
              <a:rPr lang="en-US" sz="1800" dirty="0" smtClean="0"/>
              <a:t>Relevant to everything from C3/C4 adaptation, to plant, algal, and cyanobacterial interactions with global warming; to biofuels; to feeding the planet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Page-Scraping RuBisCo on the Web</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14</a:t>
            </a:fld>
            <a:endParaRPr lang="en-US" dirty="0"/>
          </a:p>
        </p:txBody>
      </p:sp>
      <p:sp>
        <p:nvSpPr>
          <p:cNvPr id="17" name="Content Placeholder 2"/>
          <p:cNvSpPr>
            <a:spLocks noGrp="1"/>
          </p:cNvSpPr>
          <p:nvPr>
            <p:ph sz="quarter" idx="1"/>
          </p:nvPr>
        </p:nvSpPr>
        <p:spPr>
          <a:xfrm>
            <a:off x="3352800" y="2286000"/>
            <a:ext cx="2667000" cy="1600200"/>
          </a:xfrm>
        </p:spPr>
        <p:txBody>
          <a:bodyPr>
            <a:noAutofit/>
          </a:bodyPr>
          <a:lstStyle/>
          <a:p>
            <a:pPr marL="0" indent="-182880">
              <a:spcBef>
                <a:spcPts val="600"/>
              </a:spcBef>
              <a:buClrTx/>
              <a:buNone/>
            </a:pPr>
            <a:r>
              <a:rPr lang="en-US" sz="1800" dirty="0" smtClean="0"/>
              <a:t>Page and URL scraping is:</a:t>
            </a:r>
          </a:p>
          <a:p>
            <a:pPr marL="0" indent="-182880">
              <a:spcBef>
                <a:spcPts val="600"/>
              </a:spcBef>
              <a:buClrTx/>
            </a:pPr>
            <a:r>
              <a:rPr lang="en-US" sz="1800" dirty="0" smtClean="0"/>
              <a:t>Low-throughput</a:t>
            </a:r>
          </a:p>
          <a:p>
            <a:pPr marL="0" indent="-182880">
              <a:spcBef>
                <a:spcPts val="600"/>
              </a:spcBef>
              <a:buClrTx/>
              <a:tabLst>
                <a:tab pos="236538" algn="l"/>
              </a:tabLst>
            </a:pPr>
            <a:r>
              <a:rPr lang="en-US" sz="1800" dirty="0" smtClean="0"/>
              <a:t>Error-prone</a:t>
            </a:r>
          </a:p>
          <a:p>
            <a:pPr marL="0" indent="-182880">
              <a:spcBef>
                <a:spcPts val="600"/>
              </a:spcBef>
              <a:buClrTx/>
              <a:tabLst>
                <a:tab pos="236538" algn="l"/>
              </a:tabLst>
            </a:pPr>
            <a:r>
              <a:rPr lang="en-US" sz="1800" dirty="0" smtClean="0"/>
              <a:t>Does not scale</a:t>
            </a:r>
          </a:p>
        </p:txBody>
      </p:sp>
      <p:pic>
        <p:nvPicPr>
          <p:cNvPr id="18" name="Picture 17"/>
          <p:cNvPicPr>
            <a:picLocks noChangeAspect="1"/>
          </p:cNvPicPr>
          <p:nvPr/>
        </p:nvPicPr>
        <p:blipFill>
          <a:blip r:embed="rId2"/>
          <a:stretch>
            <a:fillRect/>
          </a:stretch>
        </p:blipFill>
        <p:spPr>
          <a:xfrm>
            <a:off x="304800" y="1600200"/>
            <a:ext cx="2816353" cy="2976947"/>
          </a:xfrm>
          <a:prstGeom prst="rect">
            <a:avLst/>
          </a:prstGeom>
        </p:spPr>
      </p:pic>
      <p:sp>
        <p:nvSpPr>
          <p:cNvPr id="19" name="Rectangle 18"/>
          <p:cNvSpPr/>
          <p:nvPr/>
        </p:nvSpPr>
        <p:spPr>
          <a:xfrm>
            <a:off x="5257800" y="6024947"/>
            <a:ext cx="3640667" cy="246221"/>
          </a:xfrm>
          <a:prstGeom prst="rect">
            <a:avLst/>
          </a:prstGeom>
        </p:spPr>
        <p:txBody>
          <a:bodyPr wrap="square">
            <a:spAutoFit/>
          </a:bodyPr>
          <a:lstStyle/>
          <a:p>
            <a:pPr algn="r"/>
            <a:r>
              <a:rPr lang="en-US" sz="1000" dirty="0" smtClean="0">
                <a:latin typeface="Calibri"/>
                <a:cs typeface="Calibri"/>
              </a:rPr>
              <a:t>http://www.ncbi.nlm.nih.gov/protein/476752?report=genpept</a:t>
            </a:r>
            <a:endParaRPr lang="en-US" sz="1000" dirty="0">
              <a:latin typeface="Calibri"/>
              <a:cs typeface="Calibri"/>
            </a:endParaRPr>
          </a:p>
        </p:txBody>
      </p:sp>
      <p:pic>
        <p:nvPicPr>
          <p:cNvPr id="20" name="Picture 19"/>
          <p:cNvPicPr>
            <a:picLocks noChangeAspect="1"/>
          </p:cNvPicPr>
          <p:nvPr/>
        </p:nvPicPr>
        <p:blipFill>
          <a:blip r:embed="rId3"/>
          <a:stretch>
            <a:fillRect/>
          </a:stretch>
        </p:blipFill>
        <p:spPr>
          <a:xfrm>
            <a:off x="6019800" y="3048000"/>
            <a:ext cx="2816352" cy="2976947"/>
          </a:xfrm>
          <a:prstGeom prst="rect">
            <a:avLst/>
          </a:prstGeom>
        </p:spPr>
      </p:pic>
      <p:sp>
        <p:nvSpPr>
          <p:cNvPr id="21" name="Rectangle 20"/>
          <p:cNvSpPr/>
          <p:nvPr/>
        </p:nvSpPr>
        <p:spPr>
          <a:xfrm>
            <a:off x="228600" y="4577147"/>
            <a:ext cx="5029200" cy="246221"/>
          </a:xfrm>
          <a:prstGeom prst="rect">
            <a:avLst/>
          </a:prstGeom>
        </p:spPr>
        <p:txBody>
          <a:bodyPr wrap="square">
            <a:spAutoFit/>
          </a:bodyPr>
          <a:lstStyle/>
          <a:p>
            <a:r>
              <a:rPr lang="en-US" sz="1000" dirty="0" smtClean="0">
                <a:latin typeface="Calibri"/>
                <a:cs typeface="Calibri"/>
              </a:rPr>
              <a:t>http://www.gramene.org/db/protein/protein_search?acc=Q37247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FTP Bit-Buckets are No Better</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15</a:t>
            </a:fld>
            <a:endParaRPr lang="en-US" dirty="0"/>
          </a:p>
        </p:txBody>
      </p:sp>
      <p:sp>
        <p:nvSpPr>
          <p:cNvPr id="17" name="Content Placeholder 2"/>
          <p:cNvSpPr>
            <a:spLocks noGrp="1"/>
          </p:cNvSpPr>
          <p:nvPr>
            <p:ph sz="quarter" idx="1"/>
          </p:nvPr>
        </p:nvSpPr>
        <p:spPr>
          <a:xfrm>
            <a:off x="3962400" y="3047998"/>
            <a:ext cx="1143000" cy="457200"/>
          </a:xfrm>
        </p:spPr>
        <p:txBody>
          <a:bodyPr>
            <a:noAutofit/>
          </a:bodyPr>
          <a:lstStyle/>
          <a:p>
            <a:pPr marL="0" indent="-182880">
              <a:spcBef>
                <a:spcPts val="600"/>
              </a:spcBef>
              <a:buClrTx/>
              <a:buNone/>
            </a:pPr>
            <a:r>
              <a:rPr lang="en-US" sz="1800" dirty="0" smtClean="0"/>
              <a:t>Do what?</a:t>
            </a:r>
          </a:p>
        </p:txBody>
      </p:sp>
      <p:sp>
        <p:nvSpPr>
          <p:cNvPr id="19" name="Rectangle 18"/>
          <p:cNvSpPr/>
          <p:nvPr/>
        </p:nvSpPr>
        <p:spPr>
          <a:xfrm>
            <a:off x="3007360" y="5824890"/>
            <a:ext cx="5410200" cy="400110"/>
          </a:xfrm>
          <a:prstGeom prst="rect">
            <a:avLst/>
          </a:prstGeom>
        </p:spPr>
        <p:txBody>
          <a:bodyPr wrap="square">
            <a:spAutoFit/>
          </a:bodyPr>
          <a:lstStyle/>
          <a:p>
            <a:r>
              <a:rPr lang="en-US" sz="1000" dirty="0" smtClean="0">
                <a:latin typeface="Calibri"/>
                <a:cs typeface="Calibri"/>
              </a:rPr>
              <a:t>http://www.ncbi.nlm.nih.gov/sviewer/viewer.fcgi?tool=</a:t>
            </a:r>
          </a:p>
          <a:p>
            <a:r>
              <a:rPr lang="en-US" sz="1000" dirty="0" smtClean="0">
                <a:latin typeface="Calibri"/>
                <a:cs typeface="Calibri"/>
              </a:rPr>
              <a:t>portal&amp;db=protein&amp;val=476752&amp;dopt=xml&amp;sendto=on&amp;log$=seqview&amp;extrafeat=984&amp;maxplex=0</a:t>
            </a:r>
            <a:endParaRPr lang="en-US" sz="1000" dirty="0">
              <a:latin typeface="Calibri"/>
              <a:cs typeface="Calibri"/>
            </a:endParaRPr>
          </a:p>
        </p:txBody>
      </p:sp>
      <p:sp>
        <p:nvSpPr>
          <p:cNvPr id="21" name="Rectangle 20"/>
          <p:cNvSpPr/>
          <p:nvPr/>
        </p:nvSpPr>
        <p:spPr>
          <a:xfrm>
            <a:off x="381000" y="4500947"/>
            <a:ext cx="4343400" cy="400110"/>
          </a:xfrm>
          <a:prstGeom prst="rect">
            <a:avLst/>
          </a:prstGeom>
        </p:spPr>
        <p:txBody>
          <a:bodyPr wrap="square">
            <a:spAutoFit/>
          </a:bodyPr>
          <a:lstStyle/>
          <a:p>
            <a:r>
              <a:rPr lang="en-US" sz="1000" dirty="0" smtClean="0">
                <a:latin typeface="Calibri"/>
                <a:cs typeface="Calibri"/>
              </a:rPr>
              <a:t>ftp://ftp.gramene.org/pub/gramene/CURRENT_RELEASE/data/protein/Gramene_Protein_Desc.txt</a:t>
            </a:r>
          </a:p>
        </p:txBody>
      </p:sp>
      <p:pic>
        <p:nvPicPr>
          <p:cNvPr id="10" name="Picture 9"/>
          <p:cNvPicPr>
            <a:picLocks noChangeAspect="1"/>
          </p:cNvPicPr>
          <p:nvPr/>
        </p:nvPicPr>
        <p:blipFill>
          <a:blip r:embed="rId2"/>
          <a:stretch>
            <a:fillRect/>
          </a:stretch>
        </p:blipFill>
        <p:spPr>
          <a:xfrm>
            <a:off x="6007608" y="3047998"/>
            <a:ext cx="2816352" cy="2976947"/>
          </a:xfrm>
          <a:prstGeom prst="rect">
            <a:avLst/>
          </a:prstGeom>
        </p:spPr>
      </p:pic>
      <p:pic>
        <p:nvPicPr>
          <p:cNvPr id="13" name="Picture 12"/>
          <p:cNvPicPr>
            <a:picLocks noChangeAspect="1"/>
          </p:cNvPicPr>
          <p:nvPr/>
        </p:nvPicPr>
        <p:blipFill>
          <a:blip r:embed="rId3"/>
          <a:stretch>
            <a:fillRect/>
          </a:stretch>
        </p:blipFill>
        <p:spPr>
          <a:xfrm>
            <a:off x="536448" y="1559524"/>
            <a:ext cx="2816352" cy="297694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Front-Ending for the Scientist</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16</a:t>
            </a:fld>
            <a:endParaRPr lang="en-US" dirty="0"/>
          </a:p>
        </p:txBody>
      </p:sp>
      <p:pic>
        <p:nvPicPr>
          <p:cNvPr id="5" name="Picture 4"/>
          <p:cNvPicPr>
            <a:picLocks noChangeAspect="1"/>
          </p:cNvPicPr>
          <p:nvPr/>
        </p:nvPicPr>
        <p:blipFill>
          <a:blip r:embed="rId2"/>
          <a:stretch>
            <a:fillRect/>
          </a:stretch>
        </p:blipFill>
        <p:spPr>
          <a:xfrm>
            <a:off x="430614" y="1913467"/>
            <a:ext cx="4339771" cy="3505200"/>
          </a:xfrm>
          <a:prstGeom prst="rect">
            <a:avLst/>
          </a:prstGeom>
          <a:ln>
            <a:noFill/>
          </a:ln>
          <a:effectLst>
            <a:outerShdw blurRad="190500" algn="tl" rotWithShape="0">
              <a:srgbClr val="000000">
                <a:alpha val="70000"/>
              </a:srgbClr>
            </a:outerShdw>
          </a:effectLst>
        </p:spPr>
      </p:pic>
      <p:sp>
        <p:nvSpPr>
          <p:cNvPr id="6" name="Rectangle 5"/>
          <p:cNvSpPr/>
          <p:nvPr/>
        </p:nvSpPr>
        <p:spPr>
          <a:xfrm>
            <a:off x="3345840" y="5418667"/>
            <a:ext cx="1424545" cy="230832"/>
          </a:xfrm>
          <a:prstGeom prst="rect">
            <a:avLst/>
          </a:prstGeom>
        </p:spPr>
        <p:txBody>
          <a:bodyPr wrap="none">
            <a:spAutoFit/>
          </a:bodyPr>
          <a:lstStyle/>
          <a:p>
            <a:r>
              <a:rPr lang="en-US" sz="900" dirty="0" smtClean="0">
                <a:latin typeface="Calibri"/>
                <a:cs typeface="Calibri"/>
              </a:rPr>
              <a:t>http://www.bioextract.org</a:t>
            </a:r>
            <a:endParaRPr lang="en-US" sz="900" dirty="0">
              <a:latin typeface="Calibri"/>
              <a:cs typeface="Calibri"/>
            </a:endParaRPr>
          </a:p>
        </p:txBody>
      </p:sp>
      <p:sp>
        <p:nvSpPr>
          <p:cNvPr id="7" name="Rectangle 6"/>
          <p:cNvSpPr/>
          <p:nvPr/>
        </p:nvSpPr>
        <p:spPr>
          <a:xfrm>
            <a:off x="430614" y="1605690"/>
            <a:ext cx="3838949" cy="307777"/>
          </a:xfrm>
          <a:prstGeom prst="rect">
            <a:avLst/>
          </a:prstGeom>
        </p:spPr>
        <p:txBody>
          <a:bodyPr wrap="none">
            <a:spAutoFit/>
          </a:bodyPr>
          <a:lstStyle/>
          <a:p>
            <a:r>
              <a:rPr lang="en-US" sz="1400" dirty="0" smtClean="0">
                <a:latin typeface="Calibri"/>
                <a:cs typeface="Calibri"/>
              </a:rPr>
              <a:t>ASP (Application Service Provider): </a:t>
            </a:r>
            <a:r>
              <a:rPr lang="en-US" sz="1400" i="1" dirty="0" smtClean="0">
                <a:latin typeface="Calibri"/>
                <a:cs typeface="Calibri"/>
              </a:rPr>
              <a:t>e.g.</a:t>
            </a:r>
            <a:r>
              <a:rPr lang="en-US" sz="1400" dirty="0" smtClean="0">
                <a:latin typeface="Calibri"/>
                <a:cs typeface="Calibri"/>
              </a:rPr>
              <a:t>, BioExtract</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3345840" y="5418667"/>
            <a:ext cx="1424545" cy="230832"/>
          </a:xfrm>
          <a:prstGeom prst="rect">
            <a:avLst/>
          </a:prstGeom>
        </p:spPr>
        <p:txBody>
          <a:bodyPr wrap="none">
            <a:spAutoFit/>
          </a:bodyPr>
          <a:lstStyle/>
          <a:p>
            <a:r>
              <a:rPr lang="en-US" sz="900" dirty="0" smtClean="0">
                <a:solidFill>
                  <a:srgbClr val="546D7A"/>
                </a:solidFill>
                <a:latin typeface="Calibri"/>
                <a:cs typeface="Calibri"/>
              </a:rPr>
              <a:t>http://www.bioextract.org</a:t>
            </a:r>
            <a:endParaRPr lang="en-US" sz="900" dirty="0">
              <a:solidFill>
                <a:srgbClr val="546D7A"/>
              </a:solidFill>
              <a:latin typeface="Calibri"/>
              <a:cs typeface="Calibri"/>
            </a:endParaRPr>
          </a:p>
        </p:txBody>
      </p:sp>
      <p:sp>
        <p:nvSpPr>
          <p:cNvPr id="2" name="Title 1"/>
          <p:cNvSpPr>
            <a:spLocks noGrp="1"/>
          </p:cNvSpPr>
          <p:nvPr>
            <p:ph type="title"/>
          </p:nvPr>
        </p:nvSpPr>
        <p:spPr/>
        <p:txBody>
          <a:bodyPr/>
          <a:lstStyle/>
          <a:p>
            <a:r>
              <a:rPr lang="en-US" dirty="0" smtClean="0"/>
              <a:t>Front-Ending for the Scientist</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17</a:t>
            </a:fld>
            <a:endParaRPr lang="en-US" dirty="0"/>
          </a:p>
        </p:txBody>
      </p:sp>
      <p:pic>
        <p:nvPicPr>
          <p:cNvPr id="5" name="Picture 4"/>
          <p:cNvPicPr>
            <a:picLocks noChangeAspect="1"/>
          </p:cNvPicPr>
          <p:nvPr/>
        </p:nvPicPr>
        <p:blipFill>
          <a:blip r:embed="rId2">
            <a:duotone>
              <a:prstClr val="black"/>
              <a:srgbClr val="D9C3A5">
                <a:tint val="50000"/>
                <a:satMod val="180000"/>
              </a:srgbClr>
            </a:duotone>
          </a:blip>
          <a:stretch>
            <a:fillRect/>
          </a:stretch>
        </p:blipFill>
        <p:spPr>
          <a:xfrm>
            <a:off x="430614" y="1913467"/>
            <a:ext cx="4339771" cy="3505200"/>
          </a:xfrm>
          <a:prstGeom prst="rect">
            <a:avLst/>
          </a:prstGeom>
          <a:ln>
            <a:noFill/>
          </a:ln>
          <a:effectLst>
            <a:outerShdw blurRad="190500" algn="tl" rotWithShape="0">
              <a:srgbClr val="000000">
                <a:alpha val="70000"/>
              </a:srgbClr>
            </a:outerShdw>
          </a:effectLst>
        </p:spPr>
      </p:pic>
      <p:sp>
        <p:nvSpPr>
          <p:cNvPr id="7" name="Rectangle 6"/>
          <p:cNvSpPr/>
          <p:nvPr/>
        </p:nvSpPr>
        <p:spPr>
          <a:xfrm>
            <a:off x="430614" y="1605690"/>
            <a:ext cx="3838949" cy="307777"/>
          </a:xfrm>
          <a:prstGeom prst="rect">
            <a:avLst/>
          </a:prstGeom>
        </p:spPr>
        <p:txBody>
          <a:bodyPr wrap="none">
            <a:spAutoFit/>
          </a:bodyPr>
          <a:lstStyle/>
          <a:p>
            <a:r>
              <a:rPr lang="en-US" sz="1400" dirty="0" smtClean="0">
                <a:solidFill>
                  <a:schemeClr val="bg2">
                    <a:lumMod val="50000"/>
                  </a:schemeClr>
                </a:solidFill>
                <a:latin typeface="Calibri"/>
                <a:cs typeface="Calibri"/>
              </a:rPr>
              <a:t>ASP (Application Service Provider): </a:t>
            </a:r>
            <a:r>
              <a:rPr lang="en-US" sz="1400" i="1" dirty="0" smtClean="0">
                <a:solidFill>
                  <a:schemeClr val="bg2">
                    <a:lumMod val="50000"/>
                  </a:schemeClr>
                </a:solidFill>
                <a:latin typeface="Calibri"/>
                <a:cs typeface="Calibri"/>
              </a:rPr>
              <a:t>e.g.</a:t>
            </a:r>
            <a:r>
              <a:rPr lang="en-US" sz="1400" dirty="0" smtClean="0">
                <a:solidFill>
                  <a:schemeClr val="bg2">
                    <a:lumMod val="50000"/>
                  </a:schemeClr>
                </a:solidFill>
                <a:latin typeface="Calibri"/>
                <a:cs typeface="Calibri"/>
              </a:rPr>
              <a:t>, BioExtract</a:t>
            </a:r>
            <a:endParaRPr lang="en-US" sz="1400" dirty="0">
              <a:solidFill>
                <a:schemeClr val="bg2">
                  <a:lumMod val="50000"/>
                </a:schemeClr>
              </a:solidFill>
            </a:endParaRPr>
          </a:p>
        </p:txBody>
      </p:sp>
      <p:pic>
        <p:nvPicPr>
          <p:cNvPr id="12" name="Picture 11"/>
          <p:cNvPicPr>
            <a:picLocks noChangeAspect="1"/>
          </p:cNvPicPr>
          <p:nvPr/>
        </p:nvPicPr>
        <p:blipFill>
          <a:blip r:embed="rId3"/>
          <a:stretch>
            <a:fillRect/>
          </a:stretch>
        </p:blipFill>
        <p:spPr>
          <a:xfrm>
            <a:off x="1849966" y="2279650"/>
            <a:ext cx="4332224" cy="3499104"/>
          </a:xfrm>
          <a:prstGeom prst="rect">
            <a:avLst/>
          </a:prstGeom>
        </p:spPr>
      </p:pic>
      <p:sp>
        <p:nvSpPr>
          <p:cNvPr id="13" name="Rectangle 12"/>
          <p:cNvSpPr/>
          <p:nvPr/>
        </p:nvSpPr>
        <p:spPr>
          <a:xfrm>
            <a:off x="4770385" y="5778754"/>
            <a:ext cx="1446242" cy="230832"/>
          </a:xfrm>
          <a:prstGeom prst="rect">
            <a:avLst/>
          </a:prstGeom>
        </p:spPr>
        <p:txBody>
          <a:bodyPr wrap="none">
            <a:spAutoFit/>
          </a:bodyPr>
          <a:lstStyle/>
          <a:p>
            <a:r>
              <a:rPr lang="en-US" sz="900" dirty="0" smtClean="0">
                <a:latin typeface="Calibri"/>
                <a:cs typeface="Calibri"/>
              </a:rPr>
              <a:t>http://www.taverna.org.uk</a:t>
            </a:r>
            <a:endParaRPr lang="en-US" sz="900" dirty="0">
              <a:latin typeface="Calibri"/>
              <a:cs typeface="Calibri"/>
            </a:endParaRPr>
          </a:p>
        </p:txBody>
      </p:sp>
      <p:sp useBgFill="1">
        <p:nvSpPr>
          <p:cNvPr id="14" name="Rectangle 13"/>
          <p:cNvSpPr/>
          <p:nvPr/>
        </p:nvSpPr>
        <p:spPr>
          <a:xfrm>
            <a:off x="1849966" y="1971873"/>
            <a:ext cx="3901892" cy="307777"/>
          </a:xfrm>
          <a:prstGeom prst="rect">
            <a:avLst/>
          </a:prstGeom>
          <a:effectLst>
            <a:softEdge rad="25400"/>
          </a:effectLst>
        </p:spPr>
        <p:txBody>
          <a:bodyPr wrap="none">
            <a:spAutoFit/>
          </a:bodyPr>
          <a:lstStyle/>
          <a:p>
            <a:r>
              <a:rPr lang="en-US" sz="1400" dirty="0" smtClean="0">
                <a:latin typeface="Calibri"/>
                <a:cs typeface="Calibri"/>
              </a:rPr>
              <a:t>Customizable workflow management: </a:t>
            </a:r>
            <a:r>
              <a:rPr lang="en-US" sz="1400" i="1" dirty="0" smtClean="0">
                <a:latin typeface="Calibri"/>
                <a:cs typeface="Calibri"/>
              </a:rPr>
              <a:t>e.g.</a:t>
            </a:r>
            <a:r>
              <a:rPr lang="en-US" sz="1400" dirty="0" smtClean="0">
                <a:latin typeface="Calibri"/>
                <a:cs typeface="Calibri"/>
              </a:rPr>
              <a:t>, Taverna</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5"/>
          <p:cNvSpPr/>
          <p:nvPr/>
        </p:nvSpPr>
        <p:spPr>
          <a:xfrm>
            <a:off x="4770385" y="5778754"/>
            <a:ext cx="1446242" cy="230832"/>
          </a:xfrm>
          <a:prstGeom prst="rect">
            <a:avLst/>
          </a:prstGeom>
        </p:spPr>
        <p:txBody>
          <a:bodyPr wrap="none">
            <a:spAutoFit/>
          </a:bodyPr>
          <a:lstStyle/>
          <a:p>
            <a:r>
              <a:rPr lang="en-US" sz="900" dirty="0" smtClean="0">
                <a:solidFill>
                  <a:srgbClr val="546D7A"/>
                </a:solidFill>
                <a:latin typeface="Calibri"/>
                <a:cs typeface="Calibri"/>
              </a:rPr>
              <a:t>http://www.taverna.org.uk</a:t>
            </a:r>
            <a:endParaRPr lang="en-US" sz="900" dirty="0">
              <a:solidFill>
                <a:srgbClr val="546D7A"/>
              </a:solidFill>
              <a:latin typeface="Calibri"/>
              <a:cs typeface="Calibri"/>
            </a:endParaRPr>
          </a:p>
        </p:txBody>
      </p:sp>
      <p:sp>
        <p:nvSpPr>
          <p:cNvPr id="10" name="Rectangle 9"/>
          <p:cNvSpPr/>
          <p:nvPr/>
        </p:nvSpPr>
        <p:spPr>
          <a:xfrm>
            <a:off x="3345840" y="5418667"/>
            <a:ext cx="1424545" cy="230832"/>
          </a:xfrm>
          <a:prstGeom prst="rect">
            <a:avLst/>
          </a:prstGeom>
        </p:spPr>
        <p:txBody>
          <a:bodyPr wrap="none">
            <a:spAutoFit/>
          </a:bodyPr>
          <a:lstStyle/>
          <a:p>
            <a:r>
              <a:rPr lang="en-US" sz="900" dirty="0" smtClean="0">
                <a:solidFill>
                  <a:srgbClr val="546D7A"/>
                </a:solidFill>
                <a:latin typeface="Calibri"/>
                <a:cs typeface="Calibri"/>
              </a:rPr>
              <a:t>http://www.bioextract.org</a:t>
            </a:r>
            <a:endParaRPr lang="en-US" sz="900" dirty="0">
              <a:solidFill>
                <a:srgbClr val="546D7A"/>
              </a:solidFill>
              <a:latin typeface="Calibri"/>
              <a:cs typeface="Calibri"/>
            </a:endParaRPr>
          </a:p>
        </p:txBody>
      </p:sp>
      <p:sp>
        <p:nvSpPr>
          <p:cNvPr id="2" name="Title 1"/>
          <p:cNvSpPr>
            <a:spLocks noGrp="1"/>
          </p:cNvSpPr>
          <p:nvPr>
            <p:ph type="title"/>
          </p:nvPr>
        </p:nvSpPr>
        <p:spPr/>
        <p:txBody>
          <a:bodyPr/>
          <a:lstStyle/>
          <a:p>
            <a:r>
              <a:rPr lang="en-US" dirty="0" smtClean="0"/>
              <a:t>Front-Ending for the Scientist</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18</a:t>
            </a:fld>
            <a:endParaRPr lang="en-US" dirty="0"/>
          </a:p>
        </p:txBody>
      </p:sp>
      <p:pic>
        <p:nvPicPr>
          <p:cNvPr id="5" name="Picture 4"/>
          <p:cNvPicPr>
            <a:picLocks noChangeAspect="1"/>
          </p:cNvPicPr>
          <p:nvPr/>
        </p:nvPicPr>
        <p:blipFill>
          <a:blip r:embed="rId2">
            <a:duotone>
              <a:prstClr val="black"/>
              <a:srgbClr val="D9C3A5">
                <a:tint val="50000"/>
                <a:satMod val="180000"/>
              </a:srgbClr>
            </a:duotone>
          </a:blip>
          <a:stretch>
            <a:fillRect/>
          </a:stretch>
        </p:blipFill>
        <p:spPr>
          <a:xfrm>
            <a:off x="430614" y="1913467"/>
            <a:ext cx="4339771" cy="3505200"/>
          </a:xfrm>
          <a:prstGeom prst="rect">
            <a:avLst/>
          </a:prstGeom>
          <a:ln>
            <a:noFill/>
          </a:ln>
          <a:effectLst>
            <a:outerShdw blurRad="190500" algn="tl" rotWithShape="0">
              <a:srgbClr val="000000">
                <a:alpha val="70000"/>
              </a:srgbClr>
            </a:outerShdw>
          </a:effectLst>
        </p:spPr>
      </p:pic>
      <p:sp>
        <p:nvSpPr>
          <p:cNvPr id="7" name="Rectangle 6"/>
          <p:cNvSpPr/>
          <p:nvPr/>
        </p:nvSpPr>
        <p:spPr>
          <a:xfrm>
            <a:off x="430614" y="1605690"/>
            <a:ext cx="3838949" cy="307777"/>
          </a:xfrm>
          <a:prstGeom prst="rect">
            <a:avLst/>
          </a:prstGeom>
        </p:spPr>
        <p:txBody>
          <a:bodyPr wrap="none">
            <a:spAutoFit/>
          </a:bodyPr>
          <a:lstStyle/>
          <a:p>
            <a:r>
              <a:rPr lang="en-US" sz="1400" dirty="0" smtClean="0">
                <a:solidFill>
                  <a:schemeClr val="bg2">
                    <a:lumMod val="50000"/>
                  </a:schemeClr>
                </a:solidFill>
                <a:latin typeface="Calibri"/>
                <a:cs typeface="Calibri"/>
              </a:rPr>
              <a:t>ASP (Application Service Provider): </a:t>
            </a:r>
            <a:r>
              <a:rPr lang="en-US" sz="1400" i="1" dirty="0" smtClean="0">
                <a:solidFill>
                  <a:schemeClr val="bg2">
                    <a:lumMod val="50000"/>
                  </a:schemeClr>
                </a:solidFill>
                <a:latin typeface="Calibri"/>
                <a:cs typeface="Calibri"/>
              </a:rPr>
              <a:t>e.g.</a:t>
            </a:r>
            <a:r>
              <a:rPr lang="en-US" sz="1400" dirty="0" smtClean="0">
                <a:solidFill>
                  <a:schemeClr val="bg2">
                    <a:lumMod val="50000"/>
                  </a:schemeClr>
                </a:solidFill>
                <a:latin typeface="Calibri"/>
                <a:cs typeface="Calibri"/>
              </a:rPr>
              <a:t>, BioExtract</a:t>
            </a:r>
            <a:endParaRPr lang="en-US" sz="1400" dirty="0">
              <a:solidFill>
                <a:schemeClr val="bg2">
                  <a:lumMod val="50000"/>
                </a:schemeClr>
              </a:solidFill>
            </a:endParaRPr>
          </a:p>
        </p:txBody>
      </p:sp>
      <p:pic>
        <p:nvPicPr>
          <p:cNvPr id="12" name="Picture 11"/>
          <p:cNvPicPr>
            <a:picLocks noChangeAspect="1"/>
          </p:cNvPicPr>
          <p:nvPr/>
        </p:nvPicPr>
        <p:blipFill>
          <a:blip r:embed="rId3">
            <a:duotone>
              <a:prstClr val="black"/>
              <a:srgbClr val="D9C3A5">
                <a:tint val="50000"/>
                <a:satMod val="180000"/>
              </a:srgbClr>
            </a:duotone>
          </a:blip>
          <a:stretch>
            <a:fillRect/>
          </a:stretch>
        </p:blipFill>
        <p:spPr>
          <a:xfrm>
            <a:off x="1849966" y="2279650"/>
            <a:ext cx="4332224" cy="3499104"/>
          </a:xfrm>
          <a:prstGeom prst="rect">
            <a:avLst/>
          </a:prstGeom>
        </p:spPr>
      </p:pic>
      <p:pic>
        <p:nvPicPr>
          <p:cNvPr id="14" name="Picture 13"/>
          <p:cNvPicPr>
            <a:picLocks noChangeAspect="1"/>
          </p:cNvPicPr>
          <p:nvPr/>
        </p:nvPicPr>
        <p:blipFill>
          <a:blip r:embed="rId4"/>
          <a:stretch>
            <a:fillRect/>
          </a:stretch>
        </p:blipFill>
        <p:spPr>
          <a:xfrm>
            <a:off x="4269563" y="2711450"/>
            <a:ext cx="4332224" cy="3499104"/>
          </a:xfrm>
          <a:prstGeom prst="rect">
            <a:avLst/>
          </a:prstGeom>
          <a:ln>
            <a:noFill/>
          </a:ln>
          <a:effectLst>
            <a:outerShdw blurRad="190500" algn="tl" rotWithShape="0">
              <a:srgbClr val="000000">
                <a:alpha val="70000"/>
              </a:srgbClr>
            </a:outerShdw>
          </a:effectLst>
        </p:spPr>
      </p:pic>
      <p:sp>
        <p:nvSpPr>
          <p:cNvPr id="15" name="Rectangle 14"/>
          <p:cNvSpPr/>
          <p:nvPr/>
        </p:nvSpPr>
        <p:spPr>
          <a:xfrm>
            <a:off x="7270191" y="6210554"/>
            <a:ext cx="1467068" cy="230832"/>
          </a:xfrm>
          <a:prstGeom prst="rect">
            <a:avLst/>
          </a:prstGeom>
        </p:spPr>
        <p:txBody>
          <a:bodyPr wrap="none">
            <a:spAutoFit/>
          </a:bodyPr>
          <a:lstStyle/>
          <a:p>
            <a:r>
              <a:rPr lang="en-US" sz="900" dirty="0" smtClean="0">
                <a:latin typeface="Calibri"/>
                <a:cs typeface="Calibri"/>
              </a:rPr>
              <a:t>http://main.g2.bx.psu.edu</a:t>
            </a:r>
            <a:endParaRPr lang="en-US" sz="900" dirty="0">
              <a:latin typeface="Calibri"/>
              <a:cs typeface="Calibri"/>
            </a:endParaRPr>
          </a:p>
        </p:txBody>
      </p:sp>
      <p:sp>
        <p:nvSpPr>
          <p:cNvPr id="17" name="Rectangle 16"/>
          <p:cNvSpPr/>
          <p:nvPr/>
        </p:nvSpPr>
        <p:spPr>
          <a:xfrm>
            <a:off x="1867419" y="1971873"/>
            <a:ext cx="3901892" cy="307777"/>
          </a:xfrm>
          <a:prstGeom prst="rect">
            <a:avLst/>
          </a:prstGeom>
          <a:noFill/>
          <a:effectLst>
            <a:softEdge rad="25400"/>
          </a:effectLst>
        </p:spPr>
        <p:txBody>
          <a:bodyPr wrap="none">
            <a:spAutoFit/>
          </a:bodyPr>
          <a:lstStyle/>
          <a:p>
            <a:r>
              <a:rPr lang="en-US" sz="1400" dirty="0" smtClean="0">
                <a:solidFill>
                  <a:srgbClr val="546D7A"/>
                </a:solidFill>
                <a:latin typeface="Calibri"/>
                <a:cs typeface="Calibri"/>
              </a:rPr>
              <a:t>Customizable workflow management: </a:t>
            </a:r>
            <a:r>
              <a:rPr lang="en-US" sz="1400" i="1" dirty="0" smtClean="0">
                <a:solidFill>
                  <a:srgbClr val="546D7A"/>
                </a:solidFill>
                <a:latin typeface="Calibri"/>
                <a:cs typeface="Calibri"/>
              </a:rPr>
              <a:t>e.g.</a:t>
            </a:r>
            <a:r>
              <a:rPr lang="en-US" sz="1400" dirty="0" smtClean="0">
                <a:solidFill>
                  <a:srgbClr val="546D7A"/>
                </a:solidFill>
                <a:latin typeface="Calibri"/>
                <a:cs typeface="Calibri"/>
              </a:rPr>
              <a:t>, Taverna</a:t>
            </a:r>
            <a:endParaRPr lang="en-US" sz="1400" dirty="0">
              <a:solidFill>
                <a:srgbClr val="546D7A"/>
              </a:solidFill>
            </a:endParaRPr>
          </a:p>
        </p:txBody>
      </p:sp>
      <p:sp useBgFill="1">
        <p:nvSpPr>
          <p:cNvPr id="18" name="Rectangle 17"/>
          <p:cNvSpPr/>
          <p:nvPr/>
        </p:nvSpPr>
        <p:spPr>
          <a:xfrm>
            <a:off x="4269563" y="2403673"/>
            <a:ext cx="3396858" cy="307777"/>
          </a:xfrm>
          <a:prstGeom prst="rect">
            <a:avLst/>
          </a:prstGeom>
          <a:effectLst>
            <a:softEdge rad="25400"/>
          </a:effectLst>
        </p:spPr>
        <p:txBody>
          <a:bodyPr wrap="none">
            <a:spAutoFit/>
          </a:bodyPr>
          <a:lstStyle/>
          <a:p>
            <a:r>
              <a:rPr lang="en-US" sz="1400" dirty="0" smtClean="0">
                <a:latin typeface="Calibri"/>
                <a:cs typeface="Calibri"/>
              </a:rPr>
              <a:t>On-site bioinformatic platforms: </a:t>
            </a:r>
            <a:r>
              <a:rPr lang="en-US" sz="1400" i="1" dirty="0" smtClean="0">
                <a:latin typeface="Calibri"/>
                <a:cs typeface="Calibri"/>
              </a:rPr>
              <a:t>e.g.</a:t>
            </a:r>
            <a:r>
              <a:rPr lang="en-US" sz="1400" dirty="0" smtClean="0">
                <a:latin typeface="Calibri"/>
                <a:cs typeface="Calibri"/>
              </a:rPr>
              <a:t>, Galaxy</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Bottleneck</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19</a:t>
            </a:fld>
            <a:endParaRPr lang="en-US" dirty="0"/>
          </a:p>
        </p:txBody>
      </p:sp>
      <p:sp>
        <p:nvSpPr>
          <p:cNvPr id="5" name="AutoShape 4"/>
          <p:cNvSpPr>
            <a:spLocks noChangeArrowheads="1"/>
          </p:cNvSpPr>
          <p:nvPr/>
        </p:nvSpPr>
        <p:spPr bwMode="auto">
          <a:xfrm>
            <a:off x="2373313" y="4343400"/>
            <a:ext cx="1143000" cy="1371600"/>
          </a:xfrm>
          <a:prstGeom prst="flowChartMagneticDisk">
            <a:avLst/>
          </a:prstGeom>
          <a:gradFill rotWithShape="0">
            <a:gsLst>
              <a:gs pos="0">
                <a:srgbClr val="FFFFCC"/>
              </a:gs>
              <a:gs pos="100000">
                <a:srgbClr val="99CCFF"/>
              </a:gs>
            </a:gsLst>
            <a:lin ang="10800000" scaled="1"/>
          </a:gradFill>
          <a:ln w="9525">
            <a:solidFill>
              <a:srgbClr val="000000"/>
            </a:solidFill>
            <a:round/>
            <a:headEnd/>
            <a:tailEnd/>
          </a:ln>
          <a:effectLst/>
        </p:spPr>
        <p:txBody>
          <a:bodyPr wrap="none" anchor="ctr">
            <a:prstTxWarp prst="textNoShape">
              <a:avLst/>
            </a:prstTxWarp>
          </a:bodyPr>
          <a:lstStyle/>
          <a:p>
            <a:endParaRPr lang="en-US" dirty="0"/>
          </a:p>
        </p:txBody>
      </p:sp>
      <p:sp>
        <p:nvSpPr>
          <p:cNvPr id="6" name="Text Box 5"/>
          <p:cNvSpPr txBox="1">
            <a:spLocks noChangeArrowheads="1"/>
          </p:cNvSpPr>
          <p:nvPr/>
        </p:nvSpPr>
        <p:spPr bwMode="auto">
          <a:xfrm>
            <a:off x="5116513" y="5434013"/>
            <a:ext cx="2122487" cy="450850"/>
          </a:xfrm>
          <a:prstGeom prst="rect">
            <a:avLst/>
          </a:prstGeom>
          <a:noFill/>
          <a:ln w="9525">
            <a:noFill/>
            <a:round/>
            <a:headEnd/>
            <a:tailEnd/>
          </a:ln>
          <a:effectLst/>
        </p:spPr>
        <p:txBody>
          <a:bodyPr wrap="none" lIns="90000" tIns="60876" rIns="90000" bIns="45000">
            <a:prstTxWarp prst="textNoShape">
              <a:avLst/>
            </a:prstTxWarp>
          </a:bodyPr>
          <a:lstStyle/>
          <a:p>
            <a:pPr algn="l" defTabSz="449263" eaLnBrk="1">
              <a:lnSpc>
                <a:spcPct val="93000"/>
              </a:lnSpc>
              <a:buClr>
                <a:srgbClr val="000000"/>
              </a:buClr>
              <a:buSzPct val="100000"/>
              <a:buFont typeface="Times New Roman" pitchFamily="-111" charset="0"/>
              <a:buNone/>
              <a:tabLst>
                <a:tab pos="723900" algn="l"/>
                <a:tab pos="1447800" algn="l"/>
                <a:tab pos="2171700" algn="l"/>
                <a:tab pos="2895600" algn="l"/>
                <a:tab pos="3619500" algn="l"/>
              </a:tabLst>
            </a:pPr>
            <a:r>
              <a:rPr lang="en-US" sz="1800" dirty="0" smtClean="0">
                <a:solidFill>
                  <a:srgbClr val="000000"/>
                </a:solidFill>
                <a:effectLst/>
                <a:latin typeface="Arial" pitchFamily="-111" charset="0"/>
              </a:rPr>
              <a:t>Data</a:t>
            </a:r>
            <a:r>
              <a:rPr lang="en-US" dirty="0" smtClean="0">
                <a:solidFill>
                  <a:srgbClr val="000000"/>
                </a:solidFill>
                <a:latin typeface="Arial" pitchFamily="-111" charset="0"/>
              </a:rPr>
              <a:t> and Services</a:t>
            </a:r>
            <a:endParaRPr lang="en-US" sz="1800" dirty="0">
              <a:solidFill>
                <a:srgbClr val="000000"/>
              </a:solidFill>
              <a:effectLst/>
              <a:latin typeface="Arial" pitchFamily="-111" charset="0"/>
            </a:endParaRPr>
          </a:p>
        </p:txBody>
      </p:sp>
      <p:sp>
        <p:nvSpPr>
          <p:cNvPr id="7" name="AutoShape 6"/>
          <p:cNvSpPr>
            <a:spLocks noChangeArrowheads="1"/>
          </p:cNvSpPr>
          <p:nvPr/>
        </p:nvSpPr>
        <p:spPr bwMode="auto">
          <a:xfrm>
            <a:off x="838200" y="1981200"/>
            <a:ext cx="1828800" cy="685800"/>
          </a:xfrm>
          <a:prstGeom prst="roundRect">
            <a:avLst>
              <a:gd name="adj" fmla="val 16667"/>
            </a:avLst>
          </a:prstGeom>
          <a:solidFill>
            <a:srgbClr val="FFFF99"/>
          </a:solidFill>
          <a:ln w="9525">
            <a:solidFill>
              <a:srgbClr val="000000"/>
            </a:solidFill>
            <a:round/>
            <a:headEnd/>
            <a:tailEnd/>
          </a:ln>
          <a:effectLst/>
        </p:spPr>
        <p:txBody>
          <a:bodyPr wrap="none" lIns="90000" tIns="60876" rIns="90000" bIns="45000" anchor="ctr">
            <a:prstTxWarp prst="textNoShape">
              <a:avLst/>
            </a:prstTxWarp>
          </a:bodyPr>
          <a:lstStyle/>
          <a:p>
            <a:pPr algn="ctr" defTabSz="449263" eaLnBrk="1">
              <a:lnSpc>
                <a:spcPct val="93000"/>
              </a:lnSpc>
              <a:buClr>
                <a:srgbClr val="000000"/>
              </a:buClr>
              <a:buSzPct val="100000"/>
              <a:buFont typeface="Times New Roman" pitchFamily="-111" charset="0"/>
              <a:buNone/>
              <a:tabLst>
                <a:tab pos="723900" algn="l"/>
                <a:tab pos="1447800" algn="l"/>
              </a:tabLst>
            </a:pPr>
            <a:r>
              <a:rPr lang="en-US" sz="1600" dirty="0">
                <a:solidFill>
                  <a:srgbClr val="000000"/>
                </a:solidFill>
                <a:effectLst/>
                <a:latin typeface="Arial" pitchFamily="-111" charset="0"/>
              </a:rPr>
              <a:t>World Wide Web</a:t>
            </a:r>
          </a:p>
        </p:txBody>
      </p:sp>
      <p:sp>
        <p:nvSpPr>
          <p:cNvPr id="8" name="AutoShape 7"/>
          <p:cNvSpPr>
            <a:spLocks noChangeArrowheads="1"/>
          </p:cNvSpPr>
          <p:nvPr/>
        </p:nvSpPr>
        <p:spPr bwMode="auto">
          <a:xfrm>
            <a:off x="3665538" y="1981200"/>
            <a:ext cx="1828800" cy="685800"/>
          </a:xfrm>
          <a:prstGeom prst="roundRect">
            <a:avLst>
              <a:gd name="adj" fmla="val 16667"/>
            </a:avLst>
          </a:prstGeom>
          <a:solidFill>
            <a:srgbClr val="FFFF99"/>
          </a:solidFill>
          <a:ln w="9525">
            <a:solidFill>
              <a:srgbClr val="000000"/>
            </a:solidFill>
            <a:round/>
            <a:headEnd/>
            <a:tailEnd/>
          </a:ln>
          <a:effectLst/>
        </p:spPr>
        <p:txBody>
          <a:bodyPr wrap="none" lIns="90000" tIns="60876" rIns="90000" bIns="45000" anchor="ctr">
            <a:prstTxWarp prst="textNoShape">
              <a:avLst/>
            </a:prstTxWarp>
          </a:bodyPr>
          <a:lstStyle/>
          <a:p>
            <a:pPr algn="ctr" defTabSz="449263" eaLnBrk="1">
              <a:lnSpc>
                <a:spcPct val="93000"/>
              </a:lnSpc>
              <a:buClr>
                <a:srgbClr val="000000"/>
              </a:buClr>
              <a:buSzPct val="100000"/>
              <a:buFont typeface="Times New Roman" pitchFamily="-111" charset="0"/>
              <a:buNone/>
              <a:tabLst>
                <a:tab pos="723900" algn="l"/>
                <a:tab pos="1447800" algn="l"/>
              </a:tabLst>
            </a:pPr>
            <a:r>
              <a:rPr lang="en-US" sz="1600" dirty="0">
                <a:solidFill>
                  <a:srgbClr val="000000"/>
                </a:solidFill>
                <a:effectLst/>
                <a:latin typeface="Arial" pitchFamily="-111" charset="0"/>
              </a:rPr>
              <a:t>Client</a:t>
            </a:r>
          </a:p>
          <a:p>
            <a:pPr algn="ctr" defTabSz="449263" eaLnBrk="1">
              <a:lnSpc>
                <a:spcPct val="93000"/>
              </a:lnSpc>
              <a:buClr>
                <a:srgbClr val="000000"/>
              </a:buClr>
              <a:buSzPct val="100000"/>
              <a:buFont typeface="Times New Roman" pitchFamily="-111" charset="0"/>
              <a:buNone/>
              <a:tabLst>
                <a:tab pos="723900" algn="l"/>
                <a:tab pos="1447800" algn="l"/>
              </a:tabLst>
            </a:pPr>
            <a:r>
              <a:rPr lang="en-US" sz="1600" dirty="0">
                <a:solidFill>
                  <a:srgbClr val="000000"/>
                </a:solidFill>
                <a:effectLst/>
                <a:latin typeface="Arial" pitchFamily="-111" charset="0"/>
              </a:rPr>
              <a:t>Apps</a:t>
            </a:r>
          </a:p>
        </p:txBody>
      </p:sp>
      <p:sp>
        <p:nvSpPr>
          <p:cNvPr id="9" name="AutoShape 8"/>
          <p:cNvSpPr>
            <a:spLocks noChangeArrowheads="1"/>
          </p:cNvSpPr>
          <p:nvPr/>
        </p:nvSpPr>
        <p:spPr bwMode="auto">
          <a:xfrm>
            <a:off x="6324600" y="1981200"/>
            <a:ext cx="1828800" cy="685800"/>
          </a:xfrm>
          <a:prstGeom prst="roundRect">
            <a:avLst>
              <a:gd name="adj" fmla="val 16667"/>
            </a:avLst>
          </a:prstGeom>
          <a:solidFill>
            <a:srgbClr val="FFFF99"/>
          </a:solidFill>
          <a:ln w="9525">
            <a:solidFill>
              <a:srgbClr val="000000"/>
            </a:solidFill>
            <a:round/>
            <a:headEnd/>
            <a:tailEnd/>
          </a:ln>
          <a:effectLst/>
        </p:spPr>
        <p:txBody>
          <a:bodyPr wrap="none" lIns="90000" tIns="60876" rIns="90000" bIns="45000" anchor="ctr">
            <a:prstTxWarp prst="textNoShape">
              <a:avLst/>
            </a:prstTxWarp>
          </a:bodyPr>
          <a:lstStyle/>
          <a:p>
            <a:pPr algn="ctr" defTabSz="449263" eaLnBrk="1">
              <a:lnSpc>
                <a:spcPct val="93000"/>
              </a:lnSpc>
              <a:buClr>
                <a:srgbClr val="000000"/>
              </a:buClr>
              <a:buSzPct val="100000"/>
              <a:buFont typeface="Times New Roman" pitchFamily="-111" charset="0"/>
              <a:buNone/>
              <a:tabLst>
                <a:tab pos="723900" algn="l"/>
                <a:tab pos="1447800" algn="l"/>
              </a:tabLst>
            </a:pPr>
            <a:r>
              <a:rPr lang="en-US" sz="1600" dirty="0">
                <a:solidFill>
                  <a:srgbClr val="000000"/>
                </a:solidFill>
                <a:effectLst/>
                <a:latin typeface="Arial" pitchFamily="-111" charset="0"/>
              </a:rPr>
              <a:t>Programmatic</a:t>
            </a:r>
          </a:p>
          <a:p>
            <a:pPr algn="ctr" defTabSz="449263" eaLnBrk="1">
              <a:lnSpc>
                <a:spcPct val="93000"/>
              </a:lnSpc>
              <a:buClr>
                <a:srgbClr val="000000"/>
              </a:buClr>
              <a:buSzPct val="100000"/>
              <a:buFont typeface="Times New Roman" pitchFamily="-111" charset="0"/>
              <a:buNone/>
              <a:tabLst>
                <a:tab pos="723900" algn="l"/>
                <a:tab pos="1447800" algn="l"/>
              </a:tabLst>
            </a:pPr>
            <a:r>
              <a:rPr lang="en-US" sz="1600" dirty="0">
                <a:solidFill>
                  <a:srgbClr val="000000"/>
                </a:solidFill>
                <a:effectLst/>
                <a:latin typeface="Arial" pitchFamily="-111" charset="0"/>
              </a:rPr>
              <a:t>Access</a:t>
            </a:r>
          </a:p>
        </p:txBody>
      </p:sp>
      <p:sp>
        <p:nvSpPr>
          <p:cNvPr id="10" name="AutoShape 9"/>
          <p:cNvSpPr>
            <a:spLocks noChangeArrowheads="1"/>
          </p:cNvSpPr>
          <p:nvPr/>
        </p:nvSpPr>
        <p:spPr bwMode="auto">
          <a:xfrm>
            <a:off x="1187450" y="3151188"/>
            <a:ext cx="6858000" cy="914400"/>
          </a:xfrm>
          <a:prstGeom prst="roundRect">
            <a:avLst>
              <a:gd name="adj" fmla="val 16667"/>
            </a:avLst>
          </a:prstGeom>
          <a:solidFill>
            <a:srgbClr val="C0C0C0"/>
          </a:solidFill>
          <a:ln w="9525">
            <a:solidFill>
              <a:srgbClr val="000000"/>
            </a:solidFill>
            <a:round/>
            <a:headEnd/>
            <a:tailEnd/>
          </a:ln>
          <a:effectLst/>
        </p:spPr>
        <p:txBody>
          <a:bodyPr wrap="none" lIns="90000" tIns="60876" rIns="90000" bIns="45000" anchor="ctr">
            <a:prstTxWarp prst="textNoShape">
              <a:avLst/>
            </a:prstTxWarp>
          </a:bodyPr>
          <a:lstStyle/>
          <a:p>
            <a:pPr algn="ctr" defTabSz="449263" eaLnBrk="1">
              <a:lnSpc>
                <a:spcPct val="93000"/>
              </a:lnSpc>
              <a:buClr>
                <a:srgbClr val="000000"/>
              </a:buClr>
              <a:buSzPct val="100000"/>
              <a:buFont typeface="Times New Roman" pitchFamily="-111" charset="0"/>
              <a:buNone/>
              <a:tabLst>
                <a:tab pos="723900" algn="l"/>
                <a:tab pos="1447800" algn="l"/>
                <a:tab pos="2171700" algn="l"/>
                <a:tab pos="2895600" algn="l"/>
                <a:tab pos="3619500" algn="l"/>
                <a:tab pos="4343400" algn="l"/>
                <a:tab pos="5067300" algn="l"/>
                <a:tab pos="5791200" algn="l"/>
                <a:tab pos="6515100" algn="l"/>
              </a:tabLst>
            </a:pPr>
            <a:r>
              <a:rPr lang="en-US" sz="1800" dirty="0">
                <a:solidFill>
                  <a:srgbClr val="000000"/>
                </a:solidFill>
                <a:effectLst/>
                <a:latin typeface="Arial" pitchFamily="-111" charset="0"/>
              </a:rPr>
              <a:t>1980's </a:t>
            </a:r>
            <a:r>
              <a:rPr lang="en-US" sz="1800" dirty="0" smtClean="0">
                <a:solidFill>
                  <a:srgbClr val="000000"/>
                </a:solidFill>
                <a:effectLst/>
                <a:latin typeface="Arial" pitchFamily="-111" charset="0"/>
              </a:rPr>
              <a:t>technology low-throughput, implied-semantic </a:t>
            </a:r>
            <a:r>
              <a:rPr lang="en-US" sz="1800" dirty="0">
                <a:solidFill>
                  <a:srgbClr val="000000"/>
                </a:solidFill>
                <a:effectLst/>
                <a:latin typeface="Arial" pitchFamily="-111" charset="0"/>
              </a:rPr>
              <a:t>middle layer</a:t>
            </a:r>
          </a:p>
        </p:txBody>
      </p:sp>
      <p:sp>
        <p:nvSpPr>
          <p:cNvPr id="11" name="AutoShape 10"/>
          <p:cNvSpPr>
            <a:spLocks noChangeArrowheads="1"/>
          </p:cNvSpPr>
          <p:nvPr/>
        </p:nvSpPr>
        <p:spPr bwMode="auto">
          <a:xfrm>
            <a:off x="3021013" y="4610100"/>
            <a:ext cx="1143000" cy="1371600"/>
          </a:xfrm>
          <a:prstGeom prst="flowChartMagneticDisk">
            <a:avLst/>
          </a:prstGeom>
          <a:gradFill rotWithShape="0">
            <a:gsLst>
              <a:gs pos="0">
                <a:srgbClr val="FFFFCC"/>
              </a:gs>
              <a:gs pos="100000">
                <a:srgbClr val="99CCFF"/>
              </a:gs>
            </a:gsLst>
            <a:lin ang="10800000" scaled="1"/>
          </a:gradFill>
          <a:ln w="9525">
            <a:solidFill>
              <a:srgbClr val="000000"/>
            </a:solidFill>
            <a:round/>
            <a:headEnd/>
            <a:tailEnd/>
          </a:ln>
          <a:effectLst/>
        </p:spPr>
        <p:txBody>
          <a:bodyPr wrap="none" anchor="ctr">
            <a:prstTxWarp prst="textNoShape">
              <a:avLst/>
            </a:prstTxWarp>
          </a:bodyPr>
          <a:lstStyle/>
          <a:p>
            <a:endParaRPr lang="en-US" dirty="0"/>
          </a:p>
        </p:txBody>
      </p:sp>
      <p:sp>
        <p:nvSpPr>
          <p:cNvPr id="12" name="AutoShape 11"/>
          <p:cNvSpPr>
            <a:spLocks noChangeArrowheads="1"/>
          </p:cNvSpPr>
          <p:nvPr/>
        </p:nvSpPr>
        <p:spPr bwMode="auto">
          <a:xfrm>
            <a:off x="3668713" y="4876800"/>
            <a:ext cx="1143000" cy="1371600"/>
          </a:xfrm>
          <a:prstGeom prst="flowChartMagneticDisk">
            <a:avLst/>
          </a:prstGeom>
          <a:gradFill rotWithShape="0">
            <a:gsLst>
              <a:gs pos="0">
                <a:srgbClr val="FFFFCC"/>
              </a:gs>
              <a:gs pos="100000">
                <a:srgbClr val="99CCFF"/>
              </a:gs>
            </a:gsLst>
            <a:lin ang="10800000" scaled="1"/>
          </a:gradFill>
          <a:ln w="9525">
            <a:solidFill>
              <a:srgbClr val="000000"/>
            </a:solidFill>
            <a:round/>
            <a:headEnd/>
            <a:tailEnd/>
          </a:ln>
          <a:effectLst/>
        </p:spPr>
        <p:txBody>
          <a:bodyPr wrap="none" anchor="ctr">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is </a:t>
            </a:r>
            <a:r>
              <a:rPr lang="en-US" u="sng" dirty="0" smtClean="0"/>
              <a:t>Worthless </a:t>
            </a:r>
            <a:r>
              <a:rPr lang="en-US" dirty="0" smtClean="0"/>
              <a:t>Without Context</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2</a:t>
            </a:fld>
            <a:endParaRPr lang="en-US" dirty="0"/>
          </a:p>
        </p:txBody>
      </p:sp>
      <p:sp>
        <p:nvSpPr>
          <p:cNvPr id="5" name="Content Placeholder 2"/>
          <p:cNvSpPr txBox="1">
            <a:spLocks/>
          </p:cNvSpPr>
          <p:nvPr/>
        </p:nvSpPr>
        <p:spPr>
          <a:xfrm>
            <a:off x="609600" y="2082800"/>
            <a:ext cx="8226552" cy="1244600"/>
          </a:xfrm>
          <a:prstGeom prst="rect">
            <a:avLst/>
          </a:prstGeom>
        </p:spPr>
        <p:txBody>
          <a:bodyPr vert="horz">
            <a:noAutofit/>
          </a:bodyPr>
          <a:lstStyle/>
          <a:p>
            <a:pPr algn="ctr">
              <a:spcBef>
                <a:spcPts val="600"/>
              </a:spcBef>
              <a:buSzPct val="85000"/>
              <a:defRPr/>
            </a:pPr>
            <a:r>
              <a:rPr lang="en-US" dirty="0" smtClean="0">
                <a:solidFill>
                  <a:prstClr val="black"/>
                </a:solidFill>
                <a:latin typeface="Calibri"/>
                <a:cs typeface="Calibri"/>
              </a:rPr>
              <a:t>&gt;$3 billion human genome at NCBI</a:t>
            </a:r>
          </a:p>
          <a:p>
            <a:pPr algn="ctr">
              <a:spcBef>
                <a:spcPts val="600"/>
              </a:spcBef>
              <a:buSzPct val="85000"/>
              <a:defRPr/>
            </a:pPr>
            <a:endParaRPr lang="en-US" dirty="0" smtClean="0">
              <a:solidFill>
                <a:prstClr val="black"/>
              </a:solidFill>
              <a:latin typeface="Calibri"/>
              <a:cs typeface="Calibri"/>
            </a:endParaRPr>
          </a:p>
          <a:p>
            <a:pPr algn="ctr">
              <a:spcBef>
                <a:spcPts val="600"/>
              </a:spcBef>
              <a:buSzPct val="85000"/>
              <a:defRPr/>
            </a:pPr>
            <a:r>
              <a:rPr lang="en-US" dirty="0" smtClean="0">
                <a:solidFill>
                  <a:prstClr val="black"/>
                </a:solidFill>
                <a:latin typeface="Calibri"/>
                <a:cs typeface="Calibri"/>
              </a:rPr>
              <a:t>http://www.ncbi.nlm.nih.gov/projects/genome/guide/human</a:t>
            </a:r>
          </a:p>
          <a:p>
            <a:pPr algn="ctr">
              <a:spcBef>
                <a:spcPts val="600"/>
              </a:spcBef>
              <a:buSzPct val="85000"/>
              <a:defRPr/>
            </a:pPr>
            <a:endParaRPr lang="en-US" dirty="0" smtClean="0">
              <a:solidFill>
                <a:prstClr val="black"/>
              </a:solidFill>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RuBisCo’s</a:t>
            </a:r>
            <a:r>
              <a:rPr lang="en-US" dirty="0" smtClean="0"/>
              <a:t> Bottom </a:t>
            </a:r>
            <a:r>
              <a:rPr lang="en-US" dirty="0" smtClean="0"/>
              <a:t>L</a:t>
            </a:r>
            <a:r>
              <a:rPr lang="en-US" dirty="0" smtClean="0"/>
              <a:t>ine</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20</a:t>
            </a:fld>
            <a:endParaRPr lang="en-US" dirty="0"/>
          </a:p>
        </p:txBody>
      </p:sp>
      <p:sp>
        <p:nvSpPr>
          <p:cNvPr id="17" name="Content Placeholder 2"/>
          <p:cNvSpPr>
            <a:spLocks noGrp="1"/>
          </p:cNvSpPr>
          <p:nvPr>
            <p:ph sz="quarter" idx="1"/>
          </p:nvPr>
        </p:nvSpPr>
        <p:spPr>
          <a:xfrm>
            <a:off x="914400" y="1905000"/>
            <a:ext cx="7315200" cy="3810000"/>
          </a:xfrm>
        </p:spPr>
        <p:txBody>
          <a:bodyPr>
            <a:noAutofit/>
          </a:bodyPr>
          <a:lstStyle/>
          <a:p>
            <a:pPr marL="0" indent="0">
              <a:spcBef>
                <a:spcPts val="600"/>
              </a:spcBef>
              <a:buClrTx/>
              <a:buNone/>
            </a:pPr>
            <a:r>
              <a:rPr lang="en-US" sz="1800" dirty="0" smtClean="0"/>
              <a:t>Bottom line: For the world’s most abundant protein—and one of the most important—there is no ready way to even aggregate (let alone integrate) </a:t>
            </a:r>
            <a:r>
              <a:rPr lang="en-US" sz="1800" u="sng" dirty="0" smtClean="0"/>
              <a:t>known</a:t>
            </a:r>
            <a:r>
              <a:rPr lang="en-US" sz="1800" dirty="0" smtClean="0"/>
              <a:t> data and applicable services.</a:t>
            </a:r>
          </a:p>
          <a:p>
            <a:pPr marL="0" indent="0">
              <a:spcBef>
                <a:spcPts val="600"/>
              </a:spcBef>
              <a:buClrTx/>
              <a:buNone/>
            </a:pPr>
            <a:endParaRPr lang="en-US" sz="1800" dirty="0" smtClean="0"/>
          </a:p>
          <a:p>
            <a:pPr marL="0" indent="0">
              <a:spcBef>
                <a:spcPts val="600"/>
              </a:spcBef>
              <a:buClrTx/>
              <a:buNone/>
            </a:pPr>
            <a:r>
              <a:rPr lang="en-US" sz="1800" dirty="0" smtClean="0"/>
              <a:t>The problem for RuBisCo is indicative, not extraordinary, for data and service</a:t>
            </a:r>
            <a:r>
              <a:rPr lang="en-US" sz="1800" dirty="0" smtClean="0"/>
              <a:t> integration in </a:t>
            </a:r>
            <a:r>
              <a:rPr lang="en-US" sz="1800" dirty="0" smtClean="0"/>
              <a:t>general.</a:t>
            </a:r>
          </a:p>
          <a:p>
            <a:pPr marL="0" indent="0">
              <a:spcBef>
                <a:spcPts val="600"/>
              </a:spcBef>
              <a:buClrTx/>
              <a:buNone/>
            </a:pPr>
            <a:endParaRPr lang="en-US" sz="1800" dirty="0" smtClean="0"/>
          </a:p>
          <a:p>
            <a:pPr marL="0" indent="0">
              <a:spcBef>
                <a:spcPts val="600"/>
              </a:spcBef>
              <a:buClrTx/>
              <a:buNone/>
            </a:pPr>
            <a:r>
              <a:rPr lang="en-US" sz="1800" dirty="0" smtClean="0"/>
              <a:t>All our current solutions are low-throughput, labor-intensive, and subject to unknown false negatives.</a:t>
            </a:r>
          </a:p>
          <a:p>
            <a:pPr marL="0" indent="0">
              <a:spcBef>
                <a:spcPts val="600"/>
              </a:spcBef>
              <a:buClrTx/>
              <a:buNone/>
            </a:pPr>
            <a:endParaRPr lang="en-US" sz="1800" dirty="0" smtClean="0"/>
          </a:p>
          <a:p>
            <a:pPr marL="0" indent="0">
              <a:spcBef>
                <a:spcPts val="600"/>
              </a:spcBef>
              <a:buClrTx/>
              <a:buNone/>
            </a:pPr>
            <a:r>
              <a:rPr lang="en-US" sz="1800" dirty="0" smtClean="0"/>
              <a:t>This</a:t>
            </a:r>
            <a:r>
              <a:rPr lang="en-US" sz="1800" dirty="0" smtClean="0"/>
              <a:t> hindrance </a:t>
            </a:r>
            <a:r>
              <a:rPr lang="en-US" sz="1800" dirty="0" smtClean="0"/>
              <a:t>at the data integration level</a:t>
            </a:r>
            <a:r>
              <a:rPr lang="en-US" sz="1800" dirty="0" smtClean="0"/>
              <a:t> percolates </a:t>
            </a:r>
            <a:r>
              <a:rPr lang="en-US" sz="1800" dirty="0" smtClean="0"/>
              <a:t>up and poisons</a:t>
            </a:r>
            <a:r>
              <a:rPr lang="en-US" sz="1800" dirty="0" smtClean="0"/>
              <a:t> generic </a:t>
            </a:r>
            <a:r>
              <a:rPr lang="en-US" sz="1800" dirty="0" smtClean="0"/>
              <a:t>data visualization approaches.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0200"/>
            <a:ext cx="8534400" cy="758952"/>
          </a:xfrm>
        </p:spPr>
        <p:txBody>
          <a:bodyPr>
            <a:normAutofit/>
          </a:bodyPr>
          <a:lstStyle/>
          <a:p>
            <a:r>
              <a:rPr lang="en-US" dirty="0" smtClean="0"/>
              <a:t>The Semantic Web</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21</a:t>
            </a:fld>
            <a:endParaRPr lang="en-US" dirty="0"/>
          </a:p>
        </p:txBody>
      </p:sp>
      <p:sp>
        <p:nvSpPr>
          <p:cNvPr id="17" name="TextBox 16"/>
          <p:cNvSpPr txBox="1"/>
          <p:nvPr/>
        </p:nvSpPr>
        <p:spPr>
          <a:xfrm>
            <a:off x="1519767" y="2540000"/>
            <a:ext cx="6134099" cy="2308324"/>
          </a:xfrm>
          <a:prstGeom prst="rect">
            <a:avLst/>
          </a:prstGeom>
          <a:noFill/>
        </p:spPr>
        <p:txBody>
          <a:bodyPr wrap="square" rtlCol="0">
            <a:spAutoFit/>
          </a:bodyPr>
          <a:lstStyle/>
          <a:p>
            <a:pPr algn="ctr"/>
            <a:r>
              <a:rPr lang="en-US" dirty="0" smtClean="0">
                <a:latin typeface="Calibri"/>
                <a:cs typeface="Calibri"/>
              </a:rPr>
              <a:t>An attempt to deal with these and other problems.</a:t>
            </a:r>
          </a:p>
          <a:p>
            <a:pPr algn="ctr"/>
            <a:endParaRPr lang="en-US" dirty="0" smtClean="0">
              <a:latin typeface="Calibri"/>
              <a:cs typeface="Calibri"/>
            </a:endParaRPr>
          </a:p>
          <a:p>
            <a:pPr algn="ctr"/>
            <a:r>
              <a:rPr lang="en-US" dirty="0" smtClean="0">
                <a:latin typeface="Calibri"/>
                <a:cs typeface="Calibri"/>
              </a:rPr>
              <a:t>We recognize that</a:t>
            </a:r>
            <a:r>
              <a:rPr lang="en-US" dirty="0" smtClean="0">
                <a:latin typeface="Calibri"/>
                <a:cs typeface="Calibri"/>
              </a:rPr>
              <a:t> </a:t>
            </a:r>
            <a:r>
              <a:rPr lang="en-US" dirty="0" smtClean="0">
                <a:latin typeface="Calibri"/>
                <a:cs typeface="Calibri"/>
              </a:rPr>
              <a:t>at the core of data integration </a:t>
            </a:r>
            <a:r>
              <a:rPr lang="en-US" i="1" dirty="0" smtClean="0">
                <a:latin typeface="Calibri"/>
                <a:cs typeface="Calibri"/>
              </a:rPr>
              <a:t>is </a:t>
            </a:r>
            <a:r>
              <a:rPr lang="en-US" dirty="0" smtClean="0">
                <a:latin typeface="Calibri"/>
                <a:cs typeface="Calibri"/>
              </a:rPr>
              <a:t>semantics—a computable semantics—and no shenanigans with syntax and formats will ever solve the problem.</a:t>
            </a:r>
          </a:p>
          <a:p>
            <a:pPr algn="ctr"/>
            <a:endParaRPr lang="en-US" dirty="0" smtClean="0">
              <a:latin typeface="Calibri"/>
              <a:cs typeface="Calibri"/>
            </a:endParaRPr>
          </a:p>
          <a:p>
            <a:pPr algn="ctr"/>
            <a:r>
              <a:rPr lang="en-US" dirty="0" smtClean="0">
                <a:latin typeface="Calibri"/>
                <a:cs typeface="Calibri"/>
              </a:rPr>
              <a:t>Semantics: from the Greek </a:t>
            </a:r>
            <a:r>
              <a:rPr lang="en-US" dirty="0" smtClean="0">
                <a:latin typeface="Calibri"/>
                <a:cs typeface="Calibri"/>
              </a:rPr>
              <a:t>σημαντικός</a:t>
            </a:r>
            <a:r>
              <a:rPr lang="en-US" dirty="0" smtClean="0">
                <a:latin typeface="Calibri"/>
                <a:cs typeface="Calibri"/>
              </a:rPr>
              <a:t> – </a:t>
            </a:r>
            <a:r>
              <a:rPr lang="en-US" i="1" dirty="0" smtClean="0">
                <a:latin typeface="Calibri"/>
                <a:cs typeface="Calibri"/>
              </a:rPr>
              <a:t>semantikos</a:t>
            </a:r>
            <a:r>
              <a:rPr lang="en-US" dirty="0" smtClean="0">
                <a:latin typeface="Calibri"/>
                <a:cs typeface="Calibri"/>
              </a:rPr>
              <a:t>;</a:t>
            </a:r>
          </a:p>
          <a:p>
            <a:pPr algn="ctr"/>
            <a:r>
              <a:rPr lang="en-US" dirty="0" smtClean="0">
                <a:latin typeface="Calibri"/>
                <a:cs typeface="Calibri"/>
              </a:rPr>
              <a:t>the study of "meaning"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0200"/>
            <a:ext cx="8534400" cy="758952"/>
          </a:xfrm>
        </p:spPr>
        <p:txBody>
          <a:bodyPr>
            <a:normAutofit/>
          </a:bodyPr>
          <a:lstStyle/>
          <a:p>
            <a:r>
              <a:rPr lang="en-US" dirty="0" smtClean="0"/>
              <a:t>What Do We Mean by “Meaning?”</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22</a:t>
            </a:fld>
            <a:endParaRPr lang="en-US" dirty="0"/>
          </a:p>
        </p:txBody>
      </p:sp>
      <p:sp>
        <p:nvSpPr>
          <p:cNvPr id="17" name="TextBox 16"/>
          <p:cNvSpPr txBox="1"/>
          <p:nvPr/>
        </p:nvSpPr>
        <p:spPr>
          <a:xfrm>
            <a:off x="1079500" y="2540000"/>
            <a:ext cx="7073900" cy="1754327"/>
          </a:xfrm>
          <a:prstGeom prst="rect">
            <a:avLst/>
          </a:prstGeom>
          <a:noFill/>
        </p:spPr>
        <p:txBody>
          <a:bodyPr wrap="square" rtlCol="0">
            <a:spAutoFit/>
          </a:bodyPr>
          <a:lstStyle/>
          <a:p>
            <a:pPr algn="ctr"/>
            <a:r>
              <a:rPr lang="en-US" dirty="0" smtClean="0">
                <a:latin typeface="Calibri"/>
                <a:cs typeface="Calibri"/>
              </a:rPr>
              <a:t>How could it ever be possible for computers to understand “meaning?”</a:t>
            </a:r>
          </a:p>
          <a:p>
            <a:pPr algn="ctr"/>
            <a:endParaRPr lang="en-US" dirty="0" smtClean="0">
              <a:latin typeface="Calibri"/>
              <a:cs typeface="Calibri"/>
            </a:endParaRPr>
          </a:p>
          <a:p>
            <a:pPr algn="ctr"/>
            <a:r>
              <a:rPr lang="en-US" dirty="0" smtClean="0">
                <a:latin typeface="Calibri"/>
                <a:cs typeface="Calibri"/>
              </a:rPr>
              <a:t>Is this</a:t>
            </a:r>
            <a:r>
              <a:rPr lang="en-US" dirty="0" smtClean="0">
                <a:latin typeface="Calibri"/>
                <a:cs typeface="Calibri"/>
              </a:rPr>
              <a:t> Artificial Intelligence (AI)?</a:t>
            </a:r>
            <a:endParaRPr lang="en-US" dirty="0" smtClean="0">
              <a:latin typeface="Calibri"/>
              <a:cs typeface="Calibri"/>
            </a:endParaRPr>
          </a:p>
          <a:p>
            <a:pPr algn="ctr"/>
            <a:r>
              <a:rPr lang="en-US" dirty="0" smtClean="0">
                <a:latin typeface="Calibri"/>
                <a:cs typeface="Calibri"/>
              </a:rPr>
              <a:t>Science Fiction?</a:t>
            </a:r>
          </a:p>
          <a:p>
            <a:pPr algn="ctr"/>
            <a:endParaRPr lang="en-US" dirty="0" smtClean="0">
              <a:latin typeface="Calibri"/>
              <a:cs typeface="Calibri"/>
            </a:endParaRPr>
          </a:p>
          <a:p>
            <a:pPr algn="ctr"/>
            <a:r>
              <a:rPr lang="en-US" dirty="0" smtClean="0">
                <a:latin typeface="Calibri"/>
                <a:cs typeface="Calibri"/>
              </a:rPr>
              <a:t>Is it possible today?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0200"/>
            <a:ext cx="8534400" cy="758952"/>
          </a:xfrm>
        </p:spPr>
        <p:txBody>
          <a:bodyPr>
            <a:normAutofit/>
          </a:bodyPr>
          <a:lstStyle/>
          <a:p>
            <a:r>
              <a:rPr lang="en-US" dirty="0" smtClean="0"/>
              <a:t>How it is Done</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23</a:t>
            </a:fld>
            <a:endParaRPr lang="en-US" dirty="0"/>
          </a:p>
        </p:txBody>
      </p:sp>
      <p:sp>
        <p:nvSpPr>
          <p:cNvPr id="17" name="TextBox 16"/>
          <p:cNvSpPr txBox="1"/>
          <p:nvPr/>
        </p:nvSpPr>
        <p:spPr>
          <a:xfrm>
            <a:off x="2184400" y="2540000"/>
            <a:ext cx="4944534" cy="1754327"/>
          </a:xfrm>
          <a:prstGeom prst="rect">
            <a:avLst/>
          </a:prstGeom>
          <a:noFill/>
        </p:spPr>
        <p:txBody>
          <a:bodyPr wrap="square" rtlCol="0">
            <a:spAutoFit/>
          </a:bodyPr>
          <a:lstStyle/>
          <a:p>
            <a:pPr algn="ctr"/>
            <a:r>
              <a:rPr lang="en-US" dirty="0" smtClean="0">
                <a:latin typeface="Calibri"/>
                <a:cs typeface="Calibri"/>
              </a:rPr>
              <a:t>It is possible.</a:t>
            </a:r>
          </a:p>
          <a:p>
            <a:pPr algn="ctr"/>
            <a:endParaRPr lang="en-US" dirty="0" smtClean="0">
              <a:latin typeface="Calibri"/>
              <a:cs typeface="Calibri"/>
            </a:endParaRPr>
          </a:p>
          <a:p>
            <a:pPr algn="ctr"/>
            <a:r>
              <a:rPr lang="en-US" dirty="0" smtClean="0">
                <a:latin typeface="Calibri"/>
                <a:cs typeface="Calibri"/>
              </a:rPr>
              <a:t>It is not classical AI, nor is</a:t>
            </a:r>
            <a:r>
              <a:rPr lang="en-US" dirty="0" smtClean="0">
                <a:latin typeface="Calibri"/>
                <a:cs typeface="Calibri"/>
              </a:rPr>
              <a:t> it science </a:t>
            </a:r>
            <a:r>
              <a:rPr lang="en-US" dirty="0" smtClean="0">
                <a:latin typeface="Calibri"/>
                <a:cs typeface="Calibri"/>
              </a:rPr>
              <a:t>fiction.</a:t>
            </a:r>
          </a:p>
          <a:p>
            <a:pPr algn="ctr"/>
            <a:endParaRPr lang="en-US" dirty="0" smtClean="0">
              <a:latin typeface="Calibri"/>
              <a:cs typeface="Calibri"/>
            </a:endParaRPr>
          </a:p>
          <a:p>
            <a:pPr algn="ctr"/>
            <a:r>
              <a:rPr lang="en-US" dirty="0" smtClean="0">
                <a:latin typeface="Calibri"/>
                <a:cs typeface="Calibri"/>
              </a:rPr>
              <a:t>It is based on </a:t>
            </a:r>
            <a:r>
              <a:rPr lang="en-US" dirty="0" smtClean="0">
                <a:latin typeface="Calibri"/>
                <a:cs typeface="Calibri"/>
              </a:rPr>
              <a:t>a</a:t>
            </a:r>
            <a:r>
              <a:rPr lang="en-US" dirty="0" smtClean="0">
                <a:latin typeface="Calibri"/>
                <a:cs typeface="Calibri"/>
              </a:rPr>
              <a:t>n long-term </a:t>
            </a:r>
            <a:r>
              <a:rPr lang="en-US" dirty="0" smtClean="0">
                <a:latin typeface="Calibri"/>
                <a:cs typeface="Calibri"/>
              </a:rPr>
              <a:t>analysis </a:t>
            </a:r>
            <a:r>
              <a:rPr lang="en-US" dirty="0" smtClean="0">
                <a:latin typeface="Calibri"/>
                <a:cs typeface="Calibri"/>
              </a:rPr>
              <a:t>of</a:t>
            </a:r>
            <a:r>
              <a:rPr lang="en-US" dirty="0" smtClean="0">
                <a:latin typeface="Calibri"/>
                <a:cs typeface="Calibri"/>
              </a:rPr>
              <a:t> what </a:t>
            </a:r>
            <a:r>
              <a:rPr lang="en-US" dirty="0" smtClean="0">
                <a:latin typeface="Calibri"/>
                <a:cs typeface="Calibri"/>
              </a:rPr>
              <a:t>is and can be done with data on the web.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 Open World Assumption</a:t>
            </a:r>
            <a:endParaRPr lang="en-US" dirty="0"/>
          </a:p>
        </p:txBody>
      </p:sp>
      <p:sp>
        <p:nvSpPr>
          <p:cNvPr id="5" name="Rectangle 4"/>
          <p:cNvSpPr/>
          <p:nvPr/>
        </p:nvSpPr>
        <p:spPr>
          <a:xfrm>
            <a:off x="1622834" y="2734733"/>
            <a:ext cx="5810900" cy="1569660"/>
          </a:xfrm>
          <a:prstGeom prst="rect">
            <a:avLst/>
          </a:prstGeom>
        </p:spPr>
        <p:txBody>
          <a:bodyPr wrap="square">
            <a:spAutoFit/>
          </a:bodyPr>
          <a:lstStyle/>
          <a:p>
            <a:r>
              <a:rPr lang="en-US" sz="1600" dirty="0" smtClean="0">
                <a:latin typeface="Calibri"/>
                <a:cs typeface="Calibri"/>
              </a:rPr>
              <a:t>“An open world in this sense is one in which we must assume at any time that new information could come to light, and we may draw no conclusions that rely on assuming that the information available at any one point is all the information available.”</a:t>
            </a:r>
          </a:p>
          <a:p>
            <a:endParaRPr lang="en-US" sz="1600" dirty="0" smtClean="0">
              <a:latin typeface="Calibri"/>
              <a:cs typeface="Calibri"/>
            </a:endParaRPr>
          </a:p>
          <a:p>
            <a:r>
              <a:rPr lang="en-US" sz="1600" dirty="0" smtClean="0">
                <a:latin typeface="Calibri"/>
                <a:cs typeface="Calibri"/>
              </a:rPr>
              <a:t>The semantic web </a:t>
            </a:r>
            <a:r>
              <a:rPr lang="en-US" sz="1600" u="sng" dirty="0" smtClean="0">
                <a:latin typeface="Calibri"/>
                <a:cs typeface="Calibri"/>
              </a:rPr>
              <a:t>accepts </a:t>
            </a:r>
            <a:r>
              <a:rPr lang="en-US" sz="1600" dirty="0" smtClean="0">
                <a:latin typeface="Calibri"/>
                <a:cs typeface="Calibri"/>
              </a:rPr>
              <a:t>the Open World Assumption.</a:t>
            </a:r>
            <a:endParaRPr lang="en-US" sz="1600" dirty="0"/>
          </a:p>
        </p:txBody>
      </p:sp>
      <p:sp>
        <p:nvSpPr>
          <p:cNvPr id="6" name="Rectangle 5"/>
          <p:cNvSpPr/>
          <p:nvPr/>
        </p:nvSpPr>
        <p:spPr>
          <a:xfrm>
            <a:off x="2539942" y="6164627"/>
            <a:ext cx="6442514" cy="246221"/>
          </a:xfrm>
          <a:prstGeom prst="rect">
            <a:avLst/>
          </a:prstGeom>
        </p:spPr>
        <p:txBody>
          <a:bodyPr wrap="none">
            <a:spAutoFit/>
          </a:bodyPr>
          <a:lstStyle/>
          <a:p>
            <a:r>
              <a:rPr lang="en-US" sz="1000" dirty="0" smtClean="0">
                <a:latin typeface="Calibri"/>
                <a:cs typeface="Calibri"/>
              </a:rPr>
              <a:t>Allemang D, Hendler J. </a:t>
            </a:r>
            <a:r>
              <a:rPr lang="en-US" sz="1000" i="1" dirty="0" smtClean="0">
                <a:latin typeface="Calibri"/>
                <a:cs typeface="Calibri"/>
              </a:rPr>
              <a:t>Semantic Web for the Working Ontologist</a:t>
            </a:r>
            <a:r>
              <a:rPr lang="en-US" sz="1000" dirty="0" smtClean="0">
                <a:latin typeface="Calibri"/>
                <a:cs typeface="Calibri"/>
              </a:rPr>
              <a:t>. Elsvevier, Morgan Kaufman Burlington, MA 2008; p. 11</a:t>
            </a:r>
          </a:p>
        </p:txBody>
      </p:sp>
      <p:sp>
        <p:nvSpPr>
          <p:cNvPr id="8" name="Footer Placeholder 3"/>
          <p:cNvSpPr>
            <a:spLocks noGrp="1"/>
          </p:cNvSpPr>
          <p:nvPr>
            <p:ph type="ftr" sz="quarter" idx="3"/>
          </p:nvPr>
        </p:nvSpPr>
        <p:spPr>
          <a:xfrm>
            <a:off x="155448" y="6410848"/>
            <a:ext cx="8827008" cy="365760"/>
          </a:xfrm>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 Open World Assumption</a:t>
            </a:r>
            <a:endParaRPr lang="en-US" dirty="0"/>
          </a:p>
        </p:txBody>
      </p:sp>
      <p:sp>
        <p:nvSpPr>
          <p:cNvPr id="5" name="Rectangle 4"/>
          <p:cNvSpPr/>
          <p:nvPr/>
        </p:nvSpPr>
        <p:spPr>
          <a:xfrm>
            <a:off x="931333" y="2286000"/>
            <a:ext cx="7535334" cy="3539430"/>
          </a:xfrm>
          <a:prstGeom prst="rect">
            <a:avLst/>
          </a:prstGeom>
        </p:spPr>
        <p:txBody>
          <a:bodyPr wrap="square">
            <a:spAutoFit/>
          </a:bodyPr>
          <a:lstStyle/>
          <a:p>
            <a:r>
              <a:rPr lang="en-US" sz="1600" dirty="0" smtClean="0">
                <a:latin typeface="Calibri"/>
                <a:cs typeface="Calibri"/>
              </a:rPr>
              <a:t>Example:</a:t>
            </a:r>
          </a:p>
          <a:p>
            <a:endParaRPr lang="en-US" sz="1600" dirty="0" smtClean="0">
              <a:latin typeface="Calibri"/>
              <a:cs typeface="Calibri"/>
            </a:endParaRPr>
          </a:p>
          <a:p>
            <a:r>
              <a:rPr lang="en-US" sz="1600" dirty="0" smtClean="0">
                <a:latin typeface="Calibri"/>
                <a:cs typeface="Calibri"/>
              </a:rPr>
              <a:t>Fact:	Sue’s phone number is 555-1212.</a:t>
            </a:r>
          </a:p>
          <a:p>
            <a:r>
              <a:rPr lang="en-US" sz="1600" dirty="0" smtClean="0">
                <a:latin typeface="Calibri"/>
                <a:cs typeface="Calibri"/>
              </a:rPr>
              <a:t>Question:	Is Sue’s phone number 555-1234?</a:t>
            </a:r>
          </a:p>
          <a:p>
            <a:endParaRPr lang="en-US" sz="1600" dirty="0" smtClean="0">
              <a:latin typeface="Calibri"/>
              <a:cs typeface="Calibri"/>
            </a:endParaRPr>
          </a:p>
          <a:p>
            <a:r>
              <a:rPr lang="en-US" sz="1600" b="1" dirty="0" smtClean="0">
                <a:latin typeface="Calibri"/>
                <a:cs typeface="Calibri"/>
              </a:rPr>
              <a:t>Closed world answer:</a:t>
            </a:r>
            <a:r>
              <a:rPr lang="en-US" sz="1600" dirty="0" smtClean="0">
                <a:latin typeface="Calibri"/>
                <a:cs typeface="Calibri"/>
              </a:rPr>
              <a:t> No. The response you will get from a typical “closed world” database-centric approach, such as an airline reservation system.</a:t>
            </a:r>
          </a:p>
          <a:p>
            <a:endParaRPr lang="en-US" sz="1600" dirty="0" smtClean="0">
              <a:latin typeface="Calibri"/>
              <a:cs typeface="Calibri"/>
            </a:endParaRPr>
          </a:p>
          <a:p>
            <a:r>
              <a:rPr lang="en-US" sz="1600" b="1" dirty="0" smtClean="0">
                <a:latin typeface="Calibri"/>
                <a:cs typeface="Calibri"/>
              </a:rPr>
              <a:t>Open world answer:</a:t>
            </a:r>
            <a:r>
              <a:rPr lang="en-US" sz="1600" dirty="0" smtClean="0">
                <a:latin typeface="Calibri"/>
                <a:cs typeface="Calibri"/>
              </a:rPr>
              <a:t> I don’t know.  Perhaps Sue has a home phone and a cell phone and one number is 555-1234.  All I know is that Sue’s phone number is 555-1212.  You have not told me what her number isn’t.</a:t>
            </a:r>
          </a:p>
          <a:p>
            <a:endParaRPr lang="en-US" sz="1600" dirty="0" smtClean="0">
              <a:latin typeface="Calibri"/>
              <a:cs typeface="Calibri"/>
            </a:endParaRPr>
          </a:p>
          <a:p>
            <a:endParaRPr lang="en-US" sz="1600" dirty="0" smtClean="0">
              <a:latin typeface="Calibri"/>
              <a:cs typeface="Calibri"/>
            </a:endParaRPr>
          </a:p>
          <a:p>
            <a:r>
              <a:rPr lang="en-US" sz="1600" dirty="0" smtClean="0">
                <a:latin typeface="Calibri"/>
                <a:cs typeface="Calibri"/>
              </a:rPr>
              <a:t>This has profound implications for logics, the web, science, and their nexus.</a:t>
            </a:r>
            <a:endParaRPr lang="en-US" sz="1600" dirty="0"/>
          </a:p>
        </p:txBody>
      </p:sp>
      <p:sp>
        <p:nvSpPr>
          <p:cNvPr id="7" name="Footer Placeholder 3"/>
          <p:cNvSpPr>
            <a:spLocks noGrp="1"/>
          </p:cNvSpPr>
          <p:nvPr>
            <p:ph type="ftr" sz="quarter" idx="3"/>
          </p:nvPr>
        </p:nvSpPr>
        <p:spPr>
          <a:xfrm>
            <a:off x="155448" y="6410848"/>
            <a:ext cx="8827008" cy="365760"/>
          </a:xfrm>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Monotonicity</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26</a:t>
            </a:fld>
            <a:endParaRPr lang="en-US" dirty="0"/>
          </a:p>
        </p:txBody>
      </p:sp>
      <p:sp>
        <p:nvSpPr>
          <p:cNvPr id="5" name="Content Placeholder 2"/>
          <p:cNvSpPr>
            <a:spLocks noGrp="1"/>
          </p:cNvSpPr>
          <p:nvPr>
            <p:ph sz="quarter" idx="1"/>
          </p:nvPr>
        </p:nvSpPr>
        <p:spPr>
          <a:xfrm>
            <a:off x="1117600" y="1636582"/>
            <a:ext cx="7035800" cy="2732218"/>
          </a:xfrm>
        </p:spPr>
        <p:txBody>
          <a:bodyPr>
            <a:noAutofit/>
          </a:bodyPr>
          <a:lstStyle/>
          <a:p>
            <a:pPr marL="0" indent="0" algn="ctr">
              <a:spcBef>
                <a:spcPts val="600"/>
              </a:spcBef>
              <a:buNone/>
            </a:pPr>
            <a:r>
              <a:rPr lang="en-US" sz="1400" dirty="0" smtClean="0"/>
              <a:t>Mathematics has a property called monotonicity.</a:t>
            </a:r>
          </a:p>
          <a:p>
            <a:pPr marL="0" indent="0" algn="ctr">
              <a:spcBef>
                <a:spcPts val="600"/>
              </a:spcBef>
              <a:buNone/>
            </a:pPr>
            <a:endParaRPr lang="en-US" sz="1400" dirty="0" smtClean="0"/>
          </a:p>
          <a:p>
            <a:pPr marL="0" indent="0" algn="ctr">
              <a:spcBef>
                <a:spcPts val="600"/>
              </a:spcBef>
              <a:buNone/>
            </a:pPr>
            <a:r>
              <a:rPr lang="en-US" sz="1400" dirty="0" smtClean="0"/>
              <a:t>Within the construct of formal mathematics, there is no statement that can ever be made (even in the future) that can “unprove” something proven today.</a:t>
            </a:r>
          </a:p>
          <a:p>
            <a:pPr marL="0" indent="0" algn="ctr">
              <a:spcBef>
                <a:spcPts val="600"/>
              </a:spcBef>
              <a:buNone/>
            </a:pPr>
            <a:endParaRPr lang="en-US" sz="1400" dirty="0" smtClean="0"/>
          </a:p>
          <a:p>
            <a:pPr marL="0" indent="0" algn="ctr">
              <a:spcBef>
                <a:spcPts val="600"/>
              </a:spcBef>
              <a:buNone/>
            </a:pPr>
            <a:r>
              <a:rPr lang="en-US" sz="1400" dirty="0" smtClean="0"/>
              <a:t>So if we prove that 1 + 1 = 2 (based on accepting the five Peano axioms grounding arithmetic), nothing can ever prove that wrong.</a:t>
            </a:r>
          </a:p>
          <a:p>
            <a:pPr marL="0" indent="0" algn="ctr">
              <a:spcBef>
                <a:spcPts val="600"/>
              </a:spcBef>
              <a:buNone/>
            </a:pPr>
            <a:endParaRPr lang="en-US" sz="1400" dirty="0" smtClean="0"/>
          </a:p>
          <a:p>
            <a:pPr marL="0" indent="0" algn="ctr">
              <a:spcBef>
                <a:spcPts val="600"/>
              </a:spcBef>
              <a:buNone/>
            </a:pPr>
            <a:r>
              <a:rPr lang="en-US" sz="1400" dirty="0" smtClean="0"/>
              <a:t>If something would “prove it wrong”, it would—it’s been proven—collapse all of arithmetic based on those axioms (</a:t>
            </a:r>
            <a:r>
              <a:rPr lang="en-US" sz="1400" i="1" dirty="0" smtClean="0"/>
              <a:t>i.e</a:t>
            </a:r>
            <a:r>
              <a:rPr lang="en-US" sz="1400" dirty="0" smtClean="0"/>
              <a:t>., anything could be “proven”; </a:t>
            </a:r>
            <a:r>
              <a:rPr lang="en-US" sz="1400" i="1" dirty="0" smtClean="0"/>
              <a:t>e.g</a:t>
            </a:r>
            <a:r>
              <a:rPr lang="en-US" sz="1400" dirty="0" smtClean="0"/>
              <a:t>., 0 &gt; 1).</a:t>
            </a:r>
          </a:p>
          <a:p>
            <a:pPr marL="0" indent="0" algn="ctr">
              <a:spcBef>
                <a:spcPts val="600"/>
              </a:spcBef>
              <a:buNone/>
            </a:pPr>
            <a:endParaRPr lang="en-US" sz="1400" dirty="0" smtClean="0"/>
          </a:p>
        </p:txBody>
      </p:sp>
      <p:pic>
        <p:nvPicPr>
          <p:cNvPr id="6" name="Picture 5"/>
          <p:cNvPicPr>
            <a:picLocks noChangeAspect="1"/>
          </p:cNvPicPr>
          <p:nvPr/>
        </p:nvPicPr>
        <p:blipFill>
          <a:blip r:embed="rId2"/>
          <a:stretch>
            <a:fillRect/>
          </a:stretch>
        </p:blipFill>
        <p:spPr>
          <a:xfrm>
            <a:off x="6256869" y="4178757"/>
            <a:ext cx="2386584" cy="1964267"/>
          </a:xfrm>
          <a:prstGeom prst="ellipse">
            <a:avLst/>
          </a:prstGeom>
          <a:ln>
            <a:noFill/>
          </a:ln>
          <a:effectLst>
            <a:softEdge rad="112500"/>
          </a:effectLst>
        </p:spPr>
      </p:pic>
      <p:sp>
        <p:nvSpPr>
          <p:cNvPr id="7" name="Content Placeholder 2"/>
          <p:cNvSpPr txBox="1">
            <a:spLocks/>
          </p:cNvSpPr>
          <p:nvPr/>
        </p:nvSpPr>
        <p:spPr>
          <a:xfrm>
            <a:off x="722376" y="4461937"/>
            <a:ext cx="5500625" cy="1845733"/>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1"/>
              </a:buClr>
              <a:buSzPct val="85000"/>
              <a:buFont typeface="Wingdings 2"/>
              <a:buNone/>
              <a:tabLst/>
              <a:defRPr/>
            </a:pPr>
            <a:r>
              <a:rPr kumimoji="0" lang="en-US" sz="1400" b="0" i="0" u="none" strike="noStrike" kern="1200" cap="none" spc="0" normalizeH="0" baseline="0" noProof="0" dirty="0" smtClean="0">
                <a:ln>
                  <a:noFill/>
                </a:ln>
                <a:solidFill>
                  <a:schemeClr val="tx1"/>
                </a:solidFill>
                <a:effectLst/>
                <a:uLnTx/>
                <a:uFillTx/>
                <a:latin typeface="Calibri"/>
                <a:ea typeface="+mn-ea"/>
                <a:cs typeface="Calibri"/>
              </a:rPr>
              <a:t>But things do change.  For example Riemannian geometry (270° triangles) </a:t>
            </a:r>
            <a:r>
              <a:rPr kumimoji="0" lang="en-US" sz="1400" b="0" i="1" u="none" strike="noStrike" kern="1200" cap="none" spc="0" normalizeH="0" baseline="0" noProof="0" dirty="0" smtClean="0">
                <a:ln>
                  <a:noFill/>
                </a:ln>
                <a:solidFill>
                  <a:schemeClr val="tx1"/>
                </a:solidFill>
                <a:effectLst/>
                <a:uLnTx/>
                <a:uFillTx/>
                <a:latin typeface="Calibri"/>
                <a:ea typeface="+mn-ea"/>
                <a:cs typeface="Calibri"/>
              </a:rPr>
              <a:t>vs</a:t>
            </a:r>
            <a:r>
              <a:rPr kumimoji="0" lang="en-US" sz="1400" b="0" i="0" u="none" strike="noStrike" kern="1200" cap="none" spc="0" normalizeH="0" baseline="0" noProof="0" dirty="0" smtClean="0">
                <a:ln>
                  <a:noFill/>
                </a:ln>
                <a:solidFill>
                  <a:schemeClr val="tx1"/>
                </a:solidFill>
                <a:effectLst/>
                <a:uLnTx/>
                <a:uFillTx/>
                <a:latin typeface="Calibri"/>
                <a:ea typeface="+mn-ea"/>
                <a:cs typeface="Calibri"/>
              </a:rPr>
              <a:t>. Euclidean geometry.  The way this is resolved is by changing the axiomatic grounding of the system, thus creating two systems, each internally consistent.</a:t>
            </a:r>
          </a:p>
          <a:p>
            <a:pPr marL="0" marR="0" lvl="0" indent="0" algn="ctr" defTabSz="914400" rtl="0" eaLnBrk="1" fontAlgn="auto" latinLnBrk="0" hangingPunct="1">
              <a:lnSpc>
                <a:spcPct val="100000"/>
              </a:lnSpc>
              <a:spcBef>
                <a:spcPts val="600"/>
              </a:spcBef>
              <a:spcAft>
                <a:spcPts val="0"/>
              </a:spcAft>
              <a:buClr>
                <a:schemeClr val="accent1"/>
              </a:buClr>
              <a:buSzPct val="85000"/>
              <a:buFont typeface="Wingdings 2"/>
              <a:buNone/>
              <a:tabLst/>
              <a:defRPr/>
            </a:pPr>
            <a:endParaRPr kumimoji="0" lang="en-US" sz="1400" b="0" i="0" u="none" strike="noStrike" kern="1200" cap="none" spc="0" normalizeH="0" baseline="0" noProof="0" dirty="0" smtClean="0">
              <a:ln>
                <a:noFill/>
              </a:ln>
              <a:solidFill>
                <a:schemeClr val="tx1"/>
              </a:solidFill>
              <a:effectLst/>
              <a:uLnTx/>
              <a:uFillTx/>
              <a:latin typeface="Calibri"/>
              <a:ea typeface="+mn-ea"/>
              <a:cs typeface="Calibri"/>
            </a:endParaRPr>
          </a:p>
          <a:p>
            <a:pPr marL="0" marR="0" lvl="0" indent="0" algn="ctr" defTabSz="914400" rtl="0" eaLnBrk="1" fontAlgn="auto" latinLnBrk="0" hangingPunct="1">
              <a:lnSpc>
                <a:spcPct val="100000"/>
              </a:lnSpc>
              <a:spcBef>
                <a:spcPts val="600"/>
              </a:spcBef>
              <a:spcAft>
                <a:spcPts val="0"/>
              </a:spcAft>
              <a:buClr>
                <a:schemeClr val="accent1"/>
              </a:buClr>
              <a:buSzPct val="85000"/>
              <a:buFont typeface="Wingdings 2"/>
              <a:buNone/>
              <a:tabLst/>
              <a:defRPr/>
            </a:pPr>
            <a:r>
              <a:rPr kumimoji="0" lang="en-US" sz="1400" b="0" i="0" u="none" strike="noStrike" kern="1200" cap="none" spc="0" normalizeH="0" baseline="0" noProof="0" dirty="0" smtClean="0">
                <a:ln>
                  <a:noFill/>
                </a:ln>
                <a:solidFill>
                  <a:schemeClr val="tx1"/>
                </a:solidFill>
                <a:effectLst/>
                <a:uLnTx/>
                <a:uFillTx/>
                <a:latin typeface="Calibri"/>
                <a:ea typeface="+mn-ea"/>
                <a:cs typeface="Calibri"/>
              </a:rPr>
              <a:t>OWL DL (the Description Logic version of</a:t>
            </a:r>
            <a:r>
              <a:rPr kumimoji="0" lang="en-US" sz="1400" b="0" i="0" u="none" strike="noStrike" kern="1200" cap="none" spc="0" normalizeH="0" baseline="0" noProof="0" dirty="0" smtClean="0">
                <a:ln>
                  <a:noFill/>
                </a:ln>
                <a:solidFill>
                  <a:schemeClr val="tx1"/>
                </a:solidFill>
                <a:effectLst/>
                <a:uLnTx/>
                <a:uFillTx/>
                <a:latin typeface="Calibri"/>
                <a:ea typeface="+mn-ea"/>
                <a:cs typeface="Calibri"/>
              </a:rPr>
              <a:t> the Semantic </a:t>
            </a:r>
            <a:r>
              <a:rPr lang="en-US" sz="1400" dirty="0" smtClean="0">
                <a:latin typeface="Calibri"/>
                <a:cs typeface="Calibri"/>
              </a:rPr>
              <a:t>Web’s </a:t>
            </a:r>
            <a:r>
              <a:rPr lang="en-US" sz="1400" i="1" dirty="0" smtClean="0">
                <a:latin typeface="Calibri"/>
                <a:cs typeface="Calibri"/>
              </a:rPr>
              <a:t>de facto</a:t>
            </a:r>
            <a:r>
              <a:rPr lang="en-US" sz="1400" dirty="0" smtClean="0">
                <a:latin typeface="Calibri"/>
                <a:cs typeface="Calibri"/>
              </a:rPr>
              <a:t> language</a:t>
            </a:r>
            <a:r>
              <a:rPr kumimoji="0" lang="en-US" sz="1400" b="0" i="0" u="none" strike="noStrike" kern="1200" cap="none" spc="0" normalizeH="0" baseline="0" noProof="0" dirty="0" smtClean="0">
                <a:ln>
                  <a:noFill/>
                </a:ln>
                <a:solidFill>
                  <a:schemeClr val="tx1"/>
                </a:solidFill>
                <a:effectLst/>
                <a:uLnTx/>
                <a:uFillTx/>
                <a:latin typeface="Calibri"/>
                <a:ea typeface="+mn-ea"/>
                <a:cs typeface="Calibri"/>
              </a:rPr>
              <a:t>) </a:t>
            </a:r>
            <a:r>
              <a:rPr kumimoji="0" lang="en-US" sz="1400" b="0" i="0" u="none" strike="noStrike" kern="1200" cap="none" spc="0" normalizeH="0" baseline="0" noProof="0" dirty="0" smtClean="0">
                <a:ln>
                  <a:noFill/>
                </a:ln>
                <a:solidFill>
                  <a:schemeClr val="tx1"/>
                </a:solidFill>
                <a:effectLst/>
                <a:uLnTx/>
                <a:uFillTx/>
                <a:latin typeface="Calibri"/>
                <a:ea typeface="+mn-ea"/>
                <a:cs typeface="Calibri"/>
              </a:rPr>
              <a:t>has this property of monotonicity.</a:t>
            </a:r>
          </a:p>
          <a:p>
            <a:pPr marL="0" marR="0" lvl="0" indent="0" algn="ctr" defTabSz="914400" rtl="0" eaLnBrk="1" fontAlgn="auto" latinLnBrk="0" hangingPunct="1">
              <a:lnSpc>
                <a:spcPct val="100000"/>
              </a:lnSpc>
              <a:spcBef>
                <a:spcPts val="600"/>
              </a:spcBef>
              <a:spcAft>
                <a:spcPts val="0"/>
              </a:spcAft>
              <a:buClr>
                <a:schemeClr val="accent1"/>
              </a:buClr>
              <a:buSzPct val="85000"/>
              <a:buFont typeface="Wingdings 2"/>
              <a:buNone/>
              <a:tabLst/>
              <a:defRPr/>
            </a:pPr>
            <a:endParaRPr kumimoji="0" lang="en-US" sz="1400" b="0" i="0" u="none" strike="noStrike" kern="1200" cap="none" spc="0" normalizeH="0" baseline="0" noProof="0" dirty="0" smtClean="0">
              <a:ln>
                <a:noFill/>
              </a:ln>
              <a:solidFill>
                <a:schemeClr val="tx1"/>
              </a:solidFill>
              <a:effectLst/>
              <a:uLnTx/>
              <a:uFillTx/>
              <a:latin typeface="Calibri"/>
              <a:ea typeface="+mn-ea"/>
              <a:cs typeface="Calibri"/>
            </a:endParaRPr>
          </a:p>
          <a:p>
            <a:pPr marL="0" marR="0" lvl="0" indent="0" algn="l" defTabSz="914400" rtl="0" eaLnBrk="1" fontAlgn="auto" latinLnBrk="0" hangingPunct="1">
              <a:lnSpc>
                <a:spcPct val="100000"/>
              </a:lnSpc>
              <a:spcBef>
                <a:spcPts val="600"/>
              </a:spcBef>
              <a:spcAft>
                <a:spcPts val="0"/>
              </a:spcAft>
              <a:buClr>
                <a:schemeClr val="accent1"/>
              </a:buClr>
              <a:buSzPct val="85000"/>
              <a:buFont typeface="Wingdings 2"/>
              <a:buNone/>
              <a:tabLst/>
              <a:defRPr/>
            </a:pPr>
            <a:endParaRPr kumimoji="0" lang="en-US" sz="1400" b="0" i="0" u="none" strike="noStrike" kern="1200" cap="none" spc="0" normalizeH="0" baseline="0" noProof="0" dirty="0" smtClean="0">
              <a:ln>
                <a:noFill/>
              </a:ln>
              <a:solidFill>
                <a:schemeClr val="tx1"/>
              </a:solidFill>
              <a:effectLst/>
              <a:uLnTx/>
              <a:uFillTx/>
              <a:latin typeface="Calibri"/>
              <a:ea typeface="+mn-ea"/>
              <a:cs typeface="Calibri"/>
            </a:endParaRPr>
          </a:p>
          <a:p>
            <a:pPr marL="0" marR="0" lvl="0" indent="0" algn="ctr" defTabSz="914400" rtl="0" eaLnBrk="1" fontAlgn="auto" latinLnBrk="0" hangingPunct="1">
              <a:lnSpc>
                <a:spcPct val="100000"/>
              </a:lnSpc>
              <a:spcBef>
                <a:spcPts val="600"/>
              </a:spcBef>
              <a:spcAft>
                <a:spcPts val="0"/>
              </a:spcAft>
              <a:buClr>
                <a:schemeClr val="accent1"/>
              </a:buClr>
              <a:buSzPct val="85000"/>
              <a:buFont typeface="Wingdings 2"/>
              <a:buNone/>
              <a:tabLst/>
              <a:defRPr/>
            </a:pPr>
            <a:endParaRPr kumimoji="0" lang="en-US" sz="1400" b="0" i="0" u="none" strike="noStrike" kern="1200" cap="none" spc="0" normalizeH="0" baseline="0" noProof="0" dirty="0" smtClean="0">
              <a:ln>
                <a:noFill/>
              </a:ln>
              <a:solidFill>
                <a:schemeClr val="tx1"/>
              </a:solidFill>
              <a:effectLst/>
              <a:uLnTx/>
              <a:uFillTx/>
              <a:latin typeface="Calibri"/>
              <a:ea typeface="+mn-ea"/>
              <a:cs typeface="Calibri"/>
            </a:endParaRPr>
          </a:p>
        </p:txBody>
      </p:sp>
      <p:sp>
        <p:nvSpPr>
          <p:cNvPr id="8" name="Rectangle 7"/>
          <p:cNvSpPr/>
          <p:nvPr/>
        </p:nvSpPr>
        <p:spPr>
          <a:xfrm>
            <a:off x="5259240" y="6143024"/>
            <a:ext cx="3723216" cy="215444"/>
          </a:xfrm>
          <a:prstGeom prst="rect">
            <a:avLst/>
          </a:prstGeom>
        </p:spPr>
        <p:txBody>
          <a:bodyPr wrap="square">
            <a:spAutoFit/>
          </a:bodyPr>
          <a:lstStyle/>
          <a:p>
            <a:pPr algn="r"/>
            <a:r>
              <a:rPr lang="en-US" sz="800" dirty="0" smtClean="0">
                <a:latin typeface="Calibri"/>
                <a:cs typeface="Calibri"/>
              </a:rPr>
              <a:t>Picture source: http://en.wikipedia.org/wiki/File:Triangles_(spherical_geometry).jpg</a:t>
            </a:r>
            <a:endParaRPr lang="en-US" sz="800" dirty="0">
              <a:latin typeface="Calibri"/>
              <a:cs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7500"/>
            <a:ext cx="8534400" cy="758952"/>
          </a:xfrm>
        </p:spPr>
        <p:txBody>
          <a:bodyPr>
            <a:normAutofit/>
          </a:bodyPr>
          <a:lstStyle/>
          <a:p>
            <a:r>
              <a:rPr lang="en-US" dirty="0" smtClean="0"/>
              <a:t>W3C OWL (Web Ontology Language)</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27</a:t>
            </a:fld>
            <a:endParaRPr lang="en-US" dirty="0"/>
          </a:p>
        </p:txBody>
      </p:sp>
      <p:pic>
        <p:nvPicPr>
          <p:cNvPr id="5" name="Picture 4" descr="OWL 2.tiff"/>
          <p:cNvPicPr>
            <a:picLocks noChangeAspect="1"/>
          </p:cNvPicPr>
          <p:nvPr/>
        </p:nvPicPr>
        <p:blipFill>
          <a:blip r:embed="rId2"/>
          <a:stretch>
            <a:fillRect/>
          </a:stretch>
        </p:blipFill>
        <p:spPr>
          <a:xfrm>
            <a:off x="1397000" y="1651000"/>
            <a:ext cx="6108700" cy="4501147"/>
          </a:xfrm>
          <a:prstGeom prst="rect">
            <a:avLst/>
          </a:prstGeom>
        </p:spPr>
      </p:pic>
      <p:sp>
        <p:nvSpPr>
          <p:cNvPr id="6" name="Text Box 5"/>
          <p:cNvSpPr txBox="1">
            <a:spLocks noChangeArrowheads="1"/>
          </p:cNvSpPr>
          <p:nvPr/>
        </p:nvSpPr>
        <p:spPr bwMode="auto">
          <a:xfrm>
            <a:off x="6775042" y="6121512"/>
            <a:ext cx="2207414" cy="203088"/>
          </a:xfrm>
          <a:prstGeom prst="rect">
            <a:avLst/>
          </a:prstGeom>
          <a:noFill/>
          <a:ln w="9525">
            <a:noFill/>
            <a:round/>
            <a:headEnd/>
            <a:tailEnd/>
          </a:ln>
          <a:effectLst/>
        </p:spPr>
        <p:txBody>
          <a:bodyPr wrap="none" lIns="90000" tIns="53820" rIns="90000" bIns="45000">
            <a:prstTxWarp prst="textNoShape">
              <a:avLst/>
            </a:prstTxWarp>
          </a:bodyPr>
          <a:lstStyle/>
          <a:p>
            <a:pPr defTabSz="449263">
              <a:lnSpc>
                <a:spcPct val="93000"/>
              </a:lnSpc>
              <a:buClr>
                <a:srgbClr val="000000"/>
              </a:buClr>
              <a:buSzPct val="100000"/>
              <a:tabLst>
                <a:tab pos="723900" algn="l"/>
                <a:tab pos="1447800" algn="l"/>
              </a:tabLst>
            </a:pPr>
            <a:r>
              <a:rPr lang="en-US" sz="1000" dirty="0" smtClean="0">
                <a:solidFill>
                  <a:srgbClr val="000000"/>
                </a:solidFill>
                <a:latin typeface="Calibri"/>
                <a:cs typeface="Calibri"/>
              </a:rPr>
              <a:t>http://www.w3.org/TR/owl2-overview</a:t>
            </a:r>
            <a:endParaRPr lang="en-US" sz="1000" dirty="0">
              <a:solidFill>
                <a:srgbClr val="000000"/>
              </a:solidFill>
              <a:effectLst/>
              <a:latin typeface="Calibri"/>
              <a:cs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OWL is a Formal Logic for the Web</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28</a:t>
            </a:fld>
            <a:endParaRPr lang="en-US" dirty="0"/>
          </a:p>
        </p:txBody>
      </p:sp>
      <p:sp>
        <p:nvSpPr>
          <p:cNvPr id="5" name="Content Placeholder 2"/>
          <p:cNvSpPr>
            <a:spLocks noGrp="1"/>
          </p:cNvSpPr>
          <p:nvPr>
            <p:ph sz="quarter" idx="1"/>
          </p:nvPr>
        </p:nvSpPr>
        <p:spPr>
          <a:xfrm>
            <a:off x="722376" y="2020824"/>
            <a:ext cx="7659624" cy="3846576"/>
          </a:xfrm>
        </p:spPr>
        <p:txBody>
          <a:bodyPr>
            <a:noAutofit/>
          </a:bodyPr>
          <a:lstStyle/>
          <a:p>
            <a:pPr marL="0" indent="0" algn="ctr">
              <a:spcBef>
                <a:spcPts val="600"/>
              </a:spcBef>
              <a:buNone/>
            </a:pPr>
            <a:r>
              <a:rPr lang="en-US" sz="1800" dirty="0" smtClean="0"/>
              <a:t>There are many logic systems.  We concentrate on one called</a:t>
            </a:r>
          </a:p>
          <a:p>
            <a:pPr marL="0" indent="0" algn="ctr">
              <a:spcBef>
                <a:spcPts val="600"/>
              </a:spcBef>
              <a:buNone/>
            </a:pPr>
            <a:r>
              <a:rPr lang="en-US" sz="1800" dirty="0" smtClean="0"/>
              <a:t>First-order, description logic</a:t>
            </a:r>
          </a:p>
          <a:p>
            <a:pPr marL="0" indent="0" algn="ctr">
              <a:spcBef>
                <a:spcPts val="600"/>
              </a:spcBef>
              <a:buNone/>
            </a:pPr>
            <a:endParaRPr lang="en-US" sz="1800" dirty="0" smtClean="0"/>
          </a:p>
          <a:p>
            <a:pPr marL="0" indent="0">
              <a:spcBef>
                <a:spcPts val="600"/>
              </a:spcBef>
              <a:buNone/>
            </a:pPr>
            <a:r>
              <a:rPr lang="en-US" sz="1800" dirty="0" smtClean="0"/>
              <a:t>First-order — We make statements and inferences about things, their relations to other things, and sets of things.  We do not talk about properties of properties, or classes of classes.</a:t>
            </a:r>
          </a:p>
          <a:p>
            <a:pPr marL="0" indent="0">
              <a:spcBef>
                <a:spcPts val="600"/>
              </a:spcBef>
              <a:buNone/>
            </a:pPr>
            <a:endParaRPr lang="en-US" sz="1800" dirty="0" smtClean="0"/>
          </a:p>
          <a:p>
            <a:pPr marL="0" indent="0">
              <a:spcBef>
                <a:spcPts val="600"/>
              </a:spcBef>
              <a:buNone/>
            </a:pPr>
            <a:r>
              <a:rPr lang="en-US" sz="1800" dirty="0" smtClean="0"/>
              <a:t>Description logic — We describe things:</a:t>
            </a:r>
          </a:p>
          <a:p>
            <a:pPr marL="0" indent="0">
              <a:spcBef>
                <a:spcPts val="600"/>
              </a:spcBef>
              <a:buNone/>
            </a:pPr>
            <a:r>
              <a:rPr lang="en-US" sz="1800" dirty="0" smtClean="0"/>
              <a:t>	Individuals: “things”</a:t>
            </a:r>
          </a:p>
          <a:p>
            <a:pPr marL="0" indent="0">
              <a:spcBef>
                <a:spcPts val="600"/>
              </a:spcBef>
              <a:buNone/>
            </a:pPr>
            <a:r>
              <a:rPr lang="en-US" sz="1800" dirty="0" smtClean="0"/>
              <a:t>	Properties: relations between things</a:t>
            </a:r>
          </a:p>
          <a:p>
            <a:pPr marL="0" indent="0">
              <a:spcBef>
                <a:spcPts val="600"/>
              </a:spcBef>
              <a:buNone/>
            </a:pPr>
            <a:r>
              <a:rPr lang="en-US" sz="1800" dirty="0" smtClean="0"/>
              <a:t>	Classes: sets of things—all things that share common properties</a:t>
            </a:r>
          </a:p>
          <a:p>
            <a:pPr marL="0" indent="0">
              <a:spcBef>
                <a:spcPts val="600"/>
              </a:spcBef>
              <a:buNone/>
            </a:pPr>
            <a:endParaRPr lang="en-US" sz="1800" dirty="0" smtClean="0"/>
          </a:p>
          <a:p>
            <a:pPr marL="0" indent="0" algn="ctr">
              <a:spcBef>
                <a:spcPts val="600"/>
              </a:spcBef>
              <a:buNone/>
            </a:pPr>
            <a:endParaRPr lang="en-US" sz="1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OWL</a:t>
            </a:r>
            <a:endParaRPr lang="en-US" dirty="0"/>
          </a:p>
        </p:txBody>
      </p:sp>
      <p:sp>
        <p:nvSpPr>
          <p:cNvPr id="8" name="Rectangle 7"/>
          <p:cNvSpPr/>
          <p:nvPr/>
        </p:nvSpPr>
        <p:spPr>
          <a:xfrm>
            <a:off x="982133" y="2252133"/>
            <a:ext cx="7374467" cy="2062103"/>
          </a:xfrm>
          <a:prstGeom prst="rect">
            <a:avLst/>
          </a:prstGeom>
        </p:spPr>
        <p:txBody>
          <a:bodyPr wrap="square">
            <a:spAutoFit/>
          </a:bodyPr>
          <a:lstStyle/>
          <a:p>
            <a:pPr algn="ctr"/>
            <a:r>
              <a:rPr lang="en-US" sz="1600" dirty="0" smtClean="0">
                <a:latin typeface="Calibri"/>
                <a:cs typeface="Calibri"/>
              </a:rPr>
              <a:t>Conceptually we are aligned for a paradigm shift in thinking about the data.</a:t>
            </a:r>
          </a:p>
          <a:p>
            <a:pPr algn="ctr"/>
            <a:endParaRPr lang="en-US" sz="1600" dirty="0" smtClean="0">
              <a:latin typeface="Calibri"/>
              <a:cs typeface="Calibri"/>
            </a:endParaRPr>
          </a:p>
          <a:p>
            <a:pPr algn="ctr"/>
            <a:r>
              <a:rPr lang="en-US" sz="1600" dirty="0" smtClean="0">
                <a:latin typeface="Calibri"/>
                <a:cs typeface="Calibri"/>
              </a:rPr>
              <a:t>Cognizant of the OWA, we think in terms of reasoning over vast, semi-structured, decentralized resources (data and services).</a:t>
            </a:r>
          </a:p>
          <a:p>
            <a:pPr algn="ctr"/>
            <a:endParaRPr lang="en-US" sz="1600" dirty="0" smtClean="0">
              <a:latin typeface="Calibri"/>
              <a:cs typeface="Calibri"/>
            </a:endParaRPr>
          </a:p>
          <a:p>
            <a:pPr algn="ctr"/>
            <a:r>
              <a:rPr lang="en-US" sz="1600" dirty="0" smtClean="0">
                <a:latin typeface="Calibri"/>
                <a:cs typeface="Calibri"/>
              </a:rPr>
              <a:t>We use a logical language such as OWL to </a:t>
            </a:r>
            <a:r>
              <a:rPr lang="en-US" sz="1600" u="sng" dirty="0" smtClean="0">
                <a:latin typeface="Calibri"/>
                <a:cs typeface="Calibri"/>
              </a:rPr>
              <a:t>reason</a:t>
            </a:r>
            <a:r>
              <a:rPr lang="en-US" sz="1600" dirty="0" smtClean="0">
                <a:latin typeface="Calibri"/>
                <a:cs typeface="Calibri"/>
              </a:rPr>
              <a:t> over the data and draw inferences: OWL is particularly strong in classifying data based on observed properties.</a:t>
            </a:r>
          </a:p>
          <a:p>
            <a:pPr algn="ctr"/>
            <a:endParaRPr lang="en-US" sz="1600" dirty="0" smtClean="0">
              <a:latin typeface="Calibri"/>
              <a:cs typeface="Calibri"/>
            </a:endParaRPr>
          </a:p>
        </p:txBody>
      </p:sp>
      <p:sp>
        <p:nvSpPr>
          <p:cNvPr id="7" name="Rectangle 6"/>
          <p:cNvSpPr/>
          <p:nvPr/>
        </p:nvSpPr>
        <p:spPr>
          <a:xfrm>
            <a:off x="7213510" y="6113827"/>
            <a:ext cx="1768946" cy="246221"/>
          </a:xfrm>
          <a:prstGeom prst="rect">
            <a:avLst/>
          </a:prstGeom>
        </p:spPr>
        <p:txBody>
          <a:bodyPr wrap="none">
            <a:spAutoFit/>
          </a:bodyPr>
          <a:lstStyle/>
          <a:p>
            <a:r>
              <a:rPr lang="en-US" sz="1000" dirty="0" smtClean="0">
                <a:latin typeface="Calibri"/>
                <a:cs typeface="Calibri"/>
              </a:rPr>
              <a:t>OWL: Web Ontology Language</a:t>
            </a:r>
          </a:p>
        </p:txBody>
      </p:sp>
      <p:sp>
        <p:nvSpPr>
          <p:cNvPr id="6" name="Footer Placeholder 3"/>
          <p:cNvSpPr>
            <a:spLocks noGrp="1"/>
          </p:cNvSpPr>
          <p:nvPr>
            <p:ph type="ftr" sz="quarter" idx="3"/>
          </p:nvPr>
        </p:nvSpPr>
        <p:spPr>
          <a:xfrm>
            <a:off x="155448" y="6410848"/>
            <a:ext cx="8827008" cy="365760"/>
          </a:xfrm>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Picture is </a:t>
            </a:r>
            <a:r>
              <a:rPr lang="en-US" dirty="0" smtClean="0"/>
              <a:t>Worth a </a:t>
            </a:r>
            <a:r>
              <a:rPr lang="en-US" dirty="0" smtClean="0"/>
              <a:t>B</a:t>
            </a:r>
            <a:r>
              <a:rPr lang="en-US" dirty="0" smtClean="0"/>
              <a:t>illion Bases</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3</a:t>
            </a:fld>
            <a:endParaRPr lang="en-US" dirty="0"/>
          </a:p>
        </p:txBody>
      </p:sp>
      <p:sp>
        <p:nvSpPr>
          <p:cNvPr id="5" name="Content Placeholder 2"/>
          <p:cNvSpPr txBox="1">
            <a:spLocks/>
          </p:cNvSpPr>
          <p:nvPr/>
        </p:nvSpPr>
        <p:spPr>
          <a:xfrm>
            <a:off x="301752" y="2082800"/>
            <a:ext cx="5235448" cy="1460500"/>
          </a:xfrm>
          <a:prstGeom prst="rect">
            <a:avLst/>
          </a:prstGeom>
        </p:spPr>
        <p:txBody>
          <a:bodyPr vert="horz">
            <a:noAutofit/>
          </a:bodyPr>
          <a:lstStyle/>
          <a:p>
            <a:pPr algn="ctr">
              <a:spcBef>
                <a:spcPts val="600"/>
              </a:spcBef>
              <a:buSzPct val="85000"/>
              <a:defRPr/>
            </a:pPr>
            <a:r>
              <a:rPr lang="en-US" sz="1600" dirty="0" smtClean="0">
                <a:solidFill>
                  <a:prstClr val="black"/>
                </a:solidFill>
                <a:latin typeface="Calibri"/>
                <a:cs typeface="Calibri"/>
              </a:rPr>
              <a:t>Closer to home, the maize genome was recently sequenced.</a:t>
            </a:r>
          </a:p>
          <a:p>
            <a:pPr algn="ctr">
              <a:spcBef>
                <a:spcPts val="600"/>
              </a:spcBef>
              <a:buSzPct val="85000"/>
              <a:defRPr/>
            </a:pPr>
            <a:endParaRPr lang="en-US" sz="1600" dirty="0" smtClean="0">
              <a:solidFill>
                <a:prstClr val="black"/>
              </a:solidFill>
              <a:latin typeface="Calibri"/>
              <a:cs typeface="Calibri"/>
            </a:endParaRPr>
          </a:p>
          <a:p>
            <a:pPr algn="ctr">
              <a:spcBef>
                <a:spcPts val="600"/>
              </a:spcBef>
              <a:buSzPct val="85000"/>
              <a:defRPr/>
            </a:pPr>
            <a:r>
              <a:rPr lang="en-US" sz="1600" dirty="0" smtClean="0">
                <a:solidFill>
                  <a:prstClr val="black"/>
                </a:solidFill>
                <a:latin typeface="Calibri"/>
                <a:cs typeface="Calibri"/>
              </a:rPr>
              <a:t>You can have it here:</a:t>
            </a:r>
          </a:p>
          <a:p>
            <a:pPr algn="ctr">
              <a:spcBef>
                <a:spcPts val="600"/>
              </a:spcBef>
              <a:buSzPct val="85000"/>
              <a:defRPr/>
            </a:pPr>
            <a:r>
              <a:rPr lang="en-US" sz="1600" dirty="0" smtClean="0">
                <a:solidFill>
                  <a:prstClr val="black"/>
                </a:solidFill>
                <a:latin typeface="Calibri"/>
                <a:cs typeface="Calibri"/>
              </a:rPr>
              <a:t>www.maizesequence.org</a:t>
            </a:r>
          </a:p>
          <a:p>
            <a:pPr algn="ctr">
              <a:spcBef>
                <a:spcPts val="600"/>
              </a:spcBef>
              <a:buSzPct val="85000"/>
              <a:defRPr/>
            </a:pPr>
            <a:endParaRPr lang="en-US" sz="1600" dirty="0" smtClean="0">
              <a:solidFill>
                <a:prstClr val="black"/>
              </a:solidFill>
              <a:latin typeface="Calibri"/>
              <a:cs typeface="Calibri"/>
            </a:endParaRPr>
          </a:p>
        </p:txBody>
      </p:sp>
      <p:pic>
        <p:nvPicPr>
          <p:cNvPr id="6" name="Picture 5"/>
          <p:cNvPicPr>
            <a:picLocks noChangeAspect="1"/>
          </p:cNvPicPr>
          <p:nvPr/>
        </p:nvPicPr>
        <p:blipFill>
          <a:blip r:embed="rId2"/>
          <a:stretch>
            <a:fillRect/>
          </a:stretch>
        </p:blipFill>
        <p:spPr>
          <a:xfrm>
            <a:off x="5751789" y="1533652"/>
            <a:ext cx="3084363" cy="465124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7500"/>
            <a:ext cx="8534400" cy="758952"/>
          </a:xfrm>
        </p:spPr>
        <p:txBody>
          <a:bodyPr>
            <a:normAutofit/>
          </a:bodyPr>
          <a:lstStyle/>
          <a:p>
            <a:r>
              <a:rPr lang="en-US" dirty="0" smtClean="0"/>
              <a:t>A Faint Light in a Dark Fog</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30</a:t>
            </a:fld>
            <a:endParaRPr lang="en-US" dirty="0"/>
          </a:p>
        </p:txBody>
      </p:sp>
      <p:sp>
        <p:nvSpPr>
          <p:cNvPr id="5" name="Rectangle 4"/>
          <p:cNvSpPr/>
          <p:nvPr/>
        </p:nvSpPr>
        <p:spPr>
          <a:xfrm>
            <a:off x="829733" y="2116667"/>
            <a:ext cx="7315200" cy="1417311"/>
          </a:xfrm>
          <a:prstGeom prst="rect">
            <a:avLst/>
          </a:prstGeom>
        </p:spPr>
        <p:txBody>
          <a:bodyPr wrap="square">
            <a:spAutoFit/>
          </a:bodyPr>
          <a:lstStyle/>
          <a:p>
            <a:pPr lvl="0" algn="ctr">
              <a:lnSpc>
                <a:spcPct val="110000"/>
              </a:lnSpc>
              <a:spcBef>
                <a:spcPct val="20000"/>
              </a:spcBef>
              <a:buClr>
                <a:schemeClr val="accent1"/>
              </a:buClr>
              <a:buSzPct val="85000"/>
              <a:defRPr/>
            </a:pPr>
            <a:r>
              <a:rPr lang="en-US" dirty="0" smtClean="0">
                <a:latin typeface="Calibri"/>
                <a:cs typeface="Calibri"/>
              </a:rPr>
              <a:t> Computers and logic make a good fit; this is promising.</a:t>
            </a:r>
          </a:p>
          <a:p>
            <a:pPr lvl="0" algn="ctr">
              <a:lnSpc>
                <a:spcPct val="110000"/>
              </a:lnSpc>
              <a:spcBef>
                <a:spcPct val="20000"/>
              </a:spcBef>
              <a:buClr>
                <a:schemeClr val="accent1"/>
              </a:buClr>
              <a:buSzPct val="85000"/>
              <a:defRPr/>
            </a:pPr>
            <a:endParaRPr lang="en-US" dirty="0" smtClean="0">
              <a:latin typeface="Calibri"/>
              <a:cs typeface="Calibri"/>
            </a:endParaRPr>
          </a:p>
          <a:p>
            <a:pPr lvl="0" algn="ctr">
              <a:lnSpc>
                <a:spcPct val="110000"/>
              </a:lnSpc>
              <a:spcBef>
                <a:spcPct val="20000"/>
              </a:spcBef>
              <a:buClr>
                <a:schemeClr val="accent1"/>
              </a:buClr>
              <a:buSzPct val="85000"/>
              <a:defRPr/>
            </a:pPr>
            <a:r>
              <a:rPr lang="en-US" dirty="0" smtClean="0">
                <a:latin typeface="Calibri"/>
                <a:cs typeface="Calibri"/>
              </a:rPr>
              <a:t>So if we ground ourselves abstractly (oxymoronic</a:t>
            </a:r>
            <a:r>
              <a:rPr lang="en-US" baseline="30000" dirty="0" smtClean="0">
                <a:latin typeface="Calibri"/>
                <a:cs typeface="Calibri"/>
              </a:rPr>
              <a:t>1</a:t>
            </a:r>
            <a:r>
              <a:rPr lang="en-US" dirty="0" smtClean="0">
                <a:latin typeface="Calibri"/>
                <a:cs typeface="Calibri"/>
              </a:rPr>
              <a:t> metaphors accepted) in a formal logic, how do we enable this on the web?</a:t>
            </a:r>
            <a:endParaRPr lang="en-US" dirty="0"/>
          </a:p>
        </p:txBody>
      </p:sp>
      <p:sp>
        <p:nvSpPr>
          <p:cNvPr id="6" name="Rectangle 5"/>
          <p:cNvSpPr/>
          <p:nvPr/>
        </p:nvSpPr>
        <p:spPr>
          <a:xfrm>
            <a:off x="7213600" y="6143024"/>
            <a:ext cx="1768855" cy="215444"/>
          </a:xfrm>
          <a:prstGeom prst="rect">
            <a:avLst/>
          </a:prstGeom>
        </p:spPr>
        <p:txBody>
          <a:bodyPr wrap="square">
            <a:spAutoFit/>
          </a:bodyPr>
          <a:lstStyle/>
          <a:p>
            <a:pPr algn="r"/>
            <a:r>
              <a:rPr lang="en-US" sz="800" dirty="0" smtClean="0">
                <a:latin typeface="Calibri"/>
                <a:cs typeface="Calibri"/>
              </a:rPr>
              <a:t>1. Or perhaps just plain moronic.</a:t>
            </a:r>
            <a:endParaRPr lang="en-US" sz="800" dirty="0">
              <a:latin typeface="Calibri"/>
              <a:cs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RDF: a Universal and Simple Model</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31</a:t>
            </a:fld>
            <a:endParaRPr lang="en-US" dirty="0"/>
          </a:p>
        </p:txBody>
      </p:sp>
      <p:grpSp>
        <p:nvGrpSpPr>
          <p:cNvPr id="3" name="Group 14"/>
          <p:cNvGrpSpPr/>
          <p:nvPr/>
        </p:nvGrpSpPr>
        <p:grpSpPr>
          <a:xfrm>
            <a:off x="2438400" y="3276600"/>
            <a:ext cx="4318574" cy="990600"/>
            <a:chOff x="990600" y="457200"/>
            <a:chExt cx="4318574" cy="990600"/>
          </a:xfrm>
        </p:grpSpPr>
        <p:sp>
          <p:nvSpPr>
            <p:cNvPr id="16" name="Oval 15"/>
            <p:cNvSpPr/>
            <p:nvPr/>
          </p:nvSpPr>
          <p:spPr>
            <a:xfrm>
              <a:off x="990600" y="7620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Subject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7" name="Arc 16"/>
            <p:cNvSpPr/>
            <p:nvPr/>
          </p:nvSpPr>
          <p:spPr>
            <a:xfrm>
              <a:off x="2209800" y="4572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Predicate</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Oval 17"/>
            <p:cNvSpPr/>
            <p:nvPr/>
          </p:nvSpPr>
          <p:spPr>
            <a:xfrm>
              <a:off x="3861374" y="7620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Object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8" name="Rectangle 7"/>
          <p:cNvSpPr/>
          <p:nvPr/>
        </p:nvSpPr>
        <p:spPr>
          <a:xfrm>
            <a:off x="6782374" y="6113827"/>
            <a:ext cx="2185214" cy="246221"/>
          </a:xfrm>
          <a:prstGeom prst="rect">
            <a:avLst/>
          </a:prstGeom>
        </p:spPr>
        <p:txBody>
          <a:bodyPr wrap="none">
            <a:spAutoFit/>
          </a:bodyPr>
          <a:lstStyle/>
          <a:p>
            <a:r>
              <a:rPr lang="en-US" sz="1000" dirty="0" smtClean="0">
                <a:latin typeface="Calibri"/>
                <a:cs typeface="Calibri"/>
              </a:rPr>
              <a:t>RDF: Resource Description Framework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Data</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32</a:t>
            </a:fld>
            <a:endParaRPr lang="en-US" dirty="0"/>
          </a:p>
        </p:txBody>
      </p:sp>
      <p:sp>
        <p:nvSpPr>
          <p:cNvPr id="16" name="Oval 15"/>
          <p:cNvSpPr/>
          <p:nvPr/>
        </p:nvSpPr>
        <p:spPr>
          <a:xfrm>
            <a:off x="2438400" y="25908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sequence</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7" name="Arc 16"/>
          <p:cNvSpPr/>
          <p:nvPr/>
        </p:nvSpPr>
        <p:spPr>
          <a:xfrm>
            <a:off x="3657600" y="22860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smtClean="0">
                <a:solidFill>
                  <a:sysClr val="windowText" lastClr="000000"/>
                </a:solidFill>
                <a:latin typeface="Calibri"/>
              </a:rPr>
              <a:t>hasFormat</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Oval 17"/>
          <p:cNvSpPr/>
          <p:nvPr/>
        </p:nvSpPr>
        <p:spPr>
          <a:xfrm>
            <a:off x="5309174" y="25908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FASTA</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Arc 7"/>
          <p:cNvSpPr/>
          <p:nvPr/>
        </p:nvSpPr>
        <p:spPr>
          <a:xfrm flipH="1">
            <a:off x="3771900" y="2628900"/>
            <a:ext cx="1866900" cy="990600"/>
          </a:xfrm>
          <a:prstGeom prst="arc">
            <a:avLst>
              <a:gd name="adj1" fmla="val 133908"/>
              <a:gd name="adj2" fmla="val 4324237"/>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noProof="0" dirty="0" smtClean="0">
                <a:ln>
                  <a:noFill/>
                </a:ln>
                <a:solidFill>
                  <a:sysClr val="windowText" lastClr="000000"/>
                </a:solidFill>
                <a:effectLst/>
                <a:uLnTx/>
                <a:uFillTx/>
                <a:latin typeface="Calibri"/>
                <a:ea typeface="+mn-ea"/>
                <a:cs typeface="+mn-cs"/>
              </a:rPr>
              <a:t>hasTaxa</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Oval 8"/>
          <p:cNvSpPr/>
          <p:nvPr/>
        </p:nvSpPr>
        <p:spPr>
          <a:xfrm>
            <a:off x="4572000" y="33528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taxon</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Arc 9"/>
          <p:cNvSpPr/>
          <p:nvPr/>
        </p:nvSpPr>
        <p:spPr>
          <a:xfrm>
            <a:off x="5086350" y="3619500"/>
            <a:ext cx="1866900" cy="990600"/>
          </a:xfrm>
          <a:prstGeom prst="arc">
            <a:avLst>
              <a:gd name="adj1" fmla="val 16665338"/>
              <a:gd name="adj2" fmla="val 21395772"/>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ctangle 10"/>
          <p:cNvSpPr/>
          <p:nvPr/>
        </p:nvSpPr>
        <p:spPr>
          <a:xfrm>
            <a:off x="737174" y="4419600"/>
            <a:ext cx="4572000" cy="1538883"/>
          </a:xfrm>
          <a:prstGeom prst="rect">
            <a:avLst/>
          </a:prstGeom>
        </p:spPr>
        <p:txBody>
          <a:bodyPr>
            <a:spAutoFit/>
          </a:bodyPr>
          <a:lstStyle/>
          <a:p>
            <a:pPr>
              <a:spcBef>
                <a:spcPts val="600"/>
              </a:spcBef>
              <a:buClrTx/>
            </a:pPr>
            <a:r>
              <a:rPr lang="en-US" sz="1400" dirty="0" smtClean="0">
                <a:latin typeface="Calibri"/>
                <a:cs typeface="Calibri"/>
              </a:rPr>
              <a:t>Note how both “data” and “metadata” are first-class citizens.  Beyond the fundamental distinction between things, relationships, and groups of things (classes), our modeling does not bias on type of data over another.</a:t>
            </a:r>
          </a:p>
          <a:p>
            <a:pPr>
              <a:spcBef>
                <a:spcPts val="600"/>
              </a:spcBef>
              <a:buClrTx/>
            </a:pPr>
            <a:endParaRPr lang="en-US" sz="1400" dirty="0" smtClean="0">
              <a:latin typeface="Calibri"/>
              <a:cs typeface="Calibri"/>
            </a:endParaRPr>
          </a:p>
          <a:p>
            <a:pPr>
              <a:spcBef>
                <a:spcPts val="600"/>
              </a:spcBef>
              <a:buClrTx/>
            </a:pPr>
            <a:r>
              <a:rPr lang="en-US" sz="1400" dirty="0" smtClean="0">
                <a:latin typeface="Calibri"/>
                <a:cs typeface="Calibri"/>
              </a:rPr>
              <a:t>This unbiased flexibility is a key to data integration.</a:t>
            </a:r>
            <a:endParaRPr lang="en-US" sz="1400" dirty="0">
              <a:latin typeface="Calibri"/>
              <a:cs typeface="Calibri"/>
            </a:endParaRPr>
          </a:p>
        </p:txBody>
      </p:sp>
      <p:sp>
        <p:nvSpPr>
          <p:cNvPr id="12" name="Rectangle 11"/>
          <p:cNvSpPr/>
          <p:nvPr/>
        </p:nvSpPr>
        <p:spPr>
          <a:xfrm>
            <a:off x="6953250" y="3886200"/>
            <a:ext cx="344039" cy="369332"/>
          </a:xfrm>
          <a:prstGeom prst="rect">
            <a:avLst/>
          </a:prstGeom>
        </p:spPr>
        <p:txBody>
          <a:bodyPr wrap="none">
            <a:spAutoFit/>
          </a:bodyPr>
          <a:lstStyle/>
          <a:p>
            <a:r>
              <a:rPr lang="en-US" dirty="0" smtClean="0">
                <a:latin typeface="Calibri"/>
                <a:cs typeface="Calibri"/>
              </a:rPr>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RDF is the Grand Homogenizer: it Strips Context</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33</a:t>
            </a:fld>
            <a:endParaRPr lang="en-US" dirty="0"/>
          </a:p>
        </p:txBody>
      </p:sp>
      <p:grpSp>
        <p:nvGrpSpPr>
          <p:cNvPr id="3" name="Group 14"/>
          <p:cNvGrpSpPr/>
          <p:nvPr/>
        </p:nvGrpSpPr>
        <p:grpSpPr>
          <a:xfrm>
            <a:off x="530235" y="2057400"/>
            <a:ext cx="2853201" cy="753208"/>
            <a:chOff x="990600" y="457200"/>
            <a:chExt cx="4318573" cy="990600"/>
          </a:xfrm>
        </p:grpSpPr>
        <p:sp>
          <p:nvSpPr>
            <p:cNvPr id="16" name="Oval 15"/>
            <p:cNvSpPr/>
            <p:nvPr/>
          </p:nvSpPr>
          <p:spPr>
            <a:xfrm>
              <a:off x="990600" y="7620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Subject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7" name="Arc 16"/>
            <p:cNvSpPr/>
            <p:nvPr/>
          </p:nvSpPr>
          <p:spPr>
            <a:xfrm>
              <a:off x="2209800" y="4572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Predicate</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Oval 17"/>
            <p:cNvSpPr/>
            <p:nvPr/>
          </p:nvSpPr>
          <p:spPr>
            <a:xfrm>
              <a:off x="3861374" y="762000"/>
              <a:ext cx="1447799" cy="53340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Object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8" name="Rectangle 7"/>
          <p:cNvSpPr/>
          <p:nvPr/>
        </p:nvSpPr>
        <p:spPr>
          <a:xfrm>
            <a:off x="6782374" y="6113827"/>
            <a:ext cx="2185214" cy="246221"/>
          </a:xfrm>
          <a:prstGeom prst="rect">
            <a:avLst/>
          </a:prstGeom>
        </p:spPr>
        <p:txBody>
          <a:bodyPr wrap="none">
            <a:spAutoFit/>
          </a:bodyPr>
          <a:lstStyle/>
          <a:p>
            <a:r>
              <a:rPr lang="en-US" sz="1000" dirty="0" smtClean="0">
                <a:latin typeface="Calibri"/>
                <a:cs typeface="Calibri"/>
              </a:rPr>
              <a:t>RDF: Resource Description Framework</a:t>
            </a:r>
          </a:p>
        </p:txBody>
      </p:sp>
      <p:grpSp>
        <p:nvGrpSpPr>
          <p:cNvPr id="21" name="Group 20"/>
          <p:cNvGrpSpPr/>
          <p:nvPr/>
        </p:nvGrpSpPr>
        <p:grpSpPr>
          <a:xfrm>
            <a:off x="2151747" y="2616200"/>
            <a:ext cx="2938242" cy="1721366"/>
            <a:chOff x="2632076" y="3580725"/>
            <a:chExt cx="2938242" cy="1721366"/>
          </a:xfrm>
        </p:grpSpPr>
        <p:cxnSp>
          <p:nvCxnSpPr>
            <p:cNvPr id="10" name="Straight Connector 9"/>
            <p:cNvCxnSpPr/>
            <p:nvPr/>
          </p:nvCxnSpPr>
          <p:spPr>
            <a:xfrm rot="5400000">
              <a:off x="4440415" y="4527272"/>
              <a:ext cx="1181894" cy="1588"/>
            </a:xfrm>
            <a:prstGeom prst="line">
              <a:avLst/>
            </a:prstGeom>
            <a:ln w="50800">
              <a:solidFill>
                <a:schemeClr val="tx1"/>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328988" y="5117425"/>
              <a:ext cx="1703168" cy="1588"/>
            </a:xfrm>
            <a:prstGeom prst="line">
              <a:avLst/>
            </a:prstGeom>
            <a:ln w="50800">
              <a:solidFill>
                <a:schemeClr val="tx1"/>
              </a:solidFill>
              <a:prstDash val="sysDash"/>
              <a:tailEnd type="non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90818" y="3580725"/>
              <a:ext cx="1079500" cy="369332"/>
            </a:xfrm>
            <a:prstGeom prst="rect">
              <a:avLst/>
            </a:prstGeom>
            <a:noFill/>
          </p:spPr>
          <p:txBody>
            <a:bodyPr wrap="square" rtlCol="0">
              <a:spAutoFit/>
            </a:bodyPr>
            <a:lstStyle/>
            <a:p>
              <a:pPr algn="ctr"/>
              <a:r>
                <a:rPr lang="en-US" dirty="0" smtClean="0">
                  <a:latin typeface="Calibri"/>
                  <a:cs typeface="Calibri"/>
                </a:rPr>
                <a:t>Column</a:t>
              </a:r>
              <a:endParaRPr lang="en-US" dirty="0">
                <a:latin typeface="Calibri"/>
                <a:cs typeface="Calibri"/>
              </a:endParaRPr>
            </a:p>
          </p:txBody>
        </p:sp>
        <p:sp>
          <p:nvSpPr>
            <p:cNvPr id="14" name="TextBox 13"/>
            <p:cNvSpPr txBox="1"/>
            <p:nvPr/>
          </p:nvSpPr>
          <p:spPr>
            <a:xfrm>
              <a:off x="2632076" y="4932759"/>
              <a:ext cx="696912" cy="369332"/>
            </a:xfrm>
            <a:prstGeom prst="rect">
              <a:avLst/>
            </a:prstGeom>
            <a:noFill/>
          </p:spPr>
          <p:txBody>
            <a:bodyPr wrap="square" rtlCol="0">
              <a:spAutoFit/>
            </a:bodyPr>
            <a:lstStyle/>
            <a:p>
              <a:pPr algn="ctr"/>
              <a:r>
                <a:rPr lang="en-US" dirty="0" smtClean="0">
                  <a:latin typeface="Calibri"/>
                  <a:cs typeface="Calibri"/>
                </a:rPr>
                <a:t>Row</a:t>
              </a:r>
              <a:endParaRPr lang="en-US" dirty="0">
                <a:latin typeface="Calibri"/>
                <a:cs typeface="Calibri"/>
              </a:endParaRPr>
            </a:p>
          </p:txBody>
        </p:sp>
        <p:sp useBgFill="1">
          <p:nvSpPr>
            <p:cNvPr id="15" name="TextBox 14"/>
            <p:cNvSpPr txBox="1"/>
            <p:nvPr/>
          </p:nvSpPr>
          <p:spPr>
            <a:xfrm>
              <a:off x="4633296" y="4932759"/>
              <a:ext cx="794544" cy="369332"/>
            </a:xfrm>
            <a:prstGeom prst="rect">
              <a:avLst/>
            </a:prstGeom>
          </p:spPr>
          <p:txBody>
            <a:bodyPr wrap="square" rtlCol="0">
              <a:spAutoFit/>
            </a:bodyPr>
            <a:lstStyle/>
            <a:p>
              <a:pPr algn="ctr"/>
              <a:r>
                <a:rPr lang="en-US" dirty="0" smtClean="0">
                  <a:latin typeface="Calibri"/>
                  <a:cs typeface="Calibri"/>
                </a:rPr>
                <a:t>Value</a:t>
              </a:r>
              <a:endParaRPr lang="en-US" dirty="0">
                <a:latin typeface="Calibri"/>
                <a:cs typeface="Calibri"/>
              </a:endParaRPr>
            </a:p>
          </p:txBody>
        </p:sp>
      </p:grpSp>
      <p:sp>
        <p:nvSpPr>
          <p:cNvPr id="40" name="Arc 39"/>
          <p:cNvSpPr/>
          <p:nvPr/>
        </p:nvSpPr>
        <p:spPr>
          <a:xfrm>
            <a:off x="1066800" y="1672004"/>
            <a:ext cx="2768600" cy="2482484"/>
          </a:xfrm>
          <a:prstGeom prst="arc">
            <a:avLst>
              <a:gd name="adj1" fmla="val 6315924"/>
              <a:gd name="adj2" fmla="val 10786946"/>
            </a:avLst>
          </a:prstGeom>
          <a:ln w="25400">
            <a:solidFill>
              <a:schemeClr val="tx2">
                <a:lumMod val="75000"/>
                <a:alpha val="50000"/>
              </a:schemeClr>
            </a:solidFill>
            <a:prstDash val="solid"/>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1" name="Arc 40"/>
          <p:cNvSpPr/>
          <p:nvPr/>
        </p:nvSpPr>
        <p:spPr>
          <a:xfrm>
            <a:off x="2848659" y="1569366"/>
            <a:ext cx="2768600" cy="2482484"/>
          </a:xfrm>
          <a:prstGeom prst="arc">
            <a:avLst>
              <a:gd name="adj1" fmla="val 6315924"/>
              <a:gd name="adj2" fmla="val 10786946"/>
            </a:avLst>
          </a:prstGeom>
          <a:ln w="25400">
            <a:solidFill>
              <a:schemeClr val="tx2">
                <a:lumMod val="75000"/>
                <a:alpha val="50000"/>
              </a:schemeClr>
            </a:solidFill>
            <a:prstDash val="solid"/>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2" name="Arc 41"/>
          <p:cNvSpPr/>
          <p:nvPr/>
        </p:nvSpPr>
        <p:spPr>
          <a:xfrm>
            <a:off x="1783227" y="1795714"/>
            <a:ext cx="2768600" cy="1798032"/>
          </a:xfrm>
          <a:prstGeom prst="arc">
            <a:avLst>
              <a:gd name="adj1" fmla="val 12992848"/>
              <a:gd name="adj2" fmla="val 21225510"/>
            </a:avLst>
          </a:prstGeom>
          <a:ln w="25400">
            <a:solidFill>
              <a:schemeClr val="tx2">
                <a:lumMod val="75000"/>
                <a:alpha val="50000"/>
              </a:schemeClr>
            </a:solidFill>
            <a:prstDash val="solid"/>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Rectangle 42"/>
          <p:cNvSpPr/>
          <p:nvPr/>
        </p:nvSpPr>
        <p:spPr>
          <a:xfrm>
            <a:off x="3938669" y="4951968"/>
            <a:ext cx="1481520" cy="369332"/>
          </a:xfrm>
          <a:prstGeom prst="rect">
            <a:avLst/>
          </a:prstGeom>
        </p:spPr>
        <p:txBody>
          <a:bodyPr wrap="none">
            <a:spAutoFit/>
          </a:bodyPr>
          <a:lstStyle/>
          <a:p>
            <a:r>
              <a:rPr lang="en-US" dirty="0" smtClean="0">
                <a:latin typeface="Calibri"/>
                <a:cs typeface="Calibri"/>
              </a:rPr>
              <a:t>One BIG table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 name="Rectangle 49"/>
          <p:cNvSpPr/>
          <p:nvPr/>
        </p:nvSpPr>
        <p:spPr>
          <a:xfrm>
            <a:off x="5489867" y="4758693"/>
            <a:ext cx="143359" cy="152400"/>
          </a:xfrm>
          <a:prstGeom prst="rect">
            <a:avLst/>
          </a:prstGeom>
          <a:solidFill>
            <a:schemeClr val="tx1">
              <a:lumMod val="65000"/>
              <a:lumOff val="3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RDF: Row, Column, Value</a:t>
            </a:r>
            <a:endParaRPr lang="en-US" dirty="0"/>
          </a:p>
        </p:txBody>
      </p:sp>
      <p:sp>
        <p:nvSpPr>
          <p:cNvPr id="8" name="Rectangle 7"/>
          <p:cNvSpPr/>
          <p:nvPr/>
        </p:nvSpPr>
        <p:spPr>
          <a:xfrm>
            <a:off x="6085056" y="6164627"/>
            <a:ext cx="2907893" cy="246221"/>
          </a:xfrm>
          <a:prstGeom prst="rect">
            <a:avLst/>
          </a:prstGeom>
        </p:spPr>
        <p:txBody>
          <a:bodyPr wrap="none">
            <a:spAutoFit/>
          </a:bodyPr>
          <a:lstStyle/>
          <a:p>
            <a:r>
              <a:rPr lang="en-US" sz="1000" dirty="0" smtClean="0">
                <a:latin typeface="Calibri"/>
                <a:cs typeface="Calibri"/>
              </a:rPr>
              <a:t>More discussion: Allemang and Hendler (2008) p. 35</a:t>
            </a:r>
          </a:p>
        </p:txBody>
      </p:sp>
      <p:grpSp>
        <p:nvGrpSpPr>
          <p:cNvPr id="3" name="Group 14"/>
          <p:cNvGrpSpPr/>
          <p:nvPr/>
        </p:nvGrpSpPr>
        <p:grpSpPr>
          <a:xfrm>
            <a:off x="577418" y="1871133"/>
            <a:ext cx="2260600" cy="626533"/>
            <a:chOff x="990600" y="457200"/>
            <a:chExt cx="4318574" cy="990600"/>
          </a:xfrm>
        </p:grpSpPr>
        <p:sp>
          <p:nvSpPr>
            <p:cNvPr id="24" name="Oval 23"/>
            <p:cNvSpPr/>
            <p:nvPr/>
          </p:nvSpPr>
          <p:spPr>
            <a:xfrm>
              <a:off x="990600" y="7620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 lastClr="FFFFFF"/>
                  </a:solidFill>
                  <a:effectLst/>
                  <a:uLnTx/>
                  <a:uFillTx/>
                  <a:latin typeface="Calibri"/>
                  <a:ea typeface="+mn-ea"/>
                  <a:cs typeface="+mn-cs"/>
                </a:rPr>
                <a:t>Subject</a:t>
              </a:r>
              <a:r>
                <a:rPr kumimoji="0" lang="en-US" sz="800" b="0" i="0" u="none" strike="noStrike" kern="0" cap="none" spc="0" normalizeH="0" baseline="-25000" noProof="0" dirty="0" smtClean="0">
                  <a:ln>
                    <a:noFill/>
                  </a:ln>
                  <a:solidFill>
                    <a:sysClr val="window" lastClr="FFFFFF"/>
                  </a:solidFill>
                  <a:effectLst/>
                  <a:uLnTx/>
                  <a:uFillTx/>
                  <a:latin typeface="Calibri"/>
                  <a:ea typeface="+mn-ea"/>
                  <a:cs typeface="+mn-cs"/>
                </a:rPr>
                <a:t>1</a:t>
              </a:r>
              <a:endParaRPr kumimoji="0" lang="en-US" sz="800" b="0" i="0" u="none" strike="noStrike" kern="0" cap="none" spc="0" normalizeH="0" baseline="-25000" noProof="0" dirty="0">
                <a:ln>
                  <a:noFill/>
                </a:ln>
                <a:solidFill>
                  <a:sysClr val="window" lastClr="FFFFFF"/>
                </a:solidFill>
                <a:effectLst/>
                <a:uLnTx/>
                <a:uFillTx/>
                <a:latin typeface="Calibri"/>
                <a:ea typeface="+mn-ea"/>
                <a:cs typeface="+mn-cs"/>
              </a:endParaRPr>
            </a:p>
          </p:txBody>
        </p:sp>
        <p:sp>
          <p:nvSpPr>
            <p:cNvPr id="25" name="Arc 24"/>
            <p:cNvSpPr/>
            <p:nvPr/>
          </p:nvSpPr>
          <p:spPr>
            <a:xfrm>
              <a:off x="2209800" y="457200"/>
              <a:ext cx="1866900" cy="990600"/>
            </a:xfrm>
            <a:prstGeom prst="arc">
              <a:avLst>
                <a:gd name="adj1" fmla="val 11527493"/>
                <a:gd name="adj2" fmla="val 2086270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Calibri"/>
                  <a:ea typeface="+mn-ea"/>
                  <a:cs typeface="+mn-cs"/>
                </a:rPr>
                <a:t>Predicate</a:t>
              </a:r>
              <a:r>
                <a:rPr kumimoji="0" lang="en-US" sz="800" b="0" i="0" u="none" strike="noStrike" kern="0" cap="none" spc="0" normalizeH="0" baseline="-25000" noProof="0" dirty="0" smtClean="0">
                  <a:ln>
                    <a:noFill/>
                  </a:ln>
                  <a:solidFill>
                    <a:sysClr val="windowText" lastClr="000000"/>
                  </a:solidFill>
                  <a:effectLst/>
                  <a:uLnTx/>
                  <a:uFillTx/>
                  <a:latin typeface="Calibri"/>
                  <a:ea typeface="+mn-ea"/>
                  <a:cs typeface="+mn-cs"/>
                </a:rPr>
                <a:t>1</a:t>
              </a:r>
              <a:endParaRPr kumimoji="0" lang="en-US" sz="8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26" name="Oval 25"/>
            <p:cNvSpPr/>
            <p:nvPr/>
          </p:nvSpPr>
          <p:spPr>
            <a:xfrm>
              <a:off x="3861374" y="7620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 lastClr="FFFFFF"/>
                  </a:solidFill>
                  <a:effectLst/>
                  <a:uLnTx/>
                  <a:uFillTx/>
                  <a:latin typeface="Calibri"/>
                  <a:ea typeface="+mn-ea"/>
                  <a:cs typeface="+mn-cs"/>
                </a:rPr>
                <a:t>Object</a:t>
              </a:r>
              <a:r>
                <a:rPr kumimoji="0" lang="en-US" sz="800" b="0" i="0" u="none" strike="noStrike" kern="0" cap="none" spc="0" normalizeH="0" baseline="-25000" noProof="0" dirty="0" smtClean="0">
                  <a:ln>
                    <a:noFill/>
                  </a:ln>
                  <a:solidFill>
                    <a:sysClr val="window" lastClr="FFFFFF"/>
                  </a:solidFill>
                  <a:effectLst/>
                  <a:uLnTx/>
                  <a:uFillTx/>
                  <a:latin typeface="Calibri"/>
                  <a:ea typeface="+mn-ea"/>
                  <a:cs typeface="+mn-cs"/>
                </a:rPr>
                <a:t>1</a:t>
              </a:r>
              <a:endParaRPr kumimoji="0" lang="en-US" sz="800" b="0" i="0" u="none" strike="noStrike" kern="0" cap="none" spc="0" normalizeH="0" baseline="-25000" noProof="0" dirty="0">
                <a:ln>
                  <a:noFill/>
                </a:ln>
                <a:solidFill>
                  <a:sysClr val="window" lastClr="FFFFFF"/>
                </a:solidFill>
                <a:effectLst/>
                <a:uLnTx/>
                <a:uFillTx/>
                <a:latin typeface="Calibri"/>
                <a:ea typeface="+mn-ea"/>
                <a:cs typeface="+mn-cs"/>
              </a:endParaRPr>
            </a:p>
          </p:txBody>
        </p:sp>
      </p:grpSp>
      <p:grpSp>
        <p:nvGrpSpPr>
          <p:cNvPr id="4" name="Group 14"/>
          <p:cNvGrpSpPr/>
          <p:nvPr/>
        </p:nvGrpSpPr>
        <p:grpSpPr>
          <a:xfrm>
            <a:off x="2192867" y="2401276"/>
            <a:ext cx="2260600" cy="626533"/>
            <a:chOff x="990600" y="457200"/>
            <a:chExt cx="4318574" cy="990600"/>
          </a:xfrm>
        </p:grpSpPr>
        <p:sp>
          <p:nvSpPr>
            <p:cNvPr id="28" name="Oval 27"/>
            <p:cNvSpPr/>
            <p:nvPr/>
          </p:nvSpPr>
          <p:spPr>
            <a:xfrm>
              <a:off x="990600" y="7620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 lastClr="FFFFFF"/>
                  </a:solidFill>
                  <a:effectLst/>
                  <a:uLnTx/>
                  <a:uFillTx/>
                  <a:latin typeface="Calibri"/>
                  <a:ea typeface="+mn-ea"/>
                  <a:cs typeface="+mn-cs"/>
                </a:rPr>
                <a:t>Subject</a:t>
              </a:r>
              <a:r>
                <a:rPr kumimoji="0" lang="en-US" sz="800" b="0" i="0" u="none" strike="noStrike" kern="0" cap="none" spc="0" normalizeH="0" baseline="-25000" noProof="0" dirty="0" smtClean="0">
                  <a:ln>
                    <a:noFill/>
                  </a:ln>
                  <a:solidFill>
                    <a:sysClr val="window" lastClr="FFFFFF"/>
                  </a:solidFill>
                  <a:effectLst/>
                  <a:uLnTx/>
                  <a:uFillTx/>
                  <a:latin typeface="Calibri"/>
                  <a:ea typeface="+mn-ea"/>
                  <a:cs typeface="+mn-cs"/>
                </a:rPr>
                <a:t>2</a:t>
              </a:r>
              <a:endParaRPr kumimoji="0" lang="en-US" sz="800" b="0" i="0" u="none" strike="noStrike" kern="0" cap="none" spc="0" normalizeH="0" baseline="-25000" noProof="0" dirty="0">
                <a:ln>
                  <a:noFill/>
                </a:ln>
                <a:solidFill>
                  <a:sysClr val="window" lastClr="FFFFFF"/>
                </a:solidFill>
                <a:effectLst/>
                <a:uLnTx/>
                <a:uFillTx/>
                <a:latin typeface="Calibri"/>
                <a:ea typeface="+mn-ea"/>
                <a:cs typeface="+mn-cs"/>
              </a:endParaRPr>
            </a:p>
          </p:txBody>
        </p:sp>
        <p:sp>
          <p:nvSpPr>
            <p:cNvPr id="29" name="Arc 28"/>
            <p:cNvSpPr/>
            <p:nvPr/>
          </p:nvSpPr>
          <p:spPr>
            <a:xfrm>
              <a:off x="2209800" y="457200"/>
              <a:ext cx="1866900" cy="990600"/>
            </a:xfrm>
            <a:prstGeom prst="arc">
              <a:avLst>
                <a:gd name="adj1" fmla="val 11527493"/>
                <a:gd name="adj2" fmla="val 2086270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Calibri"/>
                  <a:ea typeface="+mn-ea"/>
                  <a:cs typeface="+mn-cs"/>
                </a:rPr>
                <a:t>Predicate</a:t>
              </a:r>
              <a:r>
                <a:rPr kumimoji="0" lang="en-US" sz="800" b="0" i="0" u="none" strike="noStrike" kern="0" cap="none" spc="0" normalizeH="0" baseline="-25000" noProof="0" dirty="0" smtClean="0">
                  <a:ln>
                    <a:noFill/>
                  </a:ln>
                  <a:solidFill>
                    <a:sysClr val="windowText" lastClr="000000"/>
                  </a:solidFill>
                  <a:effectLst/>
                  <a:uLnTx/>
                  <a:uFillTx/>
                  <a:latin typeface="Calibri"/>
                  <a:ea typeface="+mn-ea"/>
                  <a:cs typeface="+mn-cs"/>
                </a:rPr>
                <a:t>2</a:t>
              </a:r>
              <a:endParaRPr kumimoji="0" lang="en-US" sz="8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30" name="Oval 29"/>
            <p:cNvSpPr/>
            <p:nvPr/>
          </p:nvSpPr>
          <p:spPr>
            <a:xfrm>
              <a:off x="3861374" y="7620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 lastClr="FFFFFF"/>
                  </a:solidFill>
                  <a:effectLst/>
                  <a:uLnTx/>
                  <a:uFillTx/>
                  <a:latin typeface="Calibri"/>
                  <a:ea typeface="+mn-ea"/>
                  <a:cs typeface="+mn-cs"/>
                </a:rPr>
                <a:t>Object</a:t>
              </a:r>
              <a:r>
                <a:rPr kumimoji="0" lang="en-US" sz="800" b="0" i="0" u="none" strike="noStrike" kern="0" cap="none" spc="0" normalizeH="0" baseline="-25000" noProof="0" dirty="0" smtClean="0">
                  <a:ln>
                    <a:noFill/>
                  </a:ln>
                  <a:solidFill>
                    <a:sysClr val="window" lastClr="FFFFFF"/>
                  </a:solidFill>
                  <a:effectLst/>
                  <a:uLnTx/>
                  <a:uFillTx/>
                  <a:latin typeface="Calibri"/>
                  <a:ea typeface="+mn-ea"/>
                  <a:cs typeface="+mn-cs"/>
                </a:rPr>
                <a:t>2</a:t>
              </a:r>
              <a:endParaRPr kumimoji="0" lang="en-US" sz="800" b="0" i="0" u="none" strike="noStrike" kern="0" cap="none" spc="0" normalizeH="0" baseline="-25000" noProof="0" dirty="0">
                <a:ln>
                  <a:noFill/>
                </a:ln>
                <a:solidFill>
                  <a:sysClr val="window" lastClr="FFFFFF"/>
                </a:solidFill>
                <a:effectLst/>
                <a:uLnTx/>
                <a:uFillTx/>
                <a:latin typeface="Calibri"/>
                <a:ea typeface="+mn-ea"/>
                <a:cs typeface="+mn-cs"/>
              </a:endParaRPr>
            </a:p>
          </p:txBody>
        </p:sp>
      </p:grpSp>
      <p:grpSp>
        <p:nvGrpSpPr>
          <p:cNvPr id="5" name="Group 14"/>
          <p:cNvGrpSpPr/>
          <p:nvPr/>
        </p:nvGrpSpPr>
        <p:grpSpPr>
          <a:xfrm>
            <a:off x="4453467" y="1903045"/>
            <a:ext cx="2260600" cy="626533"/>
            <a:chOff x="990600" y="457200"/>
            <a:chExt cx="4318574" cy="990600"/>
          </a:xfrm>
        </p:grpSpPr>
        <p:sp>
          <p:nvSpPr>
            <p:cNvPr id="32" name="Oval 31"/>
            <p:cNvSpPr/>
            <p:nvPr/>
          </p:nvSpPr>
          <p:spPr>
            <a:xfrm>
              <a:off x="990600" y="7620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 lastClr="FFFFFF"/>
                  </a:solidFill>
                  <a:effectLst/>
                  <a:uLnTx/>
                  <a:uFillTx/>
                  <a:latin typeface="Calibri"/>
                  <a:ea typeface="+mn-ea"/>
                  <a:cs typeface="+mn-cs"/>
                </a:rPr>
                <a:t>Subject</a:t>
              </a:r>
              <a:r>
                <a:rPr kumimoji="0" lang="en-US" sz="800" b="0" i="1" u="none" strike="noStrike" kern="0" cap="none" spc="0" normalizeH="0" baseline="-25000" noProof="0" dirty="0" smtClean="0">
                  <a:ln>
                    <a:noFill/>
                  </a:ln>
                  <a:solidFill>
                    <a:sysClr val="window" lastClr="FFFFFF"/>
                  </a:solidFill>
                  <a:effectLst/>
                  <a:uLnTx/>
                  <a:uFillTx/>
                  <a:latin typeface="Calibri"/>
                  <a:ea typeface="+mn-ea"/>
                  <a:cs typeface="+mn-cs"/>
                </a:rPr>
                <a:t>n</a:t>
              </a:r>
              <a:endParaRPr kumimoji="0" lang="en-US" sz="800" b="0" i="1" u="none" strike="noStrike" kern="0" cap="none" spc="0" normalizeH="0" baseline="-25000" noProof="0" dirty="0">
                <a:ln>
                  <a:noFill/>
                </a:ln>
                <a:solidFill>
                  <a:sysClr val="window" lastClr="FFFFFF"/>
                </a:solidFill>
                <a:effectLst/>
                <a:uLnTx/>
                <a:uFillTx/>
                <a:latin typeface="Calibri"/>
                <a:ea typeface="+mn-ea"/>
                <a:cs typeface="+mn-cs"/>
              </a:endParaRPr>
            </a:p>
          </p:txBody>
        </p:sp>
        <p:sp>
          <p:nvSpPr>
            <p:cNvPr id="33" name="Arc 32"/>
            <p:cNvSpPr/>
            <p:nvPr/>
          </p:nvSpPr>
          <p:spPr>
            <a:xfrm>
              <a:off x="2209800" y="457200"/>
              <a:ext cx="1866900" cy="990600"/>
            </a:xfrm>
            <a:prstGeom prst="arc">
              <a:avLst>
                <a:gd name="adj1" fmla="val 11527493"/>
                <a:gd name="adj2" fmla="val 2086270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Calibri"/>
                  <a:ea typeface="+mn-ea"/>
                  <a:cs typeface="+mn-cs"/>
                </a:rPr>
                <a:t>Predicate</a:t>
              </a:r>
              <a:r>
                <a:rPr kumimoji="0" lang="en-US" sz="800" b="0" i="1" u="none" strike="noStrike" kern="0" cap="none" spc="0" normalizeH="0" baseline="-25000" noProof="0" dirty="0" smtClean="0">
                  <a:ln>
                    <a:noFill/>
                  </a:ln>
                  <a:solidFill>
                    <a:sysClr val="windowText" lastClr="000000"/>
                  </a:solidFill>
                  <a:effectLst/>
                  <a:uLnTx/>
                  <a:uFillTx/>
                  <a:latin typeface="Calibri"/>
                  <a:ea typeface="+mn-ea"/>
                  <a:cs typeface="+mn-cs"/>
                </a:rPr>
                <a:t>n</a:t>
              </a:r>
              <a:endParaRPr kumimoji="0" lang="en-US" sz="800" b="0" i="1"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34" name="Oval 33"/>
            <p:cNvSpPr/>
            <p:nvPr/>
          </p:nvSpPr>
          <p:spPr>
            <a:xfrm>
              <a:off x="3861374" y="7620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 lastClr="FFFFFF"/>
                  </a:solidFill>
                  <a:effectLst/>
                  <a:uLnTx/>
                  <a:uFillTx/>
                  <a:latin typeface="Calibri"/>
                  <a:ea typeface="+mn-ea"/>
                  <a:cs typeface="+mn-cs"/>
                </a:rPr>
                <a:t>Object</a:t>
              </a:r>
              <a:r>
                <a:rPr kumimoji="0" lang="en-US" sz="800" b="0" i="1" u="none" strike="noStrike" kern="0" cap="none" spc="0" normalizeH="0" baseline="-25000" noProof="0" dirty="0" smtClean="0">
                  <a:ln>
                    <a:noFill/>
                  </a:ln>
                  <a:solidFill>
                    <a:sysClr val="window" lastClr="FFFFFF"/>
                  </a:solidFill>
                  <a:effectLst/>
                  <a:uLnTx/>
                  <a:uFillTx/>
                  <a:latin typeface="Calibri"/>
                  <a:ea typeface="+mn-ea"/>
                  <a:cs typeface="+mn-cs"/>
                </a:rPr>
                <a:t>n</a:t>
              </a:r>
              <a:endParaRPr kumimoji="0" lang="en-US" sz="800" b="0" i="1" u="none" strike="noStrike" kern="0" cap="none" spc="0" normalizeH="0" baseline="-25000" noProof="0" dirty="0">
                <a:ln>
                  <a:noFill/>
                </a:ln>
                <a:solidFill>
                  <a:sysClr val="window" lastClr="FFFFFF"/>
                </a:solidFill>
                <a:effectLst/>
                <a:uLnTx/>
                <a:uFillTx/>
                <a:latin typeface="Calibri"/>
                <a:ea typeface="+mn-ea"/>
                <a:cs typeface="+mn-cs"/>
              </a:endParaRPr>
            </a:p>
          </p:txBody>
        </p:sp>
      </p:grpSp>
      <p:sp>
        <p:nvSpPr>
          <p:cNvPr id="46" name="TextBox 45"/>
          <p:cNvSpPr txBox="1"/>
          <p:nvPr/>
        </p:nvSpPr>
        <p:spPr>
          <a:xfrm>
            <a:off x="4848323" y="4715933"/>
            <a:ext cx="544941" cy="215444"/>
          </a:xfrm>
          <a:prstGeom prst="rect">
            <a:avLst/>
          </a:prstGeom>
          <a:noFill/>
        </p:spPr>
        <p:txBody>
          <a:bodyPr wrap="none" rtlCol="0">
            <a:spAutoFit/>
          </a:bodyPr>
          <a:lstStyle/>
          <a:p>
            <a:r>
              <a:rPr lang="en-US" sz="800" dirty="0" smtClean="0">
                <a:latin typeface="Calibri"/>
                <a:cs typeface="Calibri"/>
              </a:rPr>
              <a:t>Subject</a:t>
            </a:r>
            <a:r>
              <a:rPr lang="en-US" sz="800" baseline="-25000" dirty="0" smtClean="0">
                <a:latin typeface="Calibri"/>
                <a:cs typeface="Calibri"/>
              </a:rPr>
              <a:t>2</a:t>
            </a:r>
            <a:endParaRPr lang="en-US" sz="800" baseline="-25000" dirty="0">
              <a:latin typeface="Calibri"/>
              <a:cs typeface="Calibri"/>
            </a:endParaRPr>
          </a:p>
        </p:txBody>
      </p:sp>
      <p:sp>
        <p:nvSpPr>
          <p:cNvPr id="47" name="TextBox 46"/>
          <p:cNvSpPr txBox="1"/>
          <p:nvPr/>
        </p:nvSpPr>
        <p:spPr>
          <a:xfrm rot="16200000">
            <a:off x="5225749" y="4235150"/>
            <a:ext cx="627596" cy="215444"/>
          </a:xfrm>
          <a:prstGeom prst="rect">
            <a:avLst/>
          </a:prstGeom>
          <a:noFill/>
        </p:spPr>
        <p:txBody>
          <a:bodyPr wrap="none" rtlCol="0">
            <a:spAutoFit/>
          </a:bodyPr>
          <a:lstStyle/>
          <a:p>
            <a:r>
              <a:rPr lang="en-US" sz="800" dirty="0" smtClean="0">
                <a:latin typeface="Calibri"/>
                <a:cs typeface="Calibri"/>
              </a:rPr>
              <a:t>Predicate</a:t>
            </a:r>
            <a:r>
              <a:rPr lang="en-US" sz="800" baseline="-25000" dirty="0" smtClean="0">
                <a:latin typeface="Calibri"/>
                <a:cs typeface="Calibri"/>
              </a:rPr>
              <a:t>2</a:t>
            </a:r>
            <a:endParaRPr lang="en-US" sz="800" baseline="-25000" dirty="0">
              <a:latin typeface="Calibri"/>
              <a:cs typeface="Calibri"/>
            </a:endParaRPr>
          </a:p>
        </p:txBody>
      </p:sp>
      <p:sp>
        <p:nvSpPr>
          <p:cNvPr id="48" name="TextBox 47"/>
          <p:cNvSpPr txBox="1"/>
          <p:nvPr/>
        </p:nvSpPr>
        <p:spPr>
          <a:xfrm>
            <a:off x="6051188" y="5339119"/>
            <a:ext cx="839443" cy="215444"/>
          </a:xfrm>
          <a:prstGeom prst="rect">
            <a:avLst/>
          </a:prstGeom>
          <a:noFill/>
        </p:spPr>
        <p:txBody>
          <a:bodyPr wrap="none" rtlCol="0">
            <a:spAutoFit/>
          </a:bodyPr>
          <a:lstStyle/>
          <a:p>
            <a:r>
              <a:rPr lang="en-US" sz="800" dirty="0" smtClean="0">
                <a:latin typeface="Calibri"/>
                <a:cs typeface="Calibri"/>
              </a:rPr>
              <a:t>Value = Object</a:t>
            </a:r>
            <a:r>
              <a:rPr lang="en-US" sz="800" baseline="-25000" dirty="0" smtClean="0">
                <a:latin typeface="Calibri"/>
                <a:cs typeface="Calibri"/>
              </a:rPr>
              <a:t>2</a:t>
            </a:r>
            <a:endParaRPr lang="en-US" sz="800" baseline="-25000" dirty="0">
              <a:latin typeface="Calibri"/>
              <a:cs typeface="Calibri"/>
            </a:endParaRPr>
          </a:p>
        </p:txBody>
      </p:sp>
      <p:sp>
        <p:nvSpPr>
          <p:cNvPr id="49" name="Arc 48"/>
          <p:cNvSpPr/>
          <p:nvPr/>
        </p:nvSpPr>
        <p:spPr>
          <a:xfrm>
            <a:off x="5566070" y="3513234"/>
            <a:ext cx="1862667" cy="2015928"/>
          </a:xfrm>
          <a:prstGeom prst="arc">
            <a:avLst>
              <a:gd name="adj1" fmla="val 6738331"/>
              <a:gd name="adj2" fmla="val 9126126"/>
            </a:avLst>
          </a:prstGeom>
          <a:ln w="12700">
            <a:solidFill>
              <a:schemeClr val="tx1">
                <a:lumMod val="65000"/>
                <a:lumOff val="35000"/>
              </a:schemeClr>
            </a:solidFill>
            <a:prstDash val="solid"/>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TextBox 34"/>
          <p:cNvSpPr txBox="1"/>
          <p:nvPr/>
        </p:nvSpPr>
        <p:spPr>
          <a:xfrm>
            <a:off x="4848323" y="4572000"/>
            <a:ext cx="544941" cy="215444"/>
          </a:xfrm>
          <a:prstGeom prst="rect">
            <a:avLst/>
          </a:prstGeom>
          <a:noFill/>
        </p:spPr>
        <p:txBody>
          <a:bodyPr wrap="none" rtlCol="0">
            <a:spAutoFit/>
          </a:bodyPr>
          <a:lstStyle/>
          <a:p>
            <a:r>
              <a:rPr lang="en-US" sz="800" dirty="0" smtClean="0">
                <a:latin typeface="Calibri"/>
                <a:cs typeface="Calibri"/>
              </a:rPr>
              <a:t>Subject</a:t>
            </a:r>
            <a:r>
              <a:rPr lang="en-US" sz="800" baseline="-25000" dirty="0" smtClean="0">
                <a:latin typeface="Calibri"/>
                <a:cs typeface="Calibri"/>
              </a:rPr>
              <a:t>1</a:t>
            </a:r>
            <a:endParaRPr lang="en-US" sz="800" baseline="-25000" dirty="0">
              <a:latin typeface="Calibri"/>
              <a:cs typeface="Calibri"/>
            </a:endParaRPr>
          </a:p>
        </p:txBody>
      </p:sp>
      <p:grpSp>
        <p:nvGrpSpPr>
          <p:cNvPr id="6" name="Group 51"/>
          <p:cNvGrpSpPr/>
          <p:nvPr/>
        </p:nvGrpSpPr>
        <p:grpSpPr>
          <a:xfrm>
            <a:off x="2724193" y="4597401"/>
            <a:ext cx="3458535" cy="618066"/>
            <a:chOff x="2724193" y="4597401"/>
            <a:chExt cx="3458535" cy="618066"/>
          </a:xfrm>
        </p:grpSpPr>
        <p:cxnSp>
          <p:nvCxnSpPr>
            <p:cNvPr id="36" name="Straight Connector 35"/>
            <p:cNvCxnSpPr/>
            <p:nvPr/>
          </p:nvCxnSpPr>
          <p:spPr>
            <a:xfrm>
              <a:off x="2724193" y="4597401"/>
              <a:ext cx="3458535" cy="8466"/>
            </a:xfrm>
            <a:prstGeom prst="line">
              <a:avLst/>
            </a:prstGeom>
            <a:ln w="12700">
              <a:solidFill>
                <a:srgbClr val="4F81BD"/>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724193" y="4749801"/>
              <a:ext cx="3458535" cy="8466"/>
            </a:xfrm>
            <a:prstGeom prst="line">
              <a:avLst/>
            </a:prstGeom>
            <a:ln w="12700">
              <a:solidFill>
                <a:srgbClr val="4F81BD"/>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724193" y="4902201"/>
              <a:ext cx="3458535" cy="8466"/>
            </a:xfrm>
            <a:prstGeom prst="line">
              <a:avLst/>
            </a:prstGeom>
            <a:ln w="12700">
              <a:solidFill>
                <a:srgbClr val="4F81BD"/>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724193" y="5054601"/>
              <a:ext cx="3458535" cy="8466"/>
            </a:xfrm>
            <a:prstGeom prst="line">
              <a:avLst/>
            </a:prstGeom>
            <a:ln w="12700">
              <a:solidFill>
                <a:srgbClr val="4F81BD"/>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724193" y="5207001"/>
              <a:ext cx="3458535" cy="8466"/>
            </a:xfrm>
            <a:prstGeom prst="line">
              <a:avLst/>
            </a:prstGeom>
            <a:ln w="12700">
              <a:solidFill>
                <a:srgbClr val="4F81BD"/>
              </a:solidFill>
              <a:prstDash val="sysDash"/>
              <a:tailEnd type="none"/>
            </a:ln>
          </p:spPr>
          <p:style>
            <a:lnRef idx="2">
              <a:schemeClr val="accent1"/>
            </a:lnRef>
            <a:fillRef idx="0">
              <a:schemeClr val="accent1"/>
            </a:fillRef>
            <a:effectRef idx="1">
              <a:schemeClr val="accent1"/>
            </a:effectRef>
            <a:fontRef idx="minor">
              <a:schemeClr val="tx1"/>
            </a:fontRef>
          </p:style>
        </p:cxnSp>
      </p:grpSp>
      <p:grpSp>
        <p:nvGrpSpPr>
          <p:cNvPr id="7" name="Group 53"/>
          <p:cNvGrpSpPr/>
          <p:nvPr/>
        </p:nvGrpSpPr>
        <p:grpSpPr>
          <a:xfrm>
            <a:off x="5317068" y="2594050"/>
            <a:ext cx="618066" cy="3458535"/>
            <a:chOff x="5317068" y="2594050"/>
            <a:chExt cx="618066" cy="3458535"/>
          </a:xfrm>
        </p:grpSpPr>
        <p:cxnSp>
          <p:nvCxnSpPr>
            <p:cNvPr id="42" name="Straight Connector 41"/>
            <p:cNvCxnSpPr/>
            <p:nvPr/>
          </p:nvCxnSpPr>
          <p:spPr>
            <a:xfrm rot="5400000">
              <a:off x="4049233" y="4319085"/>
              <a:ext cx="3458535" cy="8466"/>
            </a:xfrm>
            <a:prstGeom prst="line">
              <a:avLst/>
            </a:prstGeom>
            <a:ln w="12700">
              <a:solidFill>
                <a:srgbClr val="4F81BD"/>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3896833" y="4319085"/>
              <a:ext cx="3458535" cy="8466"/>
            </a:xfrm>
            <a:prstGeom prst="line">
              <a:avLst/>
            </a:prstGeom>
            <a:ln w="12700">
              <a:solidFill>
                <a:srgbClr val="4F81BD"/>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3744433" y="4319085"/>
              <a:ext cx="3458535" cy="8466"/>
            </a:xfrm>
            <a:prstGeom prst="line">
              <a:avLst/>
            </a:prstGeom>
            <a:ln w="12700">
              <a:solidFill>
                <a:srgbClr val="4F81BD"/>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3592033" y="4319085"/>
              <a:ext cx="3458535" cy="8466"/>
            </a:xfrm>
            <a:prstGeom prst="line">
              <a:avLst/>
            </a:prstGeom>
            <a:ln w="12700">
              <a:solidFill>
                <a:srgbClr val="4F81BD"/>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4201633" y="4319085"/>
              <a:ext cx="3458535" cy="8466"/>
            </a:xfrm>
            <a:prstGeom prst="line">
              <a:avLst/>
            </a:prstGeom>
            <a:ln w="12700">
              <a:solidFill>
                <a:srgbClr val="4F81BD"/>
              </a:solidFill>
              <a:prstDash val="sysDash"/>
              <a:tailEnd type="none"/>
            </a:ln>
          </p:spPr>
          <p:style>
            <a:lnRef idx="2">
              <a:schemeClr val="accent1"/>
            </a:lnRef>
            <a:fillRef idx="0">
              <a:schemeClr val="accent1"/>
            </a:fillRef>
            <a:effectRef idx="1">
              <a:schemeClr val="accent1"/>
            </a:effectRef>
            <a:fontRef idx="minor">
              <a:schemeClr val="tx1"/>
            </a:fontRef>
          </p:style>
        </p:cxnSp>
      </p:grpSp>
      <p:sp>
        <p:nvSpPr>
          <p:cNvPr id="55" name="TextBox 54"/>
          <p:cNvSpPr txBox="1"/>
          <p:nvPr/>
        </p:nvSpPr>
        <p:spPr>
          <a:xfrm>
            <a:off x="4848323" y="5014609"/>
            <a:ext cx="537887" cy="215444"/>
          </a:xfrm>
          <a:prstGeom prst="rect">
            <a:avLst/>
          </a:prstGeom>
          <a:noFill/>
        </p:spPr>
        <p:txBody>
          <a:bodyPr wrap="none" rtlCol="0">
            <a:spAutoFit/>
          </a:bodyPr>
          <a:lstStyle/>
          <a:p>
            <a:r>
              <a:rPr lang="en-US" sz="800" dirty="0" smtClean="0">
                <a:latin typeface="Calibri"/>
                <a:cs typeface="Calibri"/>
              </a:rPr>
              <a:t>Subject</a:t>
            </a:r>
            <a:r>
              <a:rPr lang="en-US" sz="800" i="1" baseline="-25000" dirty="0" smtClean="0">
                <a:latin typeface="Calibri"/>
                <a:cs typeface="Calibri"/>
              </a:rPr>
              <a:t>n</a:t>
            </a:r>
            <a:endParaRPr lang="en-US" sz="800" i="1" baseline="-25000" dirty="0">
              <a:latin typeface="Calibri"/>
              <a:cs typeface="Calibri"/>
            </a:endParaRPr>
          </a:p>
        </p:txBody>
      </p:sp>
      <p:sp>
        <p:nvSpPr>
          <p:cNvPr id="56" name="TextBox 55"/>
          <p:cNvSpPr txBox="1"/>
          <p:nvPr/>
        </p:nvSpPr>
        <p:spPr>
          <a:xfrm rot="16200000">
            <a:off x="5062532" y="4235150"/>
            <a:ext cx="627596" cy="215444"/>
          </a:xfrm>
          <a:prstGeom prst="rect">
            <a:avLst/>
          </a:prstGeom>
          <a:noFill/>
        </p:spPr>
        <p:txBody>
          <a:bodyPr wrap="none" rtlCol="0">
            <a:spAutoFit/>
          </a:bodyPr>
          <a:lstStyle/>
          <a:p>
            <a:r>
              <a:rPr lang="en-US" sz="800" dirty="0" smtClean="0">
                <a:latin typeface="Calibri"/>
                <a:cs typeface="Calibri"/>
              </a:rPr>
              <a:t>Predicate</a:t>
            </a:r>
            <a:r>
              <a:rPr lang="en-US" sz="800" baseline="-25000" dirty="0" smtClean="0">
                <a:latin typeface="Calibri"/>
                <a:cs typeface="Calibri"/>
              </a:rPr>
              <a:t>1</a:t>
            </a:r>
            <a:endParaRPr lang="en-US" sz="800" baseline="-25000" dirty="0">
              <a:latin typeface="Calibri"/>
              <a:cs typeface="Calibri"/>
            </a:endParaRPr>
          </a:p>
        </p:txBody>
      </p:sp>
      <p:sp>
        <p:nvSpPr>
          <p:cNvPr id="57" name="TextBox 56"/>
          <p:cNvSpPr txBox="1"/>
          <p:nvPr/>
        </p:nvSpPr>
        <p:spPr>
          <a:xfrm rot="16200000">
            <a:off x="5538209" y="4238677"/>
            <a:ext cx="620542" cy="215444"/>
          </a:xfrm>
          <a:prstGeom prst="rect">
            <a:avLst/>
          </a:prstGeom>
          <a:noFill/>
        </p:spPr>
        <p:txBody>
          <a:bodyPr wrap="none" rtlCol="0">
            <a:spAutoFit/>
          </a:bodyPr>
          <a:lstStyle/>
          <a:p>
            <a:r>
              <a:rPr lang="en-US" sz="800" dirty="0" smtClean="0">
                <a:latin typeface="Calibri"/>
                <a:cs typeface="Calibri"/>
              </a:rPr>
              <a:t>Predicate</a:t>
            </a:r>
            <a:r>
              <a:rPr lang="en-US" sz="800" i="1" baseline="-25000" dirty="0" smtClean="0">
                <a:latin typeface="Calibri"/>
                <a:cs typeface="Calibri"/>
              </a:rPr>
              <a:t>n</a:t>
            </a:r>
            <a:endParaRPr lang="en-US" sz="800" i="1" baseline="-25000" dirty="0">
              <a:latin typeface="Calibri"/>
              <a:cs typeface="Calibri"/>
            </a:endParaRPr>
          </a:p>
        </p:txBody>
      </p:sp>
      <p:sp>
        <p:nvSpPr>
          <p:cNvPr id="41" name="Footer Placeholder 3"/>
          <p:cNvSpPr>
            <a:spLocks noGrp="1"/>
          </p:cNvSpPr>
          <p:nvPr>
            <p:ph type="ftr" sz="quarter" idx="3"/>
          </p:nvPr>
        </p:nvSpPr>
        <p:spPr>
          <a:xfrm>
            <a:off x="155448" y="6410848"/>
            <a:ext cx="8827008" cy="365760"/>
          </a:xfrm>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34</a:t>
            </a:fld>
            <a:endParaRPr lang="en-US" dirty="0"/>
          </a:p>
        </p:txBody>
      </p:sp>
      <p:sp>
        <p:nvSpPr>
          <p:cNvPr id="40" name="TextBox 39"/>
          <p:cNvSpPr txBox="1"/>
          <p:nvPr/>
        </p:nvSpPr>
        <p:spPr>
          <a:xfrm>
            <a:off x="6367694" y="3143902"/>
            <a:ext cx="2276773" cy="73866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1400" dirty="0" smtClean="0">
                <a:latin typeface="Calibri"/>
                <a:cs typeface="Calibri"/>
              </a:rPr>
              <a:t>RDF enables large-scale data </a:t>
            </a:r>
            <a:r>
              <a:rPr lang="en-US" sz="1400" i="1" dirty="0" smtClean="0">
                <a:latin typeface="Calibri"/>
                <a:cs typeface="Calibri"/>
              </a:rPr>
              <a:t>aggregation</a:t>
            </a:r>
            <a:r>
              <a:rPr lang="en-US" sz="1400" dirty="0" smtClean="0">
                <a:latin typeface="Calibri"/>
                <a:cs typeface="Calibri"/>
              </a:rPr>
              <a:t>, even if not yet data </a:t>
            </a:r>
            <a:r>
              <a:rPr lang="en-US" sz="1400" i="1" dirty="0" smtClean="0">
                <a:latin typeface="Calibri"/>
                <a:cs typeface="Calibri"/>
              </a:rPr>
              <a:t>integration</a:t>
            </a:r>
            <a:r>
              <a:rPr lang="en-US" sz="1400" dirty="0" smtClean="0">
                <a:latin typeface="Calibri"/>
                <a:cs typeface="Calibri"/>
              </a:rPr>
              <a:t>.</a:t>
            </a:r>
            <a:endParaRPr lang="en-US" sz="1400" baseline="-25000" dirty="0">
              <a:latin typeface="Calibri"/>
              <a:cs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9400"/>
            <a:ext cx="8534400" cy="758952"/>
          </a:xfrm>
        </p:spPr>
        <p:txBody>
          <a:bodyPr>
            <a:normAutofit fontScale="90000"/>
          </a:bodyPr>
          <a:lstStyle/>
          <a:p>
            <a:r>
              <a:rPr lang="en-US" dirty="0" smtClean="0"/>
              <a:t>Linked Open Data:</a:t>
            </a:r>
            <a:br>
              <a:rPr lang="en-US" dirty="0" smtClean="0"/>
            </a:br>
            <a:r>
              <a:rPr lang="en-US" dirty="0" smtClean="0"/>
              <a:t>13.1 Billion Statements and Growing</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35</a:t>
            </a:fld>
            <a:endParaRPr lang="en-US" dirty="0"/>
          </a:p>
        </p:txBody>
      </p:sp>
      <p:sp>
        <p:nvSpPr>
          <p:cNvPr id="6" name="Text Box 5"/>
          <p:cNvSpPr txBox="1">
            <a:spLocks noChangeArrowheads="1"/>
          </p:cNvSpPr>
          <p:nvPr/>
        </p:nvSpPr>
        <p:spPr bwMode="auto">
          <a:xfrm>
            <a:off x="1141830" y="6132512"/>
            <a:ext cx="7176670" cy="231775"/>
          </a:xfrm>
          <a:prstGeom prst="rect">
            <a:avLst/>
          </a:prstGeom>
          <a:noFill/>
          <a:ln w="9525">
            <a:noFill/>
            <a:round/>
            <a:headEnd/>
            <a:tailEnd/>
          </a:ln>
          <a:effectLst/>
        </p:spPr>
        <p:txBody>
          <a:bodyPr wrap="none" lIns="90000" tIns="53820" rIns="90000" bIns="45000">
            <a:prstTxWarp prst="textNoShape">
              <a:avLst/>
            </a:prstTxWarp>
          </a:bodyPr>
          <a:lstStyle/>
          <a:p>
            <a:pPr defTabSz="449263">
              <a:lnSpc>
                <a:spcPct val="93000"/>
              </a:lnSpc>
              <a:buClr>
                <a:srgbClr val="000000"/>
              </a:buClr>
              <a:buSzPct val="100000"/>
              <a:tabLst>
                <a:tab pos="723900" algn="l"/>
                <a:tab pos="1447800" algn="l"/>
              </a:tabLst>
            </a:pPr>
            <a:r>
              <a:rPr lang="en-US" sz="1000" dirty="0" smtClean="0">
                <a:solidFill>
                  <a:srgbClr val="000000"/>
                </a:solidFill>
                <a:latin typeface="Calibri"/>
                <a:cs typeface="Calibri"/>
              </a:rPr>
              <a:t>Bizer et al. Linked data–the story so far. International Journal On Semantic Web and Information Systems (2009) vol. 5 (3) pp. 1-22</a:t>
            </a:r>
            <a:endParaRPr lang="en-US" sz="1000" dirty="0">
              <a:solidFill>
                <a:srgbClr val="000000"/>
              </a:solidFill>
              <a:effectLst/>
              <a:latin typeface="Calibri"/>
              <a:cs typeface="Calibri"/>
            </a:endParaRPr>
          </a:p>
        </p:txBody>
      </p:sp>
      <p:pic>
        <p:nvPicPr>
          <p:cNvPr id="7" name="Picture 6"/>
          <p:cNvPicPr>
            <a:picLocks noChangeAspect="1"/>
          </p:cNvPicPr>
          <p:nvPr/>
        </p:nvPicPr>
        <p:blipFill>
          <a:blip r:embed="rId2"/>
          <a:stretch>
            <a:fillRect/>
          </a:stretch>
        </p:blipFill>
        <p:spPr>
          <a:xfrm>
            <a:off x="1676400" y="1628447"/>
            <a:ext cx="5828130" cy="445406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9400"/>
            <a:ext cx="8534400" cy="758952"/>
          </a:xfrm>
        </p:spPr>
        <p:txBody>
          <a:bodyPr>
            <a:normAutofit/>
          </a:bodyPr>
          <a:lstStyle/>
          <a:p>
            <a:r>
              <a:rPr lang="en-US" dirty="0" smtClean="0"/>
              <a:t>Caveat Emptor</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36</a:t>
            </a:fld>
            <a:endParaRPr lang="en-US" dirty="0"/>
          </a:p>
        </p:txBody>
      </p:sp>
      <p:sp>
        <p:nvSpPr>
          <p:cNvPr id="8" name="Content Placeholder 2"/>
          <p:cNvSpPr>
            <a:spLocks noGrp="1"/>
          </p:cNvSpPr>
          <p:nvPr>
            <p:ph sz="quarter" idx="1"/>
          </p:nvPr>
        </p:nvSpPr>
        <p:spPr>
          <a:xfrm>
            <a:off x="1278469" y="2020824"/>
            <a:ext cx="6544734" cy="3846576"/>
          </a:xfrm>
        </p:spPr>
        <p:txBody>
          <a:bodyPr>
            <a:noAutofit/>
          </a:bodyPr>
          <a:lstStyle/>
          <a:p>
            <a:pPr marL="0" indent="0" algn="ctr">
              <a:spcBef>
                <a:spcPts val="600"/>
              </a:spcBef>
              <a:buNone/>
            </a:pPr>
            <a:r>
              <a:rPr lang="en-US" sz="1800" dirty="0" smtClean="0"/>
              <a:t>Remember the stock market crash of 2008?</a:t>
            </a:r>
          </a:p>
          <a:p>
            <a:pPr marL="0" indent="0" algn="ctr">
              <a:spcBef>
                <a:spcPts val="600"/>
              </a:spcBef>
              <a:buNone/>
            </a:pPr>
            <a:endParaRPr lang="en-US" sz="1800" dirty="0" smtClean="0"/>
          </a:p>
          <a:p>
            <a:pPr marL="0" indent="0" algn="ctr">
              <a:spcBef>
                <a:spcPts val="600"/>
              </a:spcBef>
              <a:buNone/>
            </a:pPr>
            <a:r>
              <a:rPr lang="en-US" sz="1800" dirty="0" smtClean="0"/>
              <a:t>(You know, the one that caused the deepest recession since the Great Depression?)</a:t>
            </a:r>
          </a:p>
          <a:p>
            <a:pPr marL="0" indent="0" algn="ctr">
              <a:spcBef>
                <a:spcPts val="600"/>
              </a:spcBef>
              <a:buNone/>
            </a:pPr>
            <a:endParaRPr lang="en-US" sz="1800" dirty="0" smtClean="0"/>
          </a:p>
          <a:p>
            <a:pPr marL="0" indent="0" algn="ctr">
              <a:spcBef>
                <a:spcPts val="600"/>
              </a:spcBef>
              <a:buNone/>
            </a:pPr>
            <a:r>
              <a:rPr lang="en-US" sz="1800" dirty="0" smtClean="0"/>
              <a:t>Remember AAA ratings on junk MBS?</a:t>
            </a:r>
          </a:p>
          <a:p>
            <a:pPr marL="0" indent="0" algn="ctr">
              <a:spcBef>
                <a:spcPts val="600"/>
              </a:spcBef>
              <a:buNone/>
            </a:pPr>
            <a:endParaRPr lang="en-US" sz="1800" dirty="0" smtClean="0"/>
          </a:p>
          <a:p>
            <a:pPr marL="0" indent="0" algn="ctr">
              <a:spcBef>
                <a:spcPts val="600"/>
              </a:spcBef>
              <a:buNone/>
            </a:pPr>
            <a:r>
              <a:rPr lang="en-US" sz="1800" dirty="0" smtClean="0"/>
              <a:t>It pays to look.  Kick the tires.</a:t>
            </a:r>
          </a:p>
          <a:p>
            <a:pPr marL="0" indent="0" algn="ctr">
              <a:spcBef>
                <a:spcPts val="600"/>
              </a:spcBef>
              <a:buNone/>
            </a:pPr>
            <a:endParaRPr lang="en-US" sz="1800" dirty="0" smtClean="0"/>
          </a:p>
          <a:p>
            <a:pPr marL="0" indent="0" algn="ctr">
              <a:spcBef>
                <a:spcPts val="600"/>
              </a:spcBef>
              <a:buNone/>
            </a:pPr>
            <a:r>
              <a:rPr lang="en-US" sz="1800" dirty="0" smtClean="0"/>
              <a:t>What exactly am I getting in those 13.1 billion statements?</a:t>
            </a:r>
          </a:p>
          <a:p>
            <a:pPr marL="0" indent="0">
              <a:spcBef>
                <a:spcPts val="600"/>
              </a:spcBef>
              <a:buNone/>
            </a:pPr>
            <a:endParaRPr lang="en-US" sz="1800" dirty="0" smtClean="0"/>
          </a:p>
          <a:p>
            <a:pPr marL="0" indent="0" algn="ctr">
              <a:spcBef>
                <a:spcPts val="600"/>
              </a:spcBef>
              <a:buNone/>
            </a:pPr>
            <a:endParaRPr lang="en-US" sz="1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9400"/>
            <a:ext cx="8534400" cy="758952"/>
          </a:xfrm>
        </p:spPr>
        <p:txBody>
          <a:bodyPr>
            <a:normAutofit/>
          </a:bodyPr>
          <a:lstStyle/>
          <a:p>
            <a:r>
              <a:rPr lang="en-US" dirty="0" smtClean="0"/>
              <a:t>Hold that Thought</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37</a:t>
            </a:fld>
            <a:endParaRPr lang="en-US" dirty="0"/>
          </a:p>
        </p:txBody>
      </p:sp>
      <p:sp>
        <p:nvSpPr>
          <p:cNvPr id="8" name="Content Placeholder 2"/>
          <p:cNvSpPr>
            <a:spLocks noGrp="1"/>
          </p:cNvSpPr>
          <p:nvPr>
            <p:ph sz="quarter" idx="1"/>
          </p:nvPr>
        </p:nvSpPr>
        <p:spPr>
          <a:xfrm>
            <a:off x="1278469" y="2020824"/>
            <a:ext cx="6544734" cy="1331976"/>
          </a:xfrm>
        </p:spPr>
        <p:txBody>
          <a:bodyPr>
            <a:noAutofit/>
          </a:bodyPr>
          <a:lstStyle/>
          <a:p>
            <a:pPr marL="0" indent="0" algn="ctr">
              <a:spcBef>
                <a:spcPts val="600"/>
              </a:spcBef>
              <a:buNone/>
            </a:pPr>
            <a:r>
              <a:rPr lang="en-US" sz="1800" dirty="0" smtClean="0"/>
              <a:t>We’re going to come back to it.</a:t>
            </a:r>
          </a:p>
          <a:p>
            <a:pPr marL="0" indent="0" algn="ctr">
              <a:spcBef>
                <a:spcPts val="600"/>
              </a:spcBef>
              <a:buNone/>
            </a:pPr>
            <a:endParaRPr lang="en-US" sz="1800" dirty="0" smtClean="0"/>
          </a:p>
          <a:p>
            <a:pPr marL="0" indent="0" algn="ctr">
              <a:spcBef>
                <a:spcPts val="600"/>
              </a:spcBef>
              <a:buNone/>
            </a:pPr>
            <a:r>
              <a:rPr lang="en-US" sz="1800" dirty="0" smtClean="0"/>
              <a:t>But first, let’s finish with RDF, because it is truly powerful.</a:t>
            </a:r>
          </a:p>
          <a:p>
            <a:pPr marL="0" indent="0">
              <a:spcBef>
                <a:spcPts val="600"/>
              </a:spcBef>
              <a:buNone/>
            </a:pPr>
            <a:endParaRPr lang="en-US" sz="1800" dirty="0" smtClean="0"/>
          </a:p>
          <a:p>
            <a:pPr marL="0" indent="0" algn="ctr">
              <a:spcBef>
                <a:spcPts val="600"/>
              </a:spcBef>
              <a:buNone/>
            </a:pPr>
            <a:endParaRPr lang="en-US" sz="1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Services</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38</a:t>
            </a:fld>
            <a:endParaRPr lang="en-US" dirty="0"/>
          </a:p>
        </p:txBody>
      </p:sp>
      <p:sp>
        <p:nvSpPr>
          <p:cNvPr id="24" name="Oval 23"/>
          <p:cNvSpPr/>
          <p:nvPr/>
        </p:nvSpPr>
        <p:spPr>
          <a:xfrm>
            <a:off x="6669908"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smtClean="0">
                <a:solidFill>
                  <a:sysClr val="window" lastClr="FFFFFF"/>
                </a:solidFill>
                <a:latin typeface="Calibri"/>
              </a:rPr>
              <a:t>o</a:t>
            </a: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Oval 24"/>
          <p:cNvSpPr/>
          <p:nvPr/>
        </p:nvSpPr>
        <p:spPr>
          <a:xfrm>
            <a:off x="1051118"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someResource</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Arc 25"/>
          <p:cNvSpPr/>
          <p:nvPr/>
        </p:nvSpPr>
        <p:spPr>
          <a:xfrm>
            <a:off x="2270318" y="28194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performsMapping</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Oval 26"/>
          <p:cNvSpPr/>
          <p:nvPr/>
        </p:nvSpPr>
        <p:spPr>
          <a:xfrm>
            <a:off x="3916459"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subject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Arc 29"/>
          <p:cNvSpPr/>
          <p:nvPr/>
        </p:nvSpPr>
        <p:spPr>
          <a:xfrm>
            <a:off x="5257800" y="28194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mapsTo</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TextBox 8"/>
          <p:cNvSpPr txBox="1"/>
          <p:nvPr/>
        </p:nvSpPr>
        <p:spPr>
          <a:xfrm>
            <a:off x="1051118" y="4546600"/>
            <a:ext cx="7073900" cy="1477328"/>
          </a:xfrm>
          <a:prstGeom prst="rect">
            <a:avLst/>
          </a:prstGeom>
          <a:noFill/>
        </p:spPr>
        <p:txBody>
          <a:bodyPr wrap="square" rtlCol="0">
            <a:spAutoFit/>
          </a:bodyPr>
          <a:lstStyle/>
          <a:p>
            <a:pPr algn="ctr"/>
            <a:r>
              <a:rPr lang="en-US" dirty="0" smtClean="0">
                <a:latin typeface="Calibri"/>
                <a:cs typeface="Calibri"/>
              </a:rPr>
              <a:t>This architectural feature is critical: we’re going to push the ontology</a:t>
            </a:r>
          </a:p>
          <a:p>
            <a:pPr algn="ctr"/>
            <a:r>
              <a:rPr lang="en-US" dirty="0" smtClean="0">
                <a:latin typeface="Calibri"/>
                <a:cs typeface="Calibri"/>
              </a:rPr>
              <a:t>alignment problem (mapping—or transforming—data of one type into another type) onto semantically described service points.</a:t>
            </a:r>
          </a:p>
          <a:p>
            <a:pPr algn="ctr"/>
            <a:endParaRPr lang="en-US" dirty="0" smtClean="0">
              <a:latin typeface="Calibri"/>
              <a:cs typeface="Calibri"/>
            </a:endParaRPr>
          </a:p>
          <a:p>
            <a:pPr algn="ctr"/>
            <a:r>
              <a:rPr lang="en-US" dirty="0" smtClean="0">
                <a:latin typeface="Calibri"/>
                <a:cs typeface="Calibri"/>
              </a:rPr>
              <a:t>We then automate over these ‘persisted’ human-in-the-loop points.</a:t>
            </a:r>
            <a:endParaRPr lang="en-US" dirty="0">
              <a:latin typeface="Calibri"/>
              <a:cs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Interfaces</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39</a:t>
            </a:fld>
            <a:endParaRPr lang="en-US" dirty="0"/>
          </a:p>
        </p:txBody>
      </p:sp>
      <p:sp>
        <p:nvSpPr>
          <p:cNvPr id="24" name="Oval 23"/>
          <p:cNvSpPr/>
          <p:nvPr/>
        </p:nvSpPr>
        <p:spPr>
          <a:xfrm>
            <a:off x="6669908"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smtClean="0">
                <a:solidFill>
                  <a:sysClr val="window" lastClr="FFFFFF"/>
                </a:solidFill>
                <a:latin typeface="Calibri"/>
              </a:rPr>
              <a:t>o</a:t>
            </a: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Oval 24"/>
          <p:cNvSpPr/>
          <p:nvPr/>
        </p:nvSpPr>
        <p:spPr>
          <a:xfrm>
            <a:off x="1051118"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someResource</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Arc 25"/>
          <p:cNvSpPr/>
          <p:nvPr/>
        </p:nvSpPr>
        <p:spPr>
          <a:xfrm>
            <a:off x="2270318" y="28194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performsMapping</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Oval 26"/>
          <p:cNvSpPr/>
          <p:nvPr/>
        </p:nvSpPr>
        <p:spPr>
          <a:xfrm>
            <a:off x="3916459"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subject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Arc 29"/>
          <p:cNvSpPr/>
          <p:nvPr/>
        </p:nvSpPr>
        <p:spPr>
          <a:xfrm>
            <a:off x="5257800" y="28194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mapsTo</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p:nvSpPr>
        <p:spPr>
          <a:xfrm>
            <a:off x="3200400" y="4590871"/>
            <a:ext cx="3276600" cy="1200329"/>
          </a:xfrm>
          <a:prstGeom prst="rect">
            <a:avLst/>
          </a:prstGeom>
        </p:spPr>
        <p:txBody>
          <a:bodyPr wrap="square">
            <a:spAutoFit/>
          </a:bodyPr>
          <a:lstStyle/>
          <a:p>
            <a:pPr marL="236538" indent="-236538">
              <a:buFont typeface="Arial"/>
              <a:buChar char="•"/>
            </a:pPr>
            <a:r>
              <a:rPr lang="en-US" dirty="0" smtClean="0">
                <a:solidFill>
                  <a:prstClr val="black"/>
                </a:solidFill>
                <a:latin typeface="Calibri"/>
                <a:cs typeface="Calibri"/>
              </a:rPr>
              <a:t>I’m a transcendental function</a:t>
            </a:r>
          </a:p>
          <a:p>
            <a:pPr marL="236538" indent="-236538">
              <a:buFont typeface="Arial"/>
              <a:buChar char="•"/>
            </a:pPr>
            <a:r>
              <a:rPr lang="en-US" dirty="0" smtClean="0">
                <a:solidFill>
                  <a:prstClr val="black"/>
                </a:solidFill>
                <a:latin typeface="Calibri"/>
                <a:cs typeface="Calibri"/>
              </a:rPr>
              <a:t>I’m periodic on 2π radians</a:t>
            </a:r>
          </a:p>
          <a:p>
            <a:pPr marL="236538" indent="-236538">
              <a:buFont typeface="Arial"/>
              <a:buChar char="•"/>
            </a:pPr>
            <a:r>
              <a:rPr lang="en-US" dirty="0" smtClean="0">
                <a:solidFill>
                  <a:prstClr val="black"/>
                </a:solidFill>
                <a:latin typeface="Calibri"/>
                <a:cs typeface="Calibri"/>
              </a:rPr>
              <a:t>Give me 0, I’ll give you 1</a:t>
            </a:r>
          </a:p>
          <a:p>
            <a:pPr marL="236538" indent="-236538">
              <a:buFont typeface="Arial"/>
              <a:buChar char="•"/>
            </a:pPr>
            <a:endParaRPr lang="en-US" dirty="0"/>
          </a:p>
        </p:txBody>
      </p:sp>
      <p:sp>
        <p:nvSpPr>
          <p:cNvPr id="11" name="Arc 10"/>
          <p:cNvSpPr/>
          <p:nvPr/>
        </p:nvSpPr>
        <p:spPr>
          <a:xfrm flipH="1">
            <a:off x="4740082" y="2990850"/>
            <a:ext cx="2384618" cy="1447800"/>
          </a:xfrm>
          <a:prstGeom prst="arc">
            <a:avLst>
              <a:gd name="adj1" fmla="val 296066"/>
              <a:gd name="adj2" fmla="val 3200011"/>
            </a:avLst>
          </a:prstGeom>
          <a:noFill/>
          <a:ln w="38100" cap="flat" cmpd="sng" algn="ctr">
            <a:solidFill>
              <a:srgbClr val="4F81BD"/>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Arc 13"/>
          <p:cNvSpPr/>
          <p:nvPr/>
        </p:nvSpPr>
        <p:spPr>
          <a:xfrm flipH="1">
            <a:off x="7643843" y="2971800"/>
            <a:ext cx="2384618" cy="1447800"/>
          </a:xfrm>
          <a:prstGeom prst="arc">
            <a:avLst>
              <a:gd name="adj1" fmla="val 296066"/>
              <a:gd name="adj2" fmla="val 3200011"/>
            </a:avLst>
          </a:prstGeom>
          <a:noFill/>
          <a:ln w="38100" cap="flat" cmpd="sng" algn="ctr">
            <a:solidFill>
              <a:srgbClr val="4F81BD"/>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ctangle 17"/>
          <p:cNvSpPr/>
          <p:nvPr/>
        </p:nvSpPr>
        <p:spPr>
          <a:xfrm>
            <a:off x="8385140" y="4114800"/>
            <a:ext cx="301660" cy="369332"/>
          </a:xfrm>
          <a:prstGeom prst="rect">
            <a:avLst/>
          </a:prstGeom>
        </p:spPr>
        <p:txBody>
          <a:bodyPr wrap="none">
            <a:spAutoFit/>
          </a:bodyPr>
          <a:lstStyle/>
          <a:p>
            <a:r>
              <a:rPr lang="en-US" dirty="0" smtClean="0">
                <a:solidFill>
                  <a:prstClr val="black"/>
                </a:solidFill>
                <a:latin typeface="Calibri"/>
                <a:cs typeface="Calibri"/>
              </a:rPr>
              <a:t>1</a:t>
            </a:r>
            <a:endParaRPr lang="en-US" dirty="0"/>
          </a:p>
        </p:txBody>
      </p:sp>
      <p:sp>
        <p:nvSpPr>
          <p:cNvPr id="19" name="Rectangle 18"/>
          <p:cNvSpPr/>
          <p:nvPr/>
        </p:nvSpPr>
        <p:spPr>
          <a:xfrm>
            <a:off x="5489540" y="4114800"/>
            <a:ext cx="301660" cy="369332"/>
          </a:xfrm>
          <a:prstGeom prst="rect">
            <a:avLst/>
          </a:prstGeom>
        </p:spPr>
        <p:txBody>
          <a:bodyPr wrap="none">
            <a:spAutoFit/>
          </a:bodyPr>
          <a:lstStyle/>
          <a:p>
            <a:r>
              <a:rPr lang="en-US" dirty="0" smtClean="0">
                <a:solidFill>
                  <a:prstClr val="black"/>
                </a:solidFill>
                <a:latin typeface="Calibri"/>
                <a:cs typeface="Calibri"/>
              </a:rPr>
              <a:t>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Kegg Carbon Fixation.png"/>
          <p:cNvPicPr>
            <a:picLocks noChangeAspect="1"/>
          </p:cNvPicPr>
          <p:nvPr/>
        </p:nvPicPr>
        <p:blipFill>
          <a:blip r:embed="rId2"/>
          <a:srcRect r="25833"/>
          <a:stretch>
            <a:fillRect/>
          </a:stretch>
        </p:blipFill>
        <p:spPr>
          <a:xfrm>
            <a:off x="4648200" y="3385901"/>
            <a:ext cx="4024855" cy="2557699"/>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fontScale="90000"/>
          </a:bodyPr>
          <a:lstStyle/>
          <a:p>
            <a:r>
              <a:rPr lang="en-US" dirty="0" smtClean="0"/>
              <a:t>A</a:t>
            </a:r>
            <a:r>
              <a:rPr lang="en-US" dirty="0" smtClean="0"/>
              <a:t> Ubiquitous </a:t>
            </a:r>
            <a:r>
              <a:rPr lang="en-US" dirty="0" smtClean="0"/>
              <a:t>Role for Data Visualization in Discovery</a:t>
            </a:r>
            <a:endParaRPr lang="en-US" dirty="0"/>
          </a:p>
        </p:txBody>
      </p:sp>
      <p:pic>
        <p:nvPicPr>
          <p:cNvPr id="5" name="Content Placeholder 4" descr="Kegg Photosynthesis.png"/>
          <p:cNvPicPr>
            <a:picLocks noGrp="1" noChangeAspect="1"/>
          </p:cNvPicPr>
          <p:nvPr>
            <p:ph sz="quarter" idx="1"/>
          </p:nvPr>
        </p:nvPicPr>
        <p:blipFill>
          <a:blip r:embed="rId3"/>
          <a:srcRect l="4252" t="4944" r="-54" b="1733"/>
          <a:stretch>
            <a:fillRect/>
          </a:stretch>
        </p:blipFill>
        <p:spPr>
          <a:xfrm>
            <a:off x="457200" y="1524000"/>
            <a:ext cx="5377590" cy="2819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4</a:t>
            </a:fld>
            <a:endParaRPr lang="en-US" dirty="0"/>
          </a:p>
        </p:txBody>
      </p:sp>
      <p:sp>
        <p:nvSpPr>
          <p:cNvPr id="6" name="TextBox 5"/>
          <p:cNvSpPr txBox="1"/>
          <p:nvPr/>
        </p:nvSpPr>
        <p:spPr>
          <a:xfrm>
            <a:off x="7086600" y="5971401"/>
            <a:ext cx="1629510" cy="230832"/>
          </a:xfrm>
          <a:prstGeom prst="rect">
            <a:avLst/>
          </a:prstGeom>
          <a:noFill/>
        </p:spPr>
        <p:txBody>
          <a:bodyPr wrap="none" rtlCol="0">
            <a:spAutoFit/>
          </a:bodyPr>
          <a:lstStyle/>
          <a:p>
            <a:r>
              <a:rPr lang="en-US" sz="900" dirty="0" smtClean="0">
                <a:latin typeface="Calibri"/>
                <a:cs typeface="Calibri"/>
              </a:rPr>
              <a:t>http://www.kegg.jp/kegg/atlas</a:t>
            </a:r>
            <a:endParaRPr lang="en-US" sz="900" dirty="0">
              <a:latin typeface="Calibri"/>
              <a:cs typeface="Calibri"/>
            </a:endParaRPr>
          </a:p>
        </p:txBody>
      </p:sp>
      <p:pic>
        <p:nvPicPr>
          <p:cNvPr id="8" name="Picture 7"/>
          <p:cNvPicPr>
            <a:picLocks noChangeAspect="1"/>
          </p:cNvPicPr>
          <p:nvPr/>
        </p:nvPicPr>
        <p:blipFill>
          <a:blip r:embed="rId4"/>
          <a:stretch>
            <a:fillRect/>
          </a:stretch>
        </p:blipFill>
        <p:spPr>
          <a:xfrm>
            <a:off x="1447799" y="4234099"/>
            <a:ext cx="2321917" cy="1899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600200" y="6173687"/>
            <a:ext cx="2288758" cy="230832"/>
          </a:xfrm>
          <a:prstGeom prst="rect">
            <a:avLst/>
          </a:prstGeom>
          <a:noFill/>
        </p:spPr>
        <p:txBody>
          <a:bodyPr wrap="none" rtlCol="0">
            <a:spAutoFit/>
          </a:bodyPr>
          <a:lstStyle/>
          <a:p>
            <a:r>
              <a:rPr lang="en-US" sz="900" dirty="0" smtClean="0">
                <a:latin typeface="Calibri"/>
                <a:cs typeface="Calibri"/>
              </a:rPr>
              <a:t>Maddison WP 1997 Syst. Biol. </a:t>
            </a:r>
            <a:r>
              <a:rPr lang="en-US" sz="900" b="1" dirty="0" smtClean="0">
                <a:latin typeface="Calibri"/>
                <a:cs typeface="Calibri"/>
              </a:rPr>
              <a:t>46</a:t>
            </a:r>
            <a:r>
              <a:rPr lang="en-US" sz="900" dirty="0" smtClean="0">
                <a:latin typeface="Calibri"/>
                <a:cs typeface="Calibri"/>
              </a:rPr>
              <a:t>(3): 523-536</a:t>
            </a:r>
            <a:endParaRPr lang="en-US" sz="900" dirty="0">
              <a:latin typeface="Calibri"/>
              <a:cs typeface="Calibri"/>
            </a:endParaRPr>
          </a:p>
        </p:txBody>
      </p:sp>
      <p:pic>
        <p:nvPicPr>
          <p:cNvPr id="10" name="Picture 9"/>
          <p:cNvPicPr>
            <a:picLocks noChangeAspect="1"/>
          </p:cNvPicPr>
          <p:nvPr/>
        </p:nvPicPr>
        <p:blipFill>
          <a:blip r:embed="rId5"/>
          <a:stretch>
            <a:fillRect/>
          </a:stretch>
        </p:blipFill>
        <p:spPr>
          <a:xfrm>
            <a:off x="5815555" y="1524000"/>
            <a:ext cx="28575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Interfaces</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40</a:t>
            </a:fld>
            <a:endParaRPr lang="en-US" dirty="0"/>
          </a:p>
        </p:txBody>
      </p:sp>
      <p:sp>
        <p:nvSpPr>
          <p:cNvPr id="24" name="Oval 23"/>
          <p:cNvSpPr/>
          <p:nvPr/>
        </p:nvSpPr>
        <p:spPr>
          <a:xfrm>
            <a:off x="6669908"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smtClean="0">
                <a:solidFill>
                  <a:sysClr val="window" lastClr="FFFFFF"/>
                </a:solidFill>
                <a:latin typeface="Calibri"/>
              </a:rPr>
              <a:t>o</a:t>
            </a: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Oval 24"/>
          <p:cNvSpPr/>
          <p:nvPr/>
        </p:nvSpPr>
        <p:spPr>
          <a:xfrm>
            <a:off x="1020859"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cos</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Arc 25"/>
          <p:cNvSpPr/>
          <p:nvPr/>
        </p:nvSpPr>
        <p:spPr>
          <a:xfrm>
            <a:off x="2270318" y="28194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performsMapping</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Oval 26"/>
          <p:cNvSpPr/>
          <p:nvPr/>
        </p:nvSpPr>
        <p:spPr>
          <a:xfrm>
            <a:off x="3916459"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subject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Arc 29"/>
          <p:cNvSpPr/>
          <p:nvPr/>
        </p:nvSpPr>
        <p:spPr>
          <a:xfrm>
            <a:off x="5257800" y="28194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mapsTo</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Oval 10"/>
          <p:cNvSpPr/>
          <p:nvPr/>
        </p:nvSpPr>
        <p:spPr>
          <a:xfrm>
            <a:off x="1020859" y="38481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foo</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Oval 11"/>
          <p:cNvSpPr/>
          <p:nvPr/>
        </p:nvSpPr>
        <p:spPr>
          <a:xfrm>
            <a:off x="1020859" y="449580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boogyBoogy</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 name="Rectangle 13"/>
          <p:cNvSpPr/>
          <p:nvPr/>
        </p:nvSpPr>
        <p:spPr>
          <a:xfrm>
            <a:off x="3200400" y="4590871"/>
            <a:ext cx="3276600" cy="1200329"/>
          </a:xfrm>
          <a:prstGeom prst="rect">
            <a:avLst/>
          </a:prstGeom>
        </p:spPr>
        <p:txBody>
          <a:bodyPr wrap="square">
            <a:spAutoFit/>
          </a:bodyPr>
          <a:lstStyle/>
          <a:p>
            <a:pPr marL="236538" indent="-236538">
              <a:buFont typeface="Arial"/>
              <a:buChar char="•"/>
            </a:pPr>
            <a:r>
              <a:rPr lang="en-US" dirty="0" smtClean="0">
                <a:solidFill>
                  <a:prstClr val="black"/>
                </a:solidFill>
                <a:latin typeface="Calibri"/>
                <a:cs typeface="Calibri"/>
              </a:rPr>
              <a:t>I’m a transcendental function</a:t>
            </a:r>
          </a:p>
          <a:p>
            <a:pPr marL="236538" indent="-236538">
              <a:buFont typeface="Arial"/>
              <a:buChar char="•"/>
            </a:pPr>
            <a:r>
              <a:rPr lang="en-US" dirty="0" smtClean="0">
                <a:solidFill>
                  <a:prstClr val="black"/>
                </a:solidFill>
                <a:latin typeface="Calibri"/>
                <a:cs typeface="Calibri"/>
              </a:rPr>
              <a:t>I’m periodic on 2π radians</a:t>
            </a:r>
          </a:p>
          <a:p>
            <a:pPr marL="236538" indent="-236538">
              <a:buFont typeface="Arial"/>
              <a:buChar char="•"/>
            </a:pPr>
            <a:r>
              <a:rPr lang="en-US" dirty="0" smtClean="0">
                <a:solidFill>
                  <a:prstClr val="black"/>
                </a:solidFill>
                <a:latin typeface="Calibri"/>
                <a:cs typeface="Calibri"/>
              </a:rPr>
              <a:t>Give me 0, I’ll give you 1</a:t>
            </a:r>
          </a:p>
          <a:p>
            <a:pPr marL="236538" indent="-236538">
              <a:buFont typeface="Arial"/>
              <a:buChar char="•"/>
            </a:pPr>
            <a:endParaRPr lang="en-US" dirty="0"/>
          </a:p>
        </p:txBody>
      </p:sp>
      <p:sp>
        <p:nvSpPr>
          <p:cNvPr id="15" name="Arc 14"/>
          <p:cNvSpPr/>
          <p:nvPr/>
        </p:nvSpPr>
        <p:spPr>
          <a:xfrm flipH="1">
            <a:off x="4740082" y="2990850"/>
            <a:ext cx="2384618" cy="1447800"/>
          </a:xfrm>
          <a:prstGeom prst="arc">
            <a:avLst>
              <a:gd name="adj1" fmla="val 296066"/>
              <a:gd name="adj2" fmla="val 3200011"/>
            </a:avLst>
          </a:prstGeom>
          <a:noFill/>
          <a:ln w="38100" cap="flat" cmpd="sng" algn="ctr">
            <a:solidFill>
              <a:srgbClr val="4F81BD"/>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ctangle 15"/>
          <p:cNvSpPr/>
          <p:nvPr/>
        </p:nvSpPr>
        <p:spPr>
          <a:xfrm>
            <a:off x="8385140" y="4114800"/>
            <a:ext cx="301660" cy="369332"/>
          </a:xfrm>
          <a:prstGeom prst="rect">
            <a:avLst/>
          </a:prstGeom>
        </p:spPr>
        <p:txBody>
          <a:bodyPr wrap="none">
            <a:spAutoFit/>
          </a:bodyPr>
          <a:lstStyle/>
          <a:p>
            <a:r>
              <a:rPr lang="en-US" dirty="0" smtClean="0">
                <a:solidFill>
                  <a:prstClr val="black"/>
                </a:solidFill>
                <a:latin typeface="Calibri"/>
                <a:cs typeface="Calibri"/>
              </a:rPr>
              <a:t>1</a:t>
            </a:r>
            <a:endParaRPr lang="en-US" dirty="0"/>
          </a:p>
        </p:txBody>
      </p:sp>
      <p:sp>
        <p:nvSpPr>
          <p:cNvPr id="17" name="Rectangle 16"/>
          <p:cNvSpPr/>
          <p:nvPr/>
        </p:nvSpPr>
        <p:spPr>
          <a:xfrm>
            <a:off x="5489540" y="4114800"/>
            <a:ext cx="301660" cy="369332"/>
          </a:xfrm>
          <a:prstGeom prst="rect">
            <a:avLst/>
          </a:prstGeom>
        </p:spPr>
        <p:txBody>
          <a:bodyPr wrap="none">
            <a:spAutoFit/>
          </a:bodyPr>
          <a:lstStyle/>
          <a:p>
            <a:r>
              <a:rPr lang="en-US" dirty="0" smtClean="0">
                <a:solidFill>
                  <a:prstClr val="black"/>
                </a:solidFill>
                <a:latin typeface="Calibri"/>
                <a:cs typeface="Calibri"/>
              </a:rPr>
              <a:t>0</a:t>
            </a:r>
            <a:endParaRPr lang="en-US" dirty="0"/>
          </a:p>
        </p:txBody>
      </p:sp>
      <p:sp>
        <p:nvSpPr>
          <p:cNvPr id="18" name="Arc 17"/>
          <p:cNvSpPr/>
          <p:nvPr/>
        </p:nvSpPr>
        <p:spPr>
          <a:xfrm flipH="1">
            <a:off x="7643843" y="2971800"/>
            <a:ext cx="2384618" cy="1447800"/>
          </a:xfrm>
          <a:prstGeom prst="arc">
            <a:avLst>
              <a:gd name="adj1" fmla="val 296066"/>
              <a:gd name="adj2" fmla="val 3200011"/>
            </a:avLst>
          </a:prstGeom>
          <a:noFill/>
          <a:ln w="38100" cap="flat" cmpd="sng" algn="ctr">
            <a:solidFill>
              <a:srgbClr val="4F81BD"/>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ctangle 20"/>
          <p:cNvSpPr/>
          <p:nvPr/>
        </p:nvSpPr>
        <p:spPr>
          <a:xfrm>
            <a:off x="4967508" y="3848100"/>
            <a:ext cx="559748" cy="276999"/>
          </a:xfrm>
          <a:prstGeom prst="rect">
            <a:avLst/>
          </a:prstGeom>
        </p:spPr>
        <p:txBody>
          <a:bodyPr wrap="none">
            <a:spAutoFit/>
          </a:bodyPr>
          <a:lstStyle/>
          <a:p>
            <a:r>
              <a:rPr lang="en-US" sz="1200" i="1" kern="0" dirty="0" smtClean="0">
                <a:solidFill>
                  <a:sysClr val="windowText" lastClr="000000"/>
                </a:solidFill>
                <a:latin typeface="Calibri"/>
              </a:rPr>
              <a:t>theta</a:t>
            </a:r>
            <a:endParaRPr lang="en-US" sz="1200" i="1" dirty="0"/>
          </a:p>
        </p:txBody>
      </p:sp>
      <p:sp>
        <p:nvSpPr>
          <p:cNvPr id="22" name="Rectangle 21"/>
          <p:cNvSpPr/>
          <p:nvPr/>
        </p:nvSpPr>
        <p:spPr>
          <a:xfrm>
            <a:off x="7837834" y="3848100"/>
            <a:ext cx="427801" cy="276999"/>
          </a:xfrm>
          <a:prstGeom prst="rect">
            <a:avLst/>
          </a:prstGeom>
        </p:spPr>
        <p:txBody>
          <a:bodyPr wrap="none">
            <a:spAutoFit/>
          </a:bodyPr>
          <a:lstStyle/>
          <a:p>
            <a:r>
              <a:rPr lang="en-US" sz="1200" i="1" kern="0" dirty="0" smtClean="0">
                <a:solidFill>
                  <a:sysClr val="windowText" lastClr="000000"/>
                </a:solidFill>
                <a:latin typeface="Calibri"/>
              </a:rPr>
              <a:t>cos</a:t>
            </a:r>
            <a:endParaRPr lang="en-US" sz="1200"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Backwards Compatibility and Robust Extensibility</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41</a:t>
            </a:fld>
            <a:endParaRPr lang="en-US" dirty="0"/>
          </a:p>
        </p:txBody>
      </p:sp>
      <p:sp>
        <p:nvSpPr>
          <p:cNvPr id="24" name="Oval 23"/>
          <p:cNvSpPr/>
          <p:nvPr/>
        </p:nvSpPr>
        <p:spPr>
          <a:xfrm>
            <a:off x="6669908"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smtClean="0">
                <a:solidFill>
                  <a:sysClr val="window" lastClr="FFFFFF"/>
                </a:solidFill>
                <a:latin typeface="Calibri"/>
              </a:rPr>
              <a:t>o</a:t>
            </a: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Oval 24"/>
          <p:cNvSpPr/>
          <p:nvPr/>
        </p:nvSpPr>
        <p:spPr>
          <a:xfrm>
            <a:off x="1051118"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cos</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Arc 25"/>
          <p:cNvSpPr/>
          <p:nvPr/>
        </p:nvSpPr>
        <p:spPr>
          <a:xfrm>
            <a:off x="2270318" y="28194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performsMapping</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Oval 26"/>
          <p:cNvSpPr/>
          <p:nvPr/>
        </p:nvSpPr>
        <p:spPr>
          <a:xfrm>
            <a:off x="3916459"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subject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Arc 29"/>
          <p:cNvSpPr/>
          <p:nvPr/>
        </p:nvSpPr>
        <p:spPr>
          <a:xfrm>
            <a:off x="5257800" y="28194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mapsTo</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graphicFrame>
        <p:nvGraphicFramePr>
          <p:cNvPr id="87042" name="Object 2"/>
          <p:cNvGraphicFramePr>
            <a:graphicFrameLocks noChangeAspect="1"/>
          </p:cNvGraphicFramePr>
          <p:nvPr/>
        </p:nvGraphicFramePr>
        <p:xfrm>
          <a:off x="2705100" y="3810000"/>
          <a:ext cx="1028700" cy="2070100"/>
        </p:xfrm>
        <a:graphic>
          <a:graphicData uri="http://schemas.openxmlformats.org/presentationml/2006/ole">
            <p:oleObj spid="_x0000_s156674" name="Equation" r:id="rId3" imgW="1003300" imgH="2108200" progId="Equation.3">
              <p:embed/>
            </p:oleObj>
          </a:graphicData>
        </a:graphic>
      </p:graphicFrame>
      <p:sp>
        <p:nvSpPr>
          <p:cNvPr id="11" name="Rectangle 10"/>
          <p:cNvSpPr/>
          <p:nvPr/>
        </p:nvSpPr>
        <p:spPr>
          <a:xfrm>
            <a:off x="7772400" y="4355068"/>
            <a:ext cx="1133644" cy="369332"/>
          </a:xfrm>
          <a:prstGeom prst="rect">
            <a:avLst/>
          </a:prstGeom>
        </p:spPr>
        <p:txBody>
          <a:bodyPr wrap="none">
            <a:spAutoFit/>
          </a:bodyPr>
          <a:lstStyle/>
          <a:p>
            <a:r>
              <a:rPr lang="en-US" dirty="0" smtClean="0">
                <a:solidFill>
                  <a:prstClr val="black"/>
                </a:solidFill>
                <a:latin typeface="Calibri"/>
                <a:cs typeface="Calibri"/>
              </a:rPr>
              <a:t>-2.178184</a:t>
            </a:r>
            <a:endParaRPr lang="en-US" dirty="0"/>
          </a:p>
        </p:txBody>
      </p:sp>
      <p:sp>
        <p:nvSpPr>
          <p:cNvPr id="12" name="Rectangle 11"/>
          <p:cNvSpPr/>
          <p:nvPr/>
        </p:nvSpPr>
        <p:spPr>
          <a:xfrm>
            <a:off x="5364259" y="4909066"/>
            <a:ext cx="519909" cy="369332"/>
          </a:xfrm>
          <a:prstGeom prst="rect">
            <a:avLst/>
          </a:prstGeom>
        </p:spPr>
        <p:txBody>
          <a:bodyPr wrap="none">
            <a:spAutoFit/>
          </a:bodyPr>
          <a:lstStyle/>
          <a:p>
            <a:r>
              <a:rPr lang="en-US" dirty="0" smtClean="0">
                <a:solidFill>
                  <a:prstClr val="black"/>
                </a:solidFill>
                <a:latin typeface="Calibri"/>
                <a:cs typeface="Calibri"/>
              </a:rPr>
              <a:t>√2</a:t>
            </a:r>
            <a:r>
              <a:rPr lang="en-US" i="1" dirty="0" smtClean="0">
                <a:solidFill>
                  <a:prstClr val="black"/>
                </a:solidFill>
                <a:latin typeface="Calibri"/>
                <a:cs typeface="Calibri"/>
              </a:rPr>
              <a:t>i</a:t>
            </a:r>
            <a:endParaRPr lang="en-US" i="1" dirty="0"/>
          </a:p>
        </p:txBody>
      </p:sp>
      <p:sp>
        <p:nvSpPr>
          <p:cNvPr id="13" name="Arc 12"/>
          <p:cNvSpPr/>
          <p:nvPr/>
        </p:nvSpPr>
        <p:spPr>
          <a:xfrm flipH="1">
            <a:off x="7643843" y="2971800"/>
            <a:ext cx="2384618" cy="1447800"/>
          </a:xfrm>
          <a:prstGeom prst="arc">
            <a:avLst>
              <a:gd name="adj1" fmla="val 296066"/>
              <a:gd name="adj2" fmla="val 3200011"/>
            </a:avLst>
          </a:prstGeom>
          <a:noFill/>
          <a:ln w="38100" cap="flat" cmpd="sng" algn="ctr">
            <a:solidFill>
              <a:srgbClr val="4F81BD"/>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Arc 13"/>
          <p:cNvSpPr/>
          <p:nvPr/>
        </p:nvSpPr>
        <p:spPr>
          <a:xfrm flipH="1">
            <a:off x="4651248" y="2590800"/>
            <a:ext cx="3044952" cy="2743200"/>
          </a:xfrm>
          <a:prstGeom prst="arc">
            <a:avLst>
              <a:gd name="adj1" fmla="val 21367223"/>
              <a:gd name="adj2" fmla="val 3200011"/>
            </a:avLst>
          </a:prstGeom>
          <a:noFill/>
          <a:ln w="38100" cap="flat" cmpd="sng" algn="ctr">
            <a:solidFill>
              <a:srgbClr val="4F81BD"/>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ctangle 14"/>
          <p:cNvSpPr/>
          <p:nvPr/>
        </p:nvSpPr>
        <p:spPr>
          <a:xfrm>
            <a:off x="4876800" y="4495800"/>
            <a:ext cx="539535" cy="276999"/>
          </a:xfrm>
          <a:prstGeom prst="rect">
            <a:avLst/>
          </a:prstGeom>
        </p:spPr>
        <p:txBody>
          <a:bodyPr wrap="none">
            <a:spAutoFit/>
          </a:bodyPr>
          <a:lstStyle/>
          <a:p>
            <a:r>
              <a:rPr lang="en-US" sz="1200" i="1" kern="0" dirty="0" smtClean="0">
                <a:solidFill>
                  <a:sysClr val="windowText" lastClr="000000"/>
                </a:solidFill>
                <a:latin typeface="Calibri"/>
              </a:rPr>
              <a:t>Im(z)</a:t>
            </a:r>
            <a:endParaRPr lang="en-US" sz="1200" i="1" dirty="0"/>
          </a:p>
        </p:txBody>
      </p:sp>
      <p:sp>
        <p:nvSpPr>
          <p:cNvPr id="20" name="Rectangle 19"/>
          <p:cNvSpPr/>
          <p:nvPr/>
        </p:nvSpPr>
        <p:spPr>
          <a:xfrm>
            <a:off x="7837834" y="3848100"/>
            <a:ext cx="427801" cy="276999"/>
          </a:xfrm>
          <a:prstGeom prst="rect">
            <a:avLst/>
          </a:prstGeom>
        </p:spPr>
        <p:txBody>
          <a:bodyPr wrap="none">
            <a:spAutoFit/>
          </a:bodyPr>
          <a:lstStyle/>
          <a:p>
            <a:r>
              <a:rPr lang="en-US" sz="1200" i="1" kern="0" dirty="0" smtClean="0">
                <a:solidFill>
                  <a:sysClr val="windowText" lastClr="000000"/>
                </a:solidFill>
                <a:latin typeface="Calibri"/>
              </a:rPr>
              <a:t>cos</a:t>
            </a:r>
            <a:endParaRPr lang="en-US" sz="1200" i="1" dirty="0"/>
          </a:p>
        </p:txBody>
      </p:sp>
      <p:sp>
        <p:nvSpPr>
          <p:cNvPr id="22" name="Arc 21"/>
          <p:cNvSpPr/>
          <p:nvPr/>
        </p:nvSpPr>
        <p:spPr>
          <a:xfrm flipH="1">
            <a:off x="4740082" y="2990850"/>
            <a:ext cx="2384618" cy="1447800"/>
          </a:xfrm>
          <a:prstGeom prst="arc">
            <a:avLst>
              <a:gd name="adj1" fmla="val 296066"/>
              <a:gd name="adj2" fmla="val 3200011"/>
            </a:avLst>
          </a:prstGeom>
          <a:noFill/>
          <a:ln w="38100" cap="flat" cmpd="sng" algn="ctr">
            <a:solidFill>
              <a:srgbClr val="4F81BD"/>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ctangle 22"/>
          <p:cNvSpPr/>
          <p:nvPr/>
        </p:nvSpPr>
        <p:spPr>
          <a:xfrm>
            <a:off x="5489540" y="4114800"/>
            <a:ext cx="301660" cy="369332"/>
          </a:xfrm>
          <a:prstGeom prst="rect">
            <a:avLst/>
          </a:prstGeom>
        </p:spPr>
        <p:txBody>
          <a:bodyPr wrap="none">
            <a:spAutoFit/>
          </a:bodyPr>
          <a:lstStyle/>
          <a:p>
            <a:r>
              <a:rPr lang="en-US" dirty="0" smtClean="0">
                <a:solidFill>
                  <a:prstClr val="black"/>
                </a:solidFill>
                <a:latin typeface="Calibri"/>
                <a:cs typeface="Calibri"/>
              </a:rPr>
              <a:t>0</a:t>
            </a:r>
            <a:endParaRPr lang="en-US" dirty="0"/>
          </a:p>
        </p:txBody>
      </p:sp>
      <p:sp>
        <p:nvSpPr>
          <p:cNvPr id="28" name="Rectangle 27"/>
          <p:cNvSpPr/>
          <p:nvPr/>
        </p:nvSpPr>
        <p:spPr>
          <a:xfrm>
            <a:off x="4967508" y="3848100"/>
            <a:ext cx="559748" cy="276999"/>
          </a:xfrm>
          <a:prstGeom prst="rect">
            <a:avLst/>
          </a:prstGeom>
        </p:spPr>
        <p:txBody>
          <a:bodyPr wrap="none">
            <a:spAutoFit/>
          </a:bodyPr>
          <a:lstStyle/>
          <a:p>
            <a:r>
              <a:rPr lang="en-US" sz="1200" i="1" kern="0" dirty="0" smtClean="0">
                <a:solidFill>
                  <a:sysClr val="windowText" lastClr="000000"/>
                </a:solidFill>
                <a:latin typeface="Calibri"/>
              </a:rPr>
              <a:t>theta</a:t>
            </a:r>
            <a:endParaRPr lang="en-US" sz="1200" i="1" dirty="0"/>
          </a:p>
        </p:txBody>
      </p:sp>
      <p:sp>
        <p:nvSpPr>
          <p:cNvPr id="29" name="Arc 28"/>
          <p:cNvSpPr/>
          <p:nvPr/>
        </p:nvSpPr>
        <p:spPr>
          <a:xfrm flipH="1">
            <a:off x="7459980" y="2535198"/>
            <a:ext cx="3044952" cy="2743200"/>
          </a:xfrm>
          <a:prstGeom prst="arc">
            <a:avLst>
              <a:gd name="adj1" fmla="val 21367223"/>
              <a:gd name="adj2" fmla="val 3200011"/>
            </a:avLst>
          </a:prstGeom>
          <a:noFill/>
          <a:ln w="38100" cap="flat" cmpd="sng" algn="ctr">
            <a:solidFill>
              <a:srgbClr val="4F81BD"/>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1" name="Rectangle 30"/>
          <p:cNvSpPr/>
          <p:nvPr/>
        </p:nvSpPr>
        <p:spPr>
          <a:xfrm>
            <a:off x="8153400" y="4800600"/>
            <a:ext cx="301660" cy="369332"/>
          </a:xfrm>
          <a:prstGeom prst="rect">
            <a:avLst/>
          </a:prstGeom>
        </p:spPr>
        <p:txBody>
          <a:bodyPr wrap="none">
            <a:spAutoFit/>
          </a:bodyPr>
          <a:lstStyle/>
          <a:p>
            <a:r>
              <a:rPr lang="en-US" dirty="0" smtClean="0">
                <a:solidFill>
                  <a:prstClr val="black"/>
                </a:solidFill>
                <a:latin typeface="Calibri"/>
                <a:cs typeface="Calibri"/>
              </a:rPr>
              <a:t>0</a:t>
            </a:r>
            <a:endParaRPr lang="en-US" dirty="0"/>
          </a:p>
        </p:txBody>
      </p:sp>
      <p:sp>
        <p:nvSpPr>
          <p:cNvPr id="32" name="Rectangle 31"/>
          <p:cNvSpPr/>
          <p:nvPr/>
        </p:nvSpPr>
        <p:spPr>
          <a:xfrm>
            <a:off x="7298299" y="4648200"/>
            <a:ext cx="539535" cy="276999"/>
          </a:xfrm>
          <a:prstGeom prst="rect">
            <a:avLst/>
          </a:prstGeom>
        </p:spPr>
        <p:txBody>
          <a:bodyPr wrap="square">
            <a:spAutoFit/>
          </a:bodyPr>
          <a:lstStyle/>
          <a:p>
            <a:r>
              <a:rPr lang="en-US" sz="1200" i="1" kern="0" dirty="0" smtClean="0">
                <a:solidFill>
                  <a:sysClr val="windowText" lastClr="000000"/>
                </a:solidFill>
                <a:latin typeface="Calibri"/>
              </a:rPr>
              <a:t>Im(z)</a:t>
            </a:r>
            <a:endParaRPr lang="en-US" sz="1200"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Generality</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42</a:t>
            </a:fld>
            <a:endParaRPr lang="en-US" dirty="0"/>
          </a:p>
        </p:txBody>
      </p:sp>
      <p:sp>
        <p:nvSpPr>
          <p:cNvPr id="24" name="Oval 23"/>
          <p:cNvSpPr/>
          <p:nvPr/>
        </p:nvSpPr>
        <p:spPr>
          <a:xfrm>
            <a:off x="6669908"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smtClean="0">
                <a:solidFill>
                  <a:sysClr val="window" lastClr="FFFFFF"/>
                </a:solidFill>
                <a:latin typeface="Calibri"/>
              </a:rPr>
              <a:t>o</a:t>
            </a: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Oval 24"/>
          <p:cNvSpPr/>
          <p:nvPr/>
        </p:nvSpPr>
        <p:spPr>
          <a:xfrm>
            <a:off x="1051118"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someResource</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Arc 25"/>
          <p:cNvSpPr/>
          <p:nvPr/>
        </p:nvSpPr>
        <p:spPr>
          <a:xfrm>
            <a:off x="2270318" y="28194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performsMapping</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Oval 26"/>
          <p:cNvSpPr/>
          <p:nvPr/>
        </p:nvSpPr>
        <p:spPr>
          <a:xfrm>
            <a:off x="3916459" y="3181350"/>
            <a:ext cx="1447800" cy="533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subject</a:t>
            </a: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Arc 29"/>
          <p:cNvSpPr/>
          <p:nvPr/>
        </p:nvSpPr>
        <p:spPr>
          <a:xfrm>
            <a:off x="5257800" y="2819400"/>
            <a:ext cx="1866900" cy="990600"/>
          </a:xfrm>
          <a:prstGeom prst="arc">
            <a:avLst>
              <a:gd name="adj1" fmla="val 11527493"/>
              <a:gd name="adj2" fmla="val 20862701"/>
            </a:avLst>
          </a:prstGeom>
          <a:noFill/>
          <a:ln w="57150" cap="flat" cmpd="sng" algn="ctr">
            <a:solidFill>
              <a:srgbClr val="4F81BD"/>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Calibri"/>
                <a:ea typeface="+mn-ea"/>
                <a:cs typeface="+mn-cs"/>
              </a:rPr>
              <a:t>mapsTo</a:t>
            </a:r>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p:nvSpPr>
        <p:spPr>
          <a:xfrm>
            <a:off x="3048000" y="4114800"/>
            <a:ext cx="3621908" cy="1754327"/>
          </a:xfrm>
          <a:prstGeom prst="rect">
            <a:avLst/>
          </a:prstGeom>
        </p:spPr>
        <p:txBody>
          <a:bodyPr wrap="square">
            <a:spAutoFit/>
          </a:bodyPr>
          <a:lstStyle/>
          <a:p>
            <a:pPr marL="236538" indent="-236538">
              <a:buFont typeface="Arial"/>
              <a:buChar char="•"/>
            </a:pPr>
            <a:r>
              <a:rPr lang="en-US" dirty="0" smtClean="0">
                <a:solidFill>
                  <a:prstClr val="black"/>
                </a:solidFill>
                <a:latin typeface="Calibri"/>
                <a:cs typeface="Calibri"/>
              </a:rPr>
              <a:t>I compare sequences</a:t>
            </a:r>
          </a:p>
          <a:p>
            <a:pPr marL="236538" indent="-236538">
              <a:buFont typeface="Arial"/>
              <a:buChar char="•"/>
            </a:pPr>
            <a:r>
              <a:rPr lang="en-US" dirty="0" smtClean="0">
                <a:solidFill>
                  <a:prstClr val="black"/>
                </a:solidFill>
                <a:latin typeface="Calibri"/>
                <a:cs typeface="Calibri"/>
              </a:rPr>
              <a:t>I align reads</a:t>
            </a:r>
          </a:p>
          <a:p>
            <a:pPr marL="236538" indent="-236538">
              <a:buFont typeface="Arial"/>
              <a:buChar char="•"/>
            </a:pPr>
            <a:r>
              <a:rPr lang="en-US" dirty="0" smtClean="0">
                <a:solidFill>
                  <a:prstClr val="black"/>
                </a:solidFill>
                <a:latin typeface="Calibri"/>
                <a:cs typeface="Calibri"/>
              </a:rPr>
              <a:t>I display networks</a:t>
            </a:r>
          </a:p>
          <a:p>
            <a:pPr marL="236538" indent="-236538">
              <a:buFont typeface="Arial"/>
              <a:buChar char="•"/>
            </a:pPr>
            <a:r>
              <a:rPr lang="en-US" dirty="0" smtClean="0">
                <a:solidFill>
                  <a:prstClr val="black"/>
                </a:solidFill>
                <a:latin typeface="Calibri"/>
                <a:cs typeface="Calibri"/>
              </a:rPr>
              <a:t>I process </a:t>
            </a:r>
            <a:r>
              <a:rPr lang="en-US" dirty="0" smtClean="0">
                <a:solidFill>
                  <a:prstClr val="black"/>
                </a:solidFill>
                <a:latin typeface="Calibri"/>
                <a:cs typeface="Calibri"/>
              </a:rPr>
              <a:t>images</a:t>
            </a:r>
          </a:p>
          <a:p>
            <a:pPr marL="236538" indent="-236538">
              <a:buFont typeface="Arial"/>
              <a:buChar char="•"/>
            </a:pPr>
            <a:r>
              <a:rPr lang="en-US" dirty="0" smtClean="0">
                <a:solidFill>
                  <a:prstClr val="black"/>
                </a:solidFill>
                <a:latin typeface="Calibri"/>
                <a:cs typeface="Calibri"/>
              </a:rPr>
              <a:t>I visualize your data for you</a:t>
            </a:r>
            <a:endParaRPr lang="en-US" dirty="0" smtClean="0">
              <a:solidFill>
                <a:prstClr val="black"/>
              </a:solidFill>
              <a:latin typeface="Calibri"/>
              <a:cs typeface="Calibri"/>
            </a:endParaRPr>
          </a:p>
          <a:p>
            <a:pPr marL="236538" indent="-236538">
              <a:buFont typeface="Arial"/>
              <a:buChar char="•"/>
            </a:pPr>
            <a:r>
              <a:rPr lang="en-US" dirty="0" smtClean="0">
                <a:solidFill>
                  <a:prstClr val="black"/>
                </a:solidFill>
                <a:latin typeface="Calibri"/>
                <a:cs typeface="Calibri"/>
              </a:rPr>
              <a:t>I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Technology Stack</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43</a:t>
            </a:fld>
            <a:endParaRPr lang="en-US" dirty="0"/>
          </a:p>
        </p:txBody>
      </p:sp>
      <p:sp>
        <p:nvSpPr>
          <p:cNvPr id="7" name="Rectangle 6"/>
          <p:cNvSpPr/>
          <p:nvPr/>
        </p:nvSpPr>
        <p:spPr>
          <a:xfrm>
            <a:off x="533400" y="5638800"/>
            <a:ext cx="5303520" cy="548640"/>
          </a:xfrm>
          <a:prstGeom prst="rect">
            <a:avLst/>
          </a:prstGeom>
          <a:ln/>
          <a:effectLst>
            <a:outerShdw blurRad="50800" dist="50800" dir="2700000" rotWithShape="0">
              <a:srgbClr val="000000">
                <a:alpha val="4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IRIs, URIs, HTTP</a:t>
            </a:r>
            <a:endParaRPr lang="en-US" dirty="0"/>
          </a:p>
        </p:txBody>
      </p:sp>
      <p:sp>
        <p:nvSpPr>
          <p:cNvPr id="8" name="Rectangle 7"/>
          <p:cNvSpPr/>
          <p:nvPr/>
        </p:nvSpPr>
        <p:spPr>
          <a:xfrm>
            <a:off x="533400" y="4934712"/>
            <a:ext cx="5303520" cy="548640"/>
          </a:xfrm>
          <a:prstGeom prst="rect">
            <a:avLst/>
          </a:prstGeom>
          <a:ln/>
          <a:effectLst>
            <a:outerShdw blurRad="50800" dist="50800" dir="2700000" rotWithShape="0">
              <a:srgbClr val="000000">
                <a:alpha val="4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XML messaging layer</a:t>
            </a:r>
            <a:endParaRPr lang="en-US" dirty="0"/>
          </a:p>
        </p:txBody>
      </p:sp>
      <p:sp>
        <p:nvSpPr>
          <p:cNvPr id="9" name="Rectangle 8"/>
          <p:cNvSpPr/>
          <p:nvPr/>
        </p:nvSpPr>
        <p:spPr>
          <a:xfrm>
            <a:off x="533400" y="4230624"/>
            <a:ext cx="5303520" cy="548640"/>
          </a:xfrm>
          <a:prstGeom prst="rect">
            <a:avLst/>
          </a:prstGeom>
          <a:ln/>
          <a:effectLst>
            <a:outerShdw blurRad="50800" dist="50800" dir="2700000" rotWithShape="0">
              <a:srgbClr val="000000">
                <a:alpha val="4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RDF basal modeling layer</a:t>
            </a:r>
            <a:endParaRPr lang="en-US" dirty="0"/>
          </a:p>
        </p:txBody>
      </p:sp>
      <p:sp>
        <p:nvSpPr>
          <p:cNvPr id="10" name="Rectangle 9"/>
          <p:cNvSpPr/>
          <p:nvPr/>
        </p:nvSpPr>
        <p:spPr>
          <a:xfrm>
            <a:off x="533400" y="3526536"/>
            <a:ext cx="3200400" cy="548640"/>
          </a:xfrm>
          <a:prstGeom prst="rect">
            <a:avLst/>
          </a:prstGeom>
          <a:ln/>
          <a:effectLst>
            <a:outerShdw blurRad="50800" dist="50800" dir="2700000" rotWithShape="0">
              <a:srgbClr val="000000">
                <a:alpha val="4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smtClean="0"/>
              <a:t>RDFS, XSD, basal semantics</a:t>
            </a:r>
          </a:p>
          <a:p>
            <a:pPr algn="ctr"/>
            <a:r>
              <a:rPr lang="en-US" sz="1600" dirty="0" smtClean="0"/>
              <a:t>and data types</a:t>
            </a:r>
            <a:endParaRPr lang="en-US" sz="1600" dirty="0"/>
          </a:p>
        </p:txBody>
      </p:sp>
      <p:sp>
        <p:nvSpPr>
          <p:cNvPr id="11" name="Rectangle 10"/>
          <p:cNvSpPr/>
          <p:nvPr/>
        </p:nvSpPr>
        <p:spPr>
          <a:xfrm>
            <a:off x="533400" y="2822448"/>
            <a:ext cx="5303520" cy="548640"/>
          </a:xfrm>
          <a:prstGeom prst="rect">
            <a:avLst/>
          </a:prstGeom>
          <a:ln/>
          <a:effectLst>
            <a:outerShdw blurRad="50800" dist="50800" dir="2700000" rotWithShape="0">
              <a:srgbClr val="000000">
                <a:alpha val="4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OWL formal semantics and logic</a:t>
            </a:r>
            <a:endParaRPr lang="en-US" dirty="0"/>
          </a:p>
        </p:txBody>
      </p:sp>
      <p:sp>
        <p:nvSpPr>
          <p:cNvPr id="12" name="Can 11"/>
          <p:cNvSpPr/>
          <p:nvPr/>
        </p:nvSpPr>
        <p:spPr>
          <a:xfrm>
            <a:off x="6695793" y="4152900"/>
            <a:ext cx="1268739" cy="626364"/>
          </a:xfrm>
          <a:prstGeom prst="can">
            <a:avLst/>
          </a:prstGeom>
          <a:solidFill>
            <a:srgbClr val="658AA6"/>
          </a:solidFill>
          <a:ln>
            <a:solidFill>
              <a:srgbClr val="658AA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Calibri"/>
                <a:cs typeface="Calibri"/>
              </a:rPr>
              <a:t>Triple stores, graph DBs, etc.</a:t>
            </a:r>
            <a:endParaRPr lang="en-US" sz="1200" dirty="0">
              <a:latin typeface="Calibri"/>
              <a:cs typeface="Calibri"/>
            </a:endParaRPr>
          </a:p>
        </p:txBody>
      </p:sp>
      <p:grpSp>
        <p:nvGrpSpPr>
          <p:cNvPr id="3" name="Group 32"/>
          <p:cNvGrpSpPr/>
          <p:nvPr/>
        </p:nvGrpSpPr>
        <p:grpSpPr>
          <a:xfrm>
            <a:off x="6872962" y="5029200"/>
            <a:ext cx="914400" cy="468868"/>
            <a:chOff x="6858000" y="5029200"/>
            <a:chExt cx="914400" cy="468868"/>
          </a:xfrm>
        </p:grpSpPr>
        <p:sp>
          <p:nvSpPr>
            <p:cNvPr id="13" name="Arc 12"/>
            <p:cNvSpPr/>
            <p:nvPr/>
          </p:nvSpPr>
          <p:spPr>
            <a:xfrm>
              <a:off x="6858000" y="5029200"/>
              <a:ext cx="914400" cy="457200"/>
            </a:xfrm>
            <a:prstGeom prst="arc">
              <a:avLst>
                <a:gd name="adj1" fmla="val 11725779"/>
                <a:gd name="adj2" fmla="val 20684692"/>
              </a:avLst>
            </a:prstGeom>
            <a:ln>
              <a:solidFill>
                <a:srgbClr val="3366FF"/>
              </a:solidFill>
              <a:prstDash val="solid"/>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Arc 13"/>
            <p:cNvSpPr/>
            <p:nvPr/>
          </p:nvSpPr>
          <p:spPr>
            <a:xfrm flipV="1">
              <a:off x="6858000" y="5040868"/>
              <a:ext cx="914400" cy="457200"/>
            </a:xfrm>
            <a:prstGeom prst="arc">
              <a:avLst>
                <a:gd name="adj1" fmla="val 11725779"/>
                <a:gd name="adj2" fmla="val 20684692"/>
              </a:avLst>
            </a:prstGeom>
            <a:ln>
              <a:solidFill>
                <a:srgbClr val="3366FF"/>
              </a:solidFill>
              <a:prstDash val="solid"/>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Rectangle 14"/>
            <p:cNvSpPr/>
            <p:nvPr/>
          </p:nvSpPr>
          <p:spPr>
            <a:xfrm>
              <a:off x="6919950" y="5040868"/>
              <a:ext cx="790501" cy="338554"/>
            </a:xfrm>
            <a:prstGeom prst="rect">
              <a:avLst/>
            </a:prstGeom>
          </p:spPr>
          <p:txBody>
            <a:bodyPr wrap="none">
              <a:spAutoFit/>
            </a:bodyPr>
            <a:lstStyle/>
            <a:p>
              <a:pPr algn="ctr"/>
              <a:r>
                <a:rPr lang="en-US" sz="1600" dirty="0" smtClean="0">
                  <a:latin typeface="Calibri"/>
                  <a:cs typeface="Calibri"/>
                </a:rPr>
                <a:t>parsing</a:t>
              </a:r>
              <a:endParaRPr lang="en-US" sz="1600" dirty="0">
                <a:latin typeface="Calibri"/>
                <a:cs typeface="Calibri"/>
              </a:endParaRPr>
            </a:p>
          </p:txBody>
        </p:sp>
      </p:grpSp>
      <p:sp>
        <p:nvSpPr>
          <p:cNvPr id="16" name="Rectangle 15"/>
          <p:cNvSpPr/>
          <p:nvPr/>
        </p:nvSpPr>
        <p:spPr>
          <a:xfrm>
            <a:off x="533400" y="2118360"/>
            <a:ext cx="5303520" cy="548640"/>
          </a:xfrm>
          <a:prstGeom prst="rect">
            <a:avLst/>
          </a:prstGeom>
          <a:ln/>
          <a:effectLst>
            <a:outerShdw blurRad="50800" dist="50800" dir="2700000" rotWithShape="0">
              <a:srgbClr val="000000">
                <a:alpha val="4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Higher level APIs</a:t>
            </a:r>
            <a:endParaRPr lang="en-US" dirty="0"/>
          </a:p>
        </p:txBody>
      </p:sp>
      <p:sp>
        <p:nvSpPr>
          <p:cNvPr id="18" name="Rectangle 17"/>
          <p:cNvSpPr/>
          <p:nvPr/>
        </p:nvSpPr>
        <p:spPr>
          <a:xfrm>
            <a:off x="6354525" y="5587424"/>
            <a:ext cx="1951275" cy="584776"/>
          </a:xfrm>
          <a:prstGeom prst="rect">
            <a:avLst/>
          </a:prstGeom>
        </p:spPr>
        <p:txBody>
          <a:bodyPr wrap="none">
            <a:spAutoFit/>
          </a:bodyPr>
          <a:lstStyle/>
          <a:p>
            <a:pPr algn="ctr"/>
            <a:r>
              <a:rPr lang="en-US" sz="1600" dirty="0" smtClean="0">
                <a:latin typeface="Calibri"/>
                <a:cs typeface="Calibri"/>
              </a:rPr>
              <a:t>Universal namespace</a:t>
            </a:r>
          </a:p>
          <a:p>
            <a:pPr algn="ctr"/>
            <a:r>
              <a:rPr lang="en-US" sz="1600" dirty="0" smtClean="0">
                <a:latin typeface="Calibri"/>
                <a:cs typeface="Calibri"/>
              </a:rPr>
              <a:t>and web protocols</a:t>
            </a:r>
            <a:endParaRPr lang="en-US" sz="1600" dirty="0"/>
          </a:p>
        </p:txBody>
      </p:sp>
      <p:sp>
        <p:nvSpPr>
          <p:cNvPr id="22" name="Rectangle 21"/>
          <p:cNvSpPr/>
          <p:nvPr/>
        </p:nvSpPr>
        <p:spPr>
          <a:xfrm>
            <a:off x="6096000" y="3200400"/>
            <a:ext cx="1957587" cy="338554"/>
          </a:xfrm>
          <a:prstGeom prst="rect">
            <a:avLst/>
          </a:prstGeom>
        </p:spPr>
        <p:txBody>
          <a:bodyPr wrap="none">
            <a:spAutoFit/>
          </a:bodyPr>
          <a:lstStyle/>
          <a:p>
            <a:r>
              <a:rPr lang="en-US" sz="1600" dirty="0" smtClean="0">
                <a:latin typeface="Calibri"/>
                <a:cs typeface="Calibri"/>
              </a:rPr>
              <a:t>Modeling abstraction</a:t>
            </a:r>
            <a:endParaRPr lang="en-US" sz="1600" dirty="0"/>
          </a:p>
        </p:txBody>
      </p:sp>
      <p:cxnSp>
        <p:nvCxnSpPr>
          <p:cNvPr id="24" name="Curved Connector 23"/>
          <p:cNvCxnSpPr>
            <a:stCxn id="25" idx="7"/>
            <a:endCxn id="28" idx="0"/>
          </p:cNvCxnSpPr>
          <p:nvPr/>
        </p:nvCxnSpPr>
        <p:spPr>
          <a:xfrm rot="5400000" flipH="1" flipV="1">
            <a:off x="7746931" y="2331985"/>
            <a:ext cx="1588" cy="1222910"/>
          </a:xfrm>
          <a:prstGeom prst="curvedConnector3">
            <a:avLst>
              <a:gd name="adj1" fmla="val 17693325"/>
            </a:avLst>
          </a:prstGeom>
          <a:ln w="14605">
            <a:solidFill>
              <a:srgbClr val="4F81BD"/>
            </a:solidFill>
            <a:prstDash val="solid"/>
            <a:tailEnd type="triangle"/>
          </a:ln>
          <a:effectLst>
            <a:outerShdw blurRad="50800" dist="508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8" idx="4"/>
            <a:endCxn id="35" idx="6"/>
          </p:cNvCxnSpPr>
          <p:nvPr/>
        </p:nvCxnSpPr>
        <p:spPr>
          <a:xfrm rot="5400000">
            <a:off x="7863246" y="3210198"/>
            <a:ext cx="404294" cy="585986"/>
          </a:xfrm>
          <a:prstGeom prst="curvedConnector2">
            <a:avLst/>
          </a:prstGeom>
          <a:ln w="14605">
            <a:solidFill>
              <a:srgbClr val="4F81BD"/>
            </a:solidFill>
            <a:prstDash val="solid"/>
            <a:tailEnd type="triangle"/>
          </a:ln>
          <a:effectLst>
            <a:outerShdw blurRad="50800" dist="508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324600" y="2145268"/>
            <a:ext cx="1994256" cy="338554"/>
          </a:xfrm>
          <a:prstGeom prst="rect">
            <a:avLst/>
          </a:prstGeom>
        </p:spPr>
        <p:txBody>
          <a:bodyPr wrap="none">
            <a:spAutoFit/>
          </a:bodyPr>
          <a:lstStyle/>
          <a:p>
            <a:r>
              <a:rPr lang="en-US" sz="1600" dirty="0" smtClean="0">
                <a:latin typeface="Calibri"/>
                <a:cs typeface="Calibri"/>
              </a:rPr>
              <a:t>Programmatic control</a:t>
            </a:r>
            <a:endParaRPr lang="en-US" sz="1600" dirty="0"/>
          </a:p>
        </p:txBody>
      </p:sp>
      <p:sp>
        <p:nvSpPr>
          <p:cNvPr id="30" name="Rectangle 29"/>
          <p:cNvSpPr/>
          <p:nvPr/>
        </p:nvSpPr>
        <p:spPr>
          <a:xfrm>
            <a:off x="3962400" y="3526536"/>
            <a:ext cx="1874520" cy="548640"/>
          </a:xfrm>
          <a:prstGeom prst="rect">
            <a:avLst/>
          </a:prstGeom>
          <a:ln/>
          <a:effectLst>
            <a:outerShdw blurRad="50800" dist="50800" dir="2700000" rotWithShape="0">
              <a:srgbClr val="000000">
                <a:alpha val="45000"/>
              </a:srgbClr>
            </a:outerShdw>
          </a:effectLst>
        </p:spPr>
        <p:style>
          <a:lnRef idx="1">
            <a:schemeClr val="accent5"/>
          </a:lnRef>
          <a:fillRef idx="3">
            <a:schemeClr val="accent5"/>
          </a:fillRef>
          <a:effectRef idx="2">
            <a:schemeClr val="accent5"/>
          </a:effectRef>
          <a:fontRef idx="minor">
            <a:schemeClr val="lt1"/>
          </a:fontRef>
        </p:style>
        <p:txBody>
          <a:bodyPr vert="horz" rtlCol="0" anchor="ctr"/>
          <a:lstStyle/>
          <a:p>
            <a:pPr algn="ctr"/>
            <a:r>
              <a:rPr lang="en-US" dirty="0" smtClean="0"/>
              <a:t>SPARQL</a:t>
            </a:r>
            <a:endParaRPr lang="en-US" dirty="0"/>
          </a:p>
        </p:txBody>
      </p:sp>
      <p:sp>
        <p:nvSpPr>
          <p:cNvPr id="31" name="Rectangle 30"/>
          <p:cNvSpPr/>
          <p:nvPr/>
        </p:nvSpPr>
        <p:spPr>
          <a:xfrm>
            <a:off x="6615896" y="1524000"/>
            <a:ext cx="1411664" cy="338554"/>
          </a:xfrm>
          <a:prstGeom prst="rect">
            <a:avLst/>
          </a:prstGeom>
        </p:spPr>
        <p:txBody>
          <a:bodyPr wrap="none">
            <a:spAutoFit/>
          </a:bodyPr>
          <a:lstStyle/>
          <a:p>
            <a:r>
              <a:rPr lang="en-US" sz="1600" dirty="0" smtClean="0">
                <a:latin typeface="Calibri"/>
                <a:cs typeface="Calibri"/>
              </a:rPr>
              <a:t>Domain model</a:t>
            </a:r>
            <a:endParaRPr lang="en-US" sz="1600" dirty="0"/>
          </a:p>
        </p:txBody>
      </p:sp>
      <p:sp>
        <p:nvSpPr>
          <p:cNvPr id="25" name="Oval 24"/>
          <p:cNvSpPr/>
          <p:nvPr/>
        </p:nvSpPr>
        <p:spPr>
          <a:xfrm>
            <a:off x="6615150" y="2891070"/>
            <a:ext cx="609600" cy="357604"/>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8" name="Oval 27"/>
          <p:cNvSpPr/>
          <p:nvPr/>
        </p:nvSpPr>
        <p:spPr>
          <a:xfrm>
            <a:off x="8053586" y="2943440"/>
            <a:ext cx="609600" cy="357604"/>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5" name="Oval 34"/>
          <p:cNvSpPr/>
          <p:nvPr/>
        </p:nvSpPr>
        <p:spPr>
          <a:xfrm>
            <a:off x="7162800" y="3526536"/>
            <a:ext cx="609600" cy="357604"/>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9400"/>
            <a:ext cx="8534400" cy="758952"/>
          </a:xfrm>
        </p:spPr>
        <p:txBody>
          <a:bodyPr>
            <a:normAutofit/>
          </a:bodyPr>
          <a:lstStyle/>
          <a:p>
            <a:r>
              <a:rPr lang="en-US" dirty="0" smtClean="0"/>
              <a:t>Ontologies</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44</a:t>
            </a:fld>
            <a:endParaRPr lang="en-US" dirty="0"/>
          </a:p>
        </p:txBody>
      </p:sp>
      <p:sp>
        <p:nvSpPr>
          <p:cNvPr id="8" name="Content Placeholder 2"/>
          <p:cNvSpPr>
            <a:spLocks noGrp="1"/>
          </p:cNvSpPr>
          <p:nvPr>
            <p:ph sz="quarter" idx="1"/>
          </p:nvPr>
        </p:nvSpPr>
        <p:spPr>
          <a:xfrm>
            <a:off x="1066800" y="2020824"/>
            <a:ext cx="7171267" cy="3846576"/>
          </a:xfrm>
        </p:spPr>
        <p:txBody>
          <a:bodyPr>
            <a:noAutofit/>
          </a:bodyPr>
          <a:lstStyle/>
          <a:p>
            <a:pPr marL="0" indent="0" algn="ctr">
              <a:spcBef>
                <a:spcPts val="600"/>
              </a:spcBef>
              <a:buNone/>
            </a:pPr>
            <a:r>
              <a:rPr lang="en-US" sz="1800" dirty="0" smtClean="0"/>
              <a:t>So what about those 13.1 billion statements?</a:t>
            </a:r>
          </a:p>
          <a:p>
            <a:pPr marL="0" indent="0" algn="ctr">
              <a:spcBef>
                <a:spcPts val="600"/>
              </a:spcBef>
              <a:buNone/>
            </a:pPr>
            <a:endParaRPr lang="en-US" sz="1800" dirty="0" smtClean="0"/>
          </a:p>
          <a:p>
            <a:pPr marL="0" indent="0" algn="ctr">
              <a:spcBef>
                <a:spcPts val="600"/>
              </a:spcBef>
              <a:buNone/>
            </a:pPr>
            <a:r>
              <a:rPr lang="en-US" sz="1800" dirty="0" smtClean="0"/>
              <a:t>What I get is a universal data model (RDF) in a common syntax (RDF/XML), but I am missing both a shared semantic and computable logic.</a:t>
            </a:r>
          </a:p>
          <a:p>
            <a:pPr marL="0" indent="0" algn="ctr">
              <a:spcBef>
                <a:spcPts val="600"/>
              </a:spcBef>
              <a:buNone/>
            </a:pPr>
            <a:endParaRPr lang="en-US" sz="1800" dirty="0" smtClean="0"/>
          </a:p>
          <a:p>
            <a:pPr marL="0" indent="0" algn="ctr">
              <a:spcBef>
                <a:spcPts val="600"/>
              </a:spcBef>
              <a:buNone/>
            </a:pPr>
            <a:r>
              <a:rPr lang="en-US" sz="1800" dirty="0" smtClean="0"/>
              <a:t>I get a bunch—13.1 billion—statements of which I have virtually no chance of inferring cross-site meaning.</a:t>
            </a:r>
          </a:p>
          <a:p>
            <a:pPr marL="0" indent="0" algn="ctr">
              <a:spcBef>
                <a:spcPts val="600"/>
              </a:spcBef>
              <a:buNone/>
            </a:pPr>
            <a:endParaRPr lang="en-US" sz="1800" dirty="0" smtClean="0"/>
          </a:p>
          <a:p>
            <a:pPr marL="0" indent="0" algn="ctr">
              <a:spcBef>
                <a:spcPts val="600"/>
              </a:spcBef>
              <a:buNone/>
            </a:pPr>
            <a:r>
              <a:rPr lang="en-US" sz="1800" dirty="0" smtClean="0"/>
              <a:t>The “solution” is to not use arbitrary tokens for tagging, but to deploy </a:t>
            </a:r>
            <a:r>
              <a:rPr lang="en-US" sz="1800" i="1" dirty="0" smtClean="0"/>
              <a:t>ontologies</a:t>
            </a:r>
            <a:r>
              <a:rPr lang="en-US" sz="1800" dirty="0" smtClean="0"/>
              <a:t>—systems of terms and</a:t>
            </a:r>
            <a:r>
              <a:rPr lang="en-US" sz="1800" dirty="0" smtClean="0"/>
              <a:t> their relations</a:t>
            </a:r>
            <a:r>
              <a:rPr lang="en-US" sz="1800" dirty="0" smtClean="0"/>
              <a:t>—both within and between data and service offerings under an OWL DL framework.</a:t>
            </a:r>
          </a:p>
          <a:p>
            <a:pPr marL="0" indent="0">
              <a:spcBef>
                <a:spcPts val="600"/>
              </a:spcBef>
              <a:buNone/>
            </a:pPr>
            <a:endParaRPr lang="en-US" sz="1800" dirty="0" smtClean="0"/>
          </a:p>
          <a:p>
            <a:pPr marL="0" indent="0" algn="ctr">
              <a:spcBef>
                <a:spcPts val="600"/>
              </a:spcBef>
              <a:buNone/>
            </a:pPr>
            <a:endParaRPr lang="en-US" sz="1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9400"/>
            <a:ext cx="8534400" cy="758952"/>
          </a:xfrm>
        </p:spPr>
        <p:txBody>
          <a:bodyPr>
            <a:normAutofit/>
          </a:bodyPr>
          <a:lstStyle/>
          <a:p>
            <a:r>
              <a:rPr lang="en-US" dirty="0" smtClean="0"/>
              <a:t>iPlant Semantic Web Program</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45</a:t>
            </a:fld>
            <a:endParaRPr lang="en-US" dirty="0"/>
          </a:p>
        </p:txBody>
      </p:sp>
      <p:sp>
        <p:nvSpPr>
          <p:cNvPr id="8" name="Content Placeholder 2"/>
          <p:cNvSpPr>
            <a:spLocks noGrp="1"/>
          </p:cNvSpPr>
          <p:nvPr>
            <p:ph sz="quarter" idx="1"/>
          </p:nvPr>
        </p:nvSpPr>
        <p:spPr>
          <a:xfrm>
            <a:off x="736600" y="2184400"/>
            <a:ext cx="7713133" cy="2830577"/>
          </a:xfrm>
        </p:spPr>
        <p:txBody>
          <a:bodyPr>
            <a:noAutofit/>
          </a:bodyPr>
          <a:lstStyle/>
          <a:p>
            <a:pPr marL="0" indent="0" algn="ctr">
              <a:spcBef>
                <a:spcPts val="600"/>
              </a:spcBef>
              <a:buNone/>
            </a:pPr>
            <a:r>
              <a:rPr lang="en-US" sz="1800" dirty="0" smtClean="0"/>
              <a:t>This is</a:t>
            </a:r>
            <a:r>
              <a:rPr lang="en-US" sz="1800" dirty="0" smtClean="0"/>
              <a:t> what </a:t>
            </a:r>
            <a:r>
              <a:rPr lang="en-US" sz="1800" dirty="0" smtClean="0"/>
              <a:t>we are doing in the iPlant Semantic Web Services program.</a:t>
            </a:r>
            <a:endParaRPr lang="en-US" sz="1800" dirty="0" smtClean="0"/>
          </a:p>
          <a:p>
            <a:pPr marL="0" indent="0" algn="ctr">
              <a:spcBef>
                <a:spcPts val="600"/>
              </a:spcBef>
              <a:buNone/>
            </a:pPr>
            <a:endParaRPr lang="en-US" sz="1800" dirty="0" smtClean="0"/>
          </a:p>
          <a:p>
            <a:pPr marL="0" indent="0" algn="ctr">
              <a:spcBef>
                <a:spcPts val="600"/>
              </a:spcBef>
              <a:buNone/>
            </a:pPr>
            <a:r>
              <a:rPr lang="en-US" sz="1800" dirty="0" smtClean="0"/>
              <a:t>We are building a capability for high-throughput semantic description, discovery, engagement, and response handling.</a:t>
            </a:r>
          </a:p>
          <a:p>
            <a:pPr marL="0" indent="0" algn="ctr">
              <a:spcBef>
                <a:spcPts val="600"/>
              </a:spcBef>
              <a:buNone/>
            </a:pPr>
            <a:endParaRPr lang="en-US" sz="1800" dirty="0" smtClean="0"/>
          </a:p>
          <a:p>
            <a:pPr marL="0" indent="0" algn="ctr">
              <a:spcBef>
                <a:spcPts val="600"/>
              </a:spcBef>
              <a:buNone/>
            </a:pPr>
            <a:r>
              <a:rPr lang="en-US" sz="1800" dirty="0" smtClean="0"/>
              <a:t>This includes the </a:t>
            </a:r>
            <a:r>
              <a:rPr lang="en-US" sz="1800" dirty="0" smtClean="0"/>
              <a:t>capability to allow iPlant and third-parties to create extensible,</a:t>
            </a:r>
            <a:r>
              <a:rPr lang="en-US" sz="1800" dirty="0" smtClean="0"/>
              <a:t> transparent </a:t>
            </a:r>
            <a:r>
              <a:rPr lang="en-US" sz="1800" dirty="0" smtClean="0"/>
              <a:t>ontologies for their explicit use in semantic web services.</a:t>
            </a:r>
          </a:p>
          <a:p>
            <a:pPr marL="0" indent="0" algn="ctr">
              <a:spcBef>
                <a:spcPts val="600"/>
              </a:spcBef>
              <a:buNone/>
            </a:pPr>
            <a:endParaRPr lang="en-US" sz="1800" dirty="0" smtClean="0"/>
          </a:p>
          <a:p>
            <a:pPr marL="0" indent="0">
              <a:spcBef>
                <a:spcPts val="600"/>
              </a:spcBef>
              <a:buNone/>
            </a:pPr>
            <a:endParaRPr lang="en-US" sz="1800" dirty="0" smtClean="0"/>
          </a:p>
          <a:p>
            <a:pPr marL="0" indent="0" algn="ctr">
              <a:spcBef>
                <a:spcPts val="600"/>
              </a:spcBef>
              <a:buNone/>
            </a:pPr>
            <a:endParaRPr lang="en-US" sz="18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9400"/>
            <a:ext cx="8534400" cy="758952"/>
          </a:xfrm>
        </p:spPr>
        <p:txBody>
          <a:bodyPr>
            <a:normAutofit/>
          </a:bodyPr>
          <a:lstStyle/>
          <a:p>
            <a:r>
              <a:rPr lang="en-US" dirty="0" smtClean="0"/>
              <a:t>Data Visualization</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46</a:t>
            </a:fld>
            <a:endParaRPr lang="en-US" dirty="0"/>
          </a:p>
        </p:txBody>
      </p:sp>
      <p:sp>
        <p:nvSpPr>
          <p:cNvPr id="8" name="Content Placeholder 2"/>
          <p:cNvSpPr>
            <a:spLocks noGrp="1"/>
          </p:cNvSpPr>
          <p:nvPr>
            <p:ph sz="quarter" idx="1"/>
          </p:nvPr>
        </p:nvSpPr>
        <p:spPr>
          <a:xfrm>
            <a:off x="1066800" y="2785534"/>
            <a:ext cx="7171267" cy="508000"/>
          </a:xfrm>
        </p:spPr>
        <p:txBody>
          <a:bodyPr>
            <a:noAutofit/>
          </a:bodyPr>
          <a:lstStyle/>
          <a:p>
            <a:pPr marL="0" indent="0" algn="ctr">
              <a:spcBef>
                <a:spcPts val="600"/>
              </a:spcBef>
              <a:buNone/>
            </a:pPr>
            <a:r>
              <a:rPr lang="en-US" sz="1800" dirty="0" smtClean="0"/>
              <a:t>So how</a:t>
            </a:r>
            <a:r>
              <a:rPr lang="en-US" sz="1800" dirty="0" smtClean="0"/>
              <a:t> does this engage with </a:t>
            </a:r>
            <a:r>
              <a:rPr lang="en-US" sz="1800" dirty="0" smtClean="0"/>
              <a:t>data visualization?</a:t>
            </a:r>
          </a:p>
          <a:p>
            <a:pPr marL="0" indent="0">
              <a:spcBef>
                <a:spcPts val="600"/>
              </a:spcBef>
              <a:buNone/>
            </a:pPr>
            <a:endParaRPr lang="en-US" sz="1800" dirty="0" smtClean="0"/>
          </a:p>
          <a:p>
            <a:pPr marL="0" indent="0" algn="ctr">
              <a:spcBef>
                <a:spcPts val="600"/>
              </a:spcBef>
              <a:buNone/>
            </a:pPr>
            <a:endParaRPr lang="en-US" sz="1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Commonalities in Data Visualization</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47</a:t>
            </a:fld>
            <a:endParaRPr lang="en-US" dirty="0"/>
          </a:p>
        </p:txBody>
      </p:sp>
      <p:sp>
        <p:nvSpPr>
          <p:cNvPr id="5" name="Content Placeholder 2"/>
          <p:cNvSpPr txBox="1">
            <a:spLocks/>
          </p:cNvSpPr>
          <p:nvPr/>
        </p:nvSpPr>
        <p:spPr>
          <a:xfrm>
            <a:off x="2235197" y="1634062"/>
            <a:ext cx="4690533" cy="660400"/>
          </a:xfrm>
          <a:prstGeom prst="rect">
            <a:avLst/>
          </a:prstGeom>
        </p:spPr>
        <p:txBody>
          <a:bodyPr vert="horz">
            <a:noAutofit/>
          </a:bodyPr>
          <a:lstStyle/>
          <a:p>
            <a:pPr algn="ctr">
              <a:spcBef>
                <a:spcPts val="600"/>
              </a:spcBef>
              <a:buSzPct val="85000"/>
              <a:defRPr/>
            </a:pPr>
            <a:r>
              <a:rPr lang="en-US" dirty="0" smtClean="0">
                <a:solidFill>
                  <a:prstClr val="black"/>
                </a:solidFill>
                <a:latin typeface="Calibri"/>
                <a:cs typeface="Calibri"/>
              </a:rPr>
              <a:t>Basic visual motifs go a long way to providing generic, powerful conceptual frameworks:</a:t>
            </a:r>
          </a:p>
          <a:p>
            <a:pPr algn="ctr">
              <a:spcBef>
                <a:spcPts val="600"/>
              </a:spcBef>
              <a:buSzPct val="85000"/>
              <a:defRPr/>
            </a:pPr>
            <a:endParaRPr lang="en-US" dirty="0" smtClean="0">
              <a:solidFill>
                <a:prstClr val="black"/>
              </a:solidFill>
              <a:latin typeface="Calibri"/>
              <a:cs typeface="Calibri"/>
            </a:endParaRPr>
          </a:p>
        </p:txBody>
      </p:sp>
      <p:sp>
        <p:nvSpPr>
          <p:cNvPr id="6" name="Content Placeholder 2"/>
          <p:cNvSpPr txBox="1">
            <a:spLocks/>
          </p:cNvSpPr>
          <p:nvPr/>
        </p:nvSpPr>
        <p:spPr>
          <a:xfrm>
            <a:off x="1871133" y="2387590"/>
            <a:ext cx="5444067" cy="3989390"/>
          </a:xfrm>
          <a:prstGeom prst="rect">
            <a:avLst/>
          </a:prstGeom>
        </p:spPr>
        <p:txBody>
          <a:bodyPr vert="horz">
            <a:noAutofit/>
          </a:bodyPr>
          <a:lstStyle/>
          <a:p>
            <a:pPr marL="457200">
              <a:spcBef>
                <a:spcPts val="600"/>
              </a:spcBef>
              <a:buSzPct val="85000"/>
              <a:defRPr/>
            </a:pPr>
            <a:r>
              <a:rPr lang="en-US" sz="1400" i="1" dirty="0" smtClean="0">
                <a:solidFill>
                  <a:prstClr val="black"/>
                </a:solidFill>
                <a:latin typeface="Calibri"/>
                <a:cs typeface="Calibri"/>
              </a:rPr>
              <a:t>Motifs:</a:t>
            </a:r>
          </a:p>
          <a:p>
            <a:pPr marL="1371600">
              <a:spcBef>
                <a:spcPts val="300"/>
              </a:spcBef>
              <a:buSzPct val="85000"/>
              <a:defRPr/>
            </a:pPr>
            <a:r>
              <a:rPr lang="en-US" sz="1400" dirty="0" smtClean="0">
                <a:solidFill>
                  <a:prstClr val="black"/>
                </a:solidFill>
                <a:latin typeface="Calibri"/>
                <a:cs typeface="Calibri"/>
              </a:rPr>
              <a:t>A line </a:t>
            </a:r>
            <a:r>
              <a:rPr lang="en-US" sz="1400" dirty="0" smtClean="0">
                <a:solidFill>
                  <a:prstClr val="black"/>
                </a:solidFill>
                <a:latin typeface="Calibri"/>
                <a:cs typeface="Calibri"/>
              </a:rPr>
              <a:t>(relative order </a:t>
            </a:r>
            <a:r>
              <a:rPr lang="en-US" sz="1400" dirty="0" smtClean="0">
                <a:solidFill>
                  <a:prstClr val="black"/>
                </a:solidFill>
                <a:latin typeface="Calibri"/>
                <a:cs typeface="Calibri"/>
              </a:rPr>
              <a:t>and quantitative differences)</a:t>
            </a:r>
          </a:p>
          <a:p>
            <a:pPr marL="1371600">
              <a:spcBef>
                <a:spcPts val="300"/>
              </a:spcBef>
              <a:buSzPct val="85000"/>
              <a:defRPr/>
            </a:pPr>
            <a:r>
              <a:rPr lang="en-US" sz="1400" dirty="0" smtClean="0">
                <a:solidFill>
                  <a:prstClr val="black"/>
                </a:solidFill>
                <a:latin typeface="Calibri"/>
                <a:cs typeface="Calibri"/>
              </a:rPr>
              <a:t>A</a:t>
            </a:r>
            <a:r>
              <a:rPr lang="en-US" sz="1400" dirty="0" smtClean="0">
                <a:solidFill>
                  <a:prstClr val="black"/>
                </a:solidFill>
                <a:latin typeface="Calibri"/>
                <a:cs typeface="Calibri"/>
              </a:rPr>
              <a:t> table (matrix; </a:t>
            </a:r>
            <a:r>
              <a:rPr lang="en-US" sz="1400" dirty="0" smtClean="0">
                <a:solidFill>
                  <a:prstClr val="black"/>
                </a:solidFill>
                <a:latin typeface="Calibri"/>
                <a:cs typeface="Calibri"/>
              </a:rPr>
              <a:t>tensor)</a:t>
            </a:r>
          </a:p>
          <a:p>
            <a:pPr marL="1371600">
              <a:spcBef>
                <a:spcPts val="300"/>
              </a:spcBef>
              <a:buSzPct val="85000"/>
              <a:defRPr/>
            </a:pPr>
            <a:r>
              <a:rPr lang="en-US" sz="1400" dirty="0" smtClean="0">
                <a:solidFill>
                  <a:prstClr val="black"/>
                </a:solidFill>
                <a:latin typeface="Calibri"/>
                <a:cs typeface="Calibri"/>
              </a:rPr>
              <a:t>A plot (</a:t>
            </a:r>
            <a:r>
              <a:rPr lang="en-US" sz="1400" i="1" dirty="0" smtClean="0">
                <a:solidFill>
                  <a:prstClr val="black"/>
                </a:solidFill>
                <a:latin typeface="Calibri"/>
                <a:cs typeface="Calibri"/>
              </a:rPr>
              <a:t>n</a:t>
            </a:r>
            <a:r>
              <a:rPr lang="en-US" sz="1400" dirty="0" smtClean="0">
                <a:solidFill>
                  <a:prstClr val="black"/>
                </a:solidFill>
                <a:latin typeface="Calibri"/>
                <a:cs typeface="Calibri"/>
              </a:rPr>
              <a:t>-dimensional </a:t>
            </a:r>
            <a:r>
              <a:rPr lang="en-US" sz="1400" dirty="0" smtClean="0">
                <a:solidFill>
                  <a:prstClr val="black"/>
                </a:solidFill>
                <a:latin typeface="Calibri"/>
                <a:cs typeface="Calibri"/>
              </a:rPr>
              <a:t>functional)</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A tree </a:t>
            </a:r>
            <a:r>
              <a:rPr lang="en-US" sz="1400" dirty="0" smtClean="0">
                <a:solidFill>
                  <a:prstClr val="black"/>
                </a:solidFill>
                <a:latin typeface="Calibri"/>
                <a:cs typeface="Calibri"/>
              </a:rPr>
              <a:t>(hierarchical)</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A network </a:t>
            </a:r>
            <a:r>
              <a:rPr lang="en-US" sz="1400" dirty="0" smtClean="0">
                <a:solidFill>
                  <a:prstClr val="black"/>
                </a:solidFill>
                <a:latin typeface="Calibri"/>
                <a:cs typeface="Calibri"/>
              </a:rPr>
              <a:t>(arc-node relationships)</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Geographic</a:t>
            </a:r>
          </a:p>
          <a:p>
            <a:pPr marL="1371600">
              <a:spcBef>
                <a:spcPts val="300"/>
              </a:spcBef>
              <a:buSzPct val="85000"/>
              <a:defRPr/>
            </a:pPr>
            <a:r>
              <a:rPr lang="en-US" sz="1400" dirty="0" smtClean="0">
                <a:solidFill>
                  <a:prstClr val="black"/>
                </a:solidFill>
                <a:latin typeface="Calibri"/>
                <a:cs typeface="Calibri"/>
              </a:rPr>
              <a:t>Annotated images, etc.</a:t>
            </a:r>
          </a:p>
          <a:p>
            <a:pPr marL="457200">
              <a:spcBef>
                <a:spcPts val="600"/>
              </a:spcBef>
              <a:buSzPct val="85000"/>
              <a:defRPr/>
            </a:pPr>
            <a:r>
              <a:rPr lang="en-US" sz="1400" i="1" dirty="0" smtClean="0">
                <a:solidFill>
                  <a:prstClr val="black"/>
                </a:solidFill>
                <a:latin typeface="Calibri"/>
                <a:cs typeface="Calibri"/>
              </a:rPr>
              <a:t>Attributes</a:t>
            </a:r>
            <a:r>
              <a:rPr lang="en-US" sz="1400" dirty="0" smtClean="0">
                <a:solidFill>
                  <a:prstClr val="black"/>
                </a:solidFill>
                <a:latin typeface="Calibri"/>
                <a:cs typeface="Calibri"/>
              </a:rPr>
              <a:t>:</a:t>
            </a:r>
          </a:p>
          <a:p>
            <a:pPr algn="ctr">
              <a:spcBef>
                <a:spcPts val="300"/>
              </a:spcBef>
              <a:buSzPct val="85000"/>
              <a:defRPr/>
            </a:pPr>
            <a:r>
              <a:rPr lang="en-US" sz="1400" dirty="0" smtClean="0">
                <a:solidFill>
                  <a:prstClr val="black"/>
                </a:solidFill>
                <a:latin typeface="Calibri"/>
                <a:cs typeface="Calibri"/>
              </a:rPr>
              <a:t>Color</a:t>
            </a:r>
          </a:p>
          <a:p>
            <a:pPr algn="ctr">
              <a:spcBef>
                <a:spcPts val="300"/>
              </a:spcBef>
              <a:buSzPct val="85000"/>
              <a:defRPr/>
            </a:pPr>
            <a:r>
              <a:rPr lang="en-US" sz="1400" dirty="0" smtClean="0">
                <a:solidFill>
                  <a:prstClr val="black"/>
                </a:solidFill>
                <a:latin typeface="Calibri"/>
                <a:cs typeface="Calibri"/>
              </a:rPr>
              <a:t>Size</a:t>
            </a:r>
          </a:p>
          <a:p>
            <a:pPr algn="ctr">
              <a:spcBef>
                <a:spcPts val="300"/>
              </a:spcBef>
              <a:buSzPct val="85000"/>
              <a:defRPr/>
            </a:pPr>
            <a:r>
              <a:rPr lang="en-US" sz="1400" dirty="0" smtClean="0">
                <a:solidFill>
                  <a:prstClr val="black"/>
                </a:solidFill>
                <a:latin typeface="Calibri"/>
                <a:cs typeface="Calibri"/>
              </a:rPr>
              <a:t>Position</a:t>
            </a:r>
          </a:p>
          <a:p>
            <a:pPr algn="ctr">
              <a:spcBef>
                <a:spcPts val="300"/>
              </a:spcBef>
              <a:buSzPct val="85000"/>
              <a:defRPr/>
            </a:pPr>
            <a:r>
              <a:rPr lang="en-US" sz="1400" dirty="0" smtClean="0">
                <a:solidFill>
                  <a:prstClr val="black"/>
                </a:solidFill>
                <a:latin typeface="Calibri"/>
                <a:cs typeface="Calibri"/>
              </a:rPr>
              <a:t>Resolution at scale</a:t>
            </a:r>
          </a:p>
          <a:p>
            <a:pPr algn="ctr">
              <a:spcBef>
                <a:spcPts val="300"/>
              </a:spcBef>
              <a:buSzPct val="85000"/>
              <a:defRPr/>
            </a:pPr>
            <a:r>
              <a:rPr lang="en-US" sz="1400" dirty="0" smtClean="0">
                <a:solidFill>
                  <a:prstClr val="black"/>
                </a:solidFill>
                <a:latin typeface="Calibri"/>
                <a:cs typeface="Calibri"/>
              </a:rPr>
              <a:t>Point of view (3-dimensional rotation)</a:t>
            </a:r>
          </a:p>
          <a:p>
            <a:pPr algn="ctr">
              <a:spcBef>
                <a:spcPts val="1200"/>
              </a:spcBef>
              <a:buSzPct val="85000"/>
              <a:defRPr/>
            </a:pPr>
            <a:r>
              <a:rPr lang="en-US" sz="1400" dirty="0" smtClean="0">
                <a:solidFill>
                  <a:prstClr val="black"/>
                </a:solidFill>
                <a:latin typeface="Calibri"/>
                <a:cs typeface="Calibri"/>
              </a:rPr>
              <a:t>See </a:t>
            </a:r>
            <a:r>
              <a:rPr lang="en-US" sz="1400" dirty="0" smtClean="0">
                <a:solidFill>
                  <a:prstClr val="black"/>
                </a:solidFill>
                <a:latin typeface="Calibri"/>
                <a:cs typeface="Calibri"/>
                <a:hlinkClick r:id="rId2"/>
              </a:rPr>
              <a:t>http://flare.prefuse.org/demo</a:t>
            </a:r>
            <a:endParaRPr lang="en-US" sz="1400" dirty="0" smtClean="0">
              <a:solidFill>
                <a:prstClr val="black"/>
              </a:solidFill>
              <a:latin typeface="Calibri"/>
              <a:cs typeface="Calibri"/>
            </a:endParaRPr>
          </a:p>
          <a:p>
            <a:pPr algn="ctr">
              <a:spcBef>
                <a:spcPts val="600"/>
              </a:spcBef>
              <a:buSzPct val="85000"/>
              <a:defRPr/>
            </a:pPr>
            <a:endParaRPr lang="en-US" sz="1400" dirty="0" smtClean="0">
              <a:solidFill>
                <a:prstClr val="black"/>
              </a:solidFill>
              <a:latin typeface="Calibri"/>
              <a:cs typeface="Calibri"/>
            </a:endParaRPr>
          </a:p>
        </p:txBody>
      </p:sp>
      <p:sp>
        <p:nvSpPr>
          <p:cNvPr id="7" name="TextBox 6"/>
          <p:cNvSpPr txBox="1"/>
          <p:nvPr/>
        </p:nvSpPr>
        <p:spPr>
          <a:xfrm>
            <a:off x="6730324" y="6007648"/>
            <a:ext cx="2252132" cy="369332"/>
          </a:xfrm>
          <a:prstGeom prst="rect">
            <a:avLst/>
          </a:prstGeom>
          <a:noFill/>
        </p:spPr>
        <p:txBody>
          <a:bodyPr wrap="square" rtlCol="0">
            <a:spAutoFit/>
          </a:bodyPr>
          <a:lstStyle/>
          <a:p>
            <a:r>
              <a:rPr lang="en-US" sz="900" dirty="0" smtClean="0">
                <a:latin typeface="Calibri"/>
                <a:cs typeface="Calibri"/>
              </a:rPr>
              <a:t>Disclaimer: Flare is </a:t>
            </a:r>
            <a:r>
              <a:rPr lang="en-US" sz="900" dirty="0" smtClean="0">
                <a:latin typeface="Calibri"/>
                <a:cs typeface="Calibri"/>
              </a:rPr>
              <a:t>ActionScript</a:t>
            </a:r>
            <a:r>
              <a:rPr lang="en-US" sz="900" dirty="0" smtClean="0">
                <a:latin typeface="Calibri"/>
                <a:cs typeface="Calibri"/>
              </a:rPr>
              <a:t>; to date, iPlant is concentrating on other technologies</a:t>
            </a:r>
            <a:endParaRPr lang="en-US" sz="900" dirty="0">
              <a:latin typeface="Calibri"/>
              <a:cs typeface="Calibri"/>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Commonalities in Data Visualization</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48</a:t>
            </a:fld>
            <a:endParaRPr lang="en-US" dirty="0"/>
          </a:p>
        </p:txBody>
      </p:sp>
      <p:sp>
        <p:nvSpPr>
          <p:cNvPr id="5" name="Content Placeholder 2"/>
          <p:cNvSpPr txBox="1">
            <a:spLocks/>
          </p:cNvSpPr>
          <p:nvPr/>
        </p:nvSpPr>
        <p:spPr>
          <a:xfrm>
            <a:off x="2235197" y="1634062"/>
            <a:ext cx="4690533" cy="660400"/>
          </a:xfrm>
          <a:prstGeom prst="rect">
            <a:avLst/>
          </a:prstGeom>
        </p:spPr>
        <p:txBody>
          <a:bodyPr vert="horz">
            <a:noAutofit/>
          </a:bodyPr>
          <a:lstStyle/>
          <a:p>
            <a:pPr algn="ctr">
              <a:spcBef>
                <a:spcPts val="600"/>
              </a:spcBef>
              <a:buSzPct val="85000"/>
              <a:defRPr/>
            </a:pPr>
            <a:r>
              <a:rPr lang="en-US" dirty="0" smtClean="0">
                <a:solidFill>
                  <a:prstClr val="black"/>
                </a:solidFill>
                <a:latin typeface="Calibri"/>
                <a:cs typeface="Calibri"/>
              </a:rPr>
              <a:t>Basic visual motifs go a long way to providing generic, powerful conceptual frameworks:</a:t>
            </a:r>
          </a:p>
          <a:p>
            <a:pPr algn="ctr">
              <a:spcBef>
                <a:spcPts val="600"/>
              </a:spcBef>
              <a:buSzPct val="85000"/>
              <a:defRPr/>
            </a:pPr>
            <a:endParaRPr lang="en-US" dirty="0" smtClean="0">
              <a:solidFill>
                <a:prstClr val="black"/>
              </a:solidFill>
              <a:latin typeface="Calibri"/>
              <a:cs typeface="Calibri"/>
            </a:endParaRPr>
          </a:p>
        </p:txBody>
      </p:sp>
      <p:sp>
        <p:nvSpPr>
          <p:cNvPr id="6" name="Content Placeholder 2"/>
          <p:cNvSpPr txBox="1">
            <a:spLocks/>
          </p:cNvSpPr>
          <p:nvPr/>
        </p:nvSpPr>
        <p:spPr>
          <a:xfrm>
            <a:off x="301752" y="2294462"/>
            <a:ext cx="5444067" cy="3989390"/>
          </a:xfrm>
          <a:prstGeom prst="rect">
            <a:avLst/>
          </a:prstGeom>
        </p:spPr>
        <p:txBody>
          <a:bodyPr vert="horz">
            <a:noAutofit/>
          </a:bodyPr>
          <a:lstStyle/>
          <a:p>
            <a:pPr marL="457200">
              <a:spcBef>
                <a:spcPts val="600"/>
              </a:spcBef>
              <a:buSzPct val="85000"/>
              <a:defRPr/>
            </a:pPr>
            <a:r>
              <a:rPr lang="en-US" sz="1400" i="1" dirty="0" smtClean="0">
                <a:solidFill>
                  <a:prstClr val="black"/>
                </a:solidFill>
                <a:latin typeface="Calibri"/>
                <a:cs typeface="Calibri"/>
              </a:rPr>
              <a:t>Motifs:</a:t>
            </a:r>
          </a:p>
          <a:p>
            <a:pPr marL="1371600">
              <a:spcBef>
                <a:spcPts val="300"/>
              </a:spcBef>
              <a:buSzPct val="85000"/>
              <a:defRPr/>
            </a:pPr>
            <a:r>
              <a:rPr lang="en-US" sz="1400" dirty="0" smtClean="0">
                <a:solidFill>
                  <a:prstClr val="black"/>
                </a:solidFill>
                <a:latin typeface="Calibri"/>
                <a:cs typeface="Calibri"/>
              </a:rPr>
              <a:t>A line </a:t>
            </a:r>
            <a:r>
              <a:rPr lang="en-US" sz="1400" dirty="0" smtClean="0">
                <a:solidFill>
                  <a:prstClr val="black"/>
                </a:solidFill>
                <a:latin typeface="Calibri"/>
                <a:cs typeface="Calibri"/>
              </a:rPr>
              <a:t>(relative order </a:t>
            </a:r>
            <a:r>
              <a:rPr lang="en-US" sz="1400" dirty="0" smtClean="0">
                <a:solidFill>
                  <a:prstClr val="black"/>
                </a:solidFill>
                <a:latin typeface="Calibri"/>
                <a:cs typeface="Calibri"/>
              </a:rPr>
              <a:t>and quantitative differences)</a:t>
            </a:r>
          </a:p>
          <a:p>
            <a:pPr marL="1371600">
              <a:spcBef>
                <a:spcPts val="300"/>
              </a:spcBef>
              <a:buSzPct val="85000"/>
              <a:defRPr/>
            </a:pPr>
            <a:r>
              <a:rPr lang="en-US" sz="1400" dirty="0" smtClean="0">
                <a:solidFill>
                  <a:prstClr val="black"/>
                </a:solidFill>
                <a:latin typeface="Calibri"/>
                <a:cs typeface="Calibri"/>
              </a:rPr>
              <a:t>A</a:t>
            </a:r>
            <a:r>
              <a:rPr lang="en-US" sz="1400" dirty="0" smtClean="0">
                <a:solidFill>
                  <a:prstClr val="black"/>
                </a:solidFill>
                <a:latin typeface="Calibri"/>
                <a:cs typeface="Calibri"/>
              </a:rPr>
              <a:t> table (matrix; </a:t>
            </a:r>
            <a:r>
              <a:rPr lang="en-US" sz="1400" dirty="0" smtClean="0">
                <a:solidFill>
                  <a:prstClr val="black"/>
                </a:solidFill>
                <a:latin typeface="Calibri"/>
                <a:cs typeface="Calibri"/>
              </a:rPr>
              <a:t>tensor)</a:t>
            </a:r>
          </a:p>
          <a:p>
            <a:pPr marL="1371600">
              <a:spcBef>
                <a:spcPts val="300"/>
              </a:spcBef>
              <a:buSzPct val="85000"/>
              <a:defRPr/>
            </a:pPr>
            <a:r>
              <a:rPr lang="en-US" sz="1400" dirty="0" smtClean="0">
                <a:solidFill>
                  <a:prstClr val="black"/>
                </a:solidFill>
                <a:latin typeface="Calibri"/>
                <a:cs typeface="Calibri"/>
              </a:rPr>
              <a:t>A plot (</a:t>
            </a:r>
            <a:r>
              <a:rPr lang="en-US" sz="1400" i="1" dirty="0" smtClean="0">
                <a:solidFill>
                  <a:prstClr val="black"/>
                </a:solidFill>
                <a:latin typeface="Calibri"/>
                <a:cs typeface="Calibri"/>
              </a:rPr>
              <a:t>n</a:t>
            </a:r>
            <a:r>
              <a:rPr lang="en-US" sz="1400" dirty="0" smtClean="0">
                <a:solidFill>
                  <a:prstClr val="black"/>
                </a:solidFill>
                <a:latin typeface="Calibri"/>
                <a:cs typeface="Calibri"/>
              </a:rPr>
              <a:t>-dimensional </a:t>
            </a:r>
            <a:r>
              <a:rPr lang="en-US" sz="1400" dirty="0" smtClean="0">
                <a:solidFill>
                  <a:prstClr val="black"/>
                </a:solidFill>
                <a:latin typeface="Calibri"/>
                <a:cs typeface="Calibri"/>
              </a:rPr>
              <a:t>functional)</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A tree </a:t>
            </a:r>
            <a:r>
              <a:rPr lang="en-US" sz="1400" dirty="0" smtClean="0">
                <a:solidFill>
                  <a:prstClr val="black"/>
                </a:solidFill>
                <a:latin typeface="Calibri"/>
                <a:cs typeface="Calibri"/>
              </a:rPr>
              <a:t>(hierarchical)</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A network </a:t>
            </a:r>
            <a:r>
              <a:rPr lang="en-US" sz="1400" dirty="0" smtClean="0">
                <a:solidFill>
                  <a:prstClr val="black"/>
                </a:solidFill>
                <a:latin typeface="Calibri"/>
                <a:cs typeface="Calibri"/>
              </a:rPr>
              <a:t>(arc-node relationships)</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Geographic</a:t>
            </a:r>
          </a:p>
          <a:p>
            <a:pPr marL="1371600">
              <a:spcBef>
                <a:spcPts val="300"/>
              </a:spcBef>
              <a:buSzPct val="85000"/>
              <a:defRPr/>
            </a:pPr>
            <a:r>
              <a:rPr lang="en-US" sz="1400" dirty="0" smtClean="0">
                <a:solidFill>
                  <a:prstClr val="black"/>
                </a:solidFill>
                <a:latin typeface="Calibri"/>
                <a:cs typeface="Calibri"/>
              </a:rPr>
              <a:t>Annotated images, etc.</a:t>
            </a:r>
          </a:p>
          <a:p>
            <a:pPr marL="457200">
              <a:spcBef>
                <a:spcPts val="600"/>
              </a:spcBef>
              <a:buSzPct val="85000"/>
              <a:defRPr/>
            </a:pPr>
            <a:r>
              <a:rPr lang="en-US" sz="1400" i="1" dirty="0" smtClean="0">
                <a:solidFill>
                  <a:prstClr val="black"/>
                </a:solidFill>
                <a:latin typeface="Calibri"/>
                <a:cs typeface="Calibri"/>
              </a:rPr>
              <a:t>Attributes</a:t>
            </a:r>
            <a:r>
              <a:rPr lang="en-US" sz="1400" dirty="0" smtClean="0">
                <a:solidFill>
                  <a:prstClr val="black"/>
                </a:solidFill>
                <a:latin typeface="Calibri"/>
                <a:cs typeface="Calibri"/>
              </a:rPr>
              <a:t>:</a:t>
            </a:r>
          </a:p>
          <a:p>
            <a:pPr algn="ctr">
              <a:spcBef>
                <a:spcPts val="300"/>
              </a:spcBef>
              <a:buSzPct val="85000"/>
              <a:defRPr/>
            </a:pPr>
            <a:r>
              <a:rPr lang="en-US" sz="1400" dirty="0" smtClean="0">
                <a:solidFill>
                  <a:prstClr val="black"/>
                </a:solidFill>
                <a:latin typeface="Calibri"/>
                <a:cs typeface="Calibri"/>
              </a:rPr>
              <a:t>Color</a:t>
            </a:r>
          </a:p>
          <a:p>
            <a:pPr algn="ctr">
              <a:spcBef>
                <a:spcPts val="300"/>
              </a:spcBef>
              <a:buSzPct val="85000"/>
              <a:defRPr/>
            </a:pPr>
            <a:r>
              <a:rPr lang="en-US" sz="1400" dirty="0" smtClean="0">
                <a:solidFill>
                  <a:prstClr val="black"/>
                </a:solidFill>
                <a:latin typeface="Calibri"/>
                <a:cs typeface="Calibri"/>
              </a:rPr>
              <a:t>Size</a:t>
            </a:r>
          </a:p>
          <a:p>
            <a:pPr algn="ctr">
              <a:spcBef>
                <a:spcPts val="300"/>
              </a:spcBef>
              <a:buSzPct val="85000"/>
              <a:defRPr/>
            </a:pPr>
            <a:r>
              <a:rPr lang="en-US" sz="1400" dirty="0" smtClean="0">
                <a:solidFill>
                  <a:prstClr val="black"/>
                </a:solidFill>
                <a:latin typeface="Calibri"/>
                <a:cs typeface="Calibri"/>
              </a:rPr>
              <a:t>Position</a:t>
            </a:r>
          </a:p>
          <a:p>
            <a:pPr algn="ctr">
              <a:spcBef>
                <a:spcPts val="300"/>
              </a:spcBef>
              <a:buSzPct val="85000"/>
              <a:defRPr/>
            </a:pPr>
            <a:r>
              <a:rPr lang="en-US" sz="1400" dirty="0" smtClean="0">
                <a:solidFill>
                  <a:prstClr val="black"/>
                </a:solidFill>
                <a:latin typeface="Calibri"/>
                <a:cs typeface="Calibri"/>
              </a:rPr>
              <a:t>Resolution at scale</a:t>
            </a:r>
          </a:p>
          <a:p>
            <a:pPr algn="ctr">
              <a:spcBef>
                <a:spcPts val="300"/>
              </a:spcBef>
              <a:buSzPct val="85000"/>
              <a:defRPr/>
            </a:pPr>
            <a:r>
              <a:rPr lang="en-US" sz="1400" dirty="0" smtClean="0">
                <a:solidFill>
                  <a:prstClr val="black"/>
                </a:solidFill>
                <a:latin typeface="Calibri"/>
                <a:cs typeface="Calibri"/>
              </a:rPr>
              <a:t>Point of view (3-dimensional rotation)</a:t>
            </a:r>
            <a:endParaRPr lang="en-US" sz="1400" dirty="0" smtClean="0">
              <a:solidFill>
                <a:prstClr val="black"/>
              </a:solidFill>
              <a:latin typeface="Calibri"/>
              <a:cs typeface="Calibri"/>
            </a:endParaRPr>
          </a:p>
          <a:p>
            <a:pPr algn="ctr">
              <a:spcBef>
                <a:spcPts val="600"/>
              </a:spcBef>
              <a:buSzPct val="85000"/>
              <a:defRPr/>
            </a:pPr>
            <a:endParaRPr lang="en-US" sz="1400" dirty="0" smtClean="0">
              <a:solidFill>
                <a:prstClr val="black"/>
              </a:solidFill>
              <a:latin typeface="Calibri"/>
              <a:cs typeface="Calibri"/>
            </a:endParaRPr>
          </a:p>
        </p:txBody>
      </p:sp>
      <p:sp>
        <p:nvSpPr>
          <p:cNvPr id="8" name="Content Placeholder 2"/>
          <p:cNvSpPr txBox="1">
            <a:spLocks/>
          </p:cNvSpPr>
          <p:nvPr/>
        </p:nvSpPr>
        <p:spPr>
          <a:xfrm>
            <a:off x="5328241" y="2294462"/>
            <a:ext cx="3279648" cy="3989390"/>
          </a:xfrm>
          <a:prstGeom prst="rect">
            <a:avLst/>
          </a:prstGeom>
        </p:spPr>
        <p:txBody>
          <a:bodyPr vert="horz">
            <a:noAutofit/>
          </a:bodyPr>
          <a:lstStyle/>
          <a:p>
            <a:pPr marL="457200">
              <a:spcBef>
                <a:spcPts val="600"/>
              </a:spcBef>
              <a:buSzPct val="85000"/>
              <a:defRPr/>
            </a:pPr>
            <a:r>
              <a:rPr lang="en-US" sz="1400" i="1" dirty="0" smtClean="0">
                <a:solidFill>
                  <a:prstClr val="black"/>
                </a:solidFill>
                <a:latin typeface="Calibri"/>
                <a:cs typeface="Calibri"/>
              </a:rPr>
              <a:t>Motif </a:t>
            </a:r>
            <a:r>
              <a:rPr lang="en-US" sz="1400" i="1" dirty="0" smtClean="0">
                <a:solidFill>
                  <a:prstClr val="black"/>
                </a:solidFill>
                <a:latin typeface="Calibri"/>
                <a:cs typeface="Calibri"/>
              </a:rPr>
              <a:t>Ontology (</a:t>
            </a:r>
            <a:r>
              <a:rPr lang="en-US" sz="1400" i="1" dirty="0" smtClean="0">
                <a:solidFill>
                  <a:prstClr val="black"/>
                </a:solidFill>
                <a:latin typeface="Calibri"/>
                <a:cs typeface="Calibri"/>
              </a:rPr>
              <a:t>Classes)</a:t>
            </a:r>
            <a:r>
              <a:rPr lang="en-US" sz="1400" i="1" dirty="0" smtClean="0">
                <a:solidFill>
                  <a:prstClr val="black"/>
                </a:solidFill>
                <a:latin typeface="Calibri"/>
                <a:cs typeface="Calibri"/>
              </a:rPr>
              <a:t>:</a:t>
            </a:r>
            <a:endParaRPr lang="en-US" sz="1400" i="1"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Linear</a:t>
            </a:r>
          </a:p>
          <a:p>
            <a:pPr marL="1371600">
              <a:spcBef>
                <a:spcPts val="300"/>
              </a:spcBef>
              <a:buSzPct val="85000"/>
              <a:defRPr/>
            </a:pPr>
            <a:r>
              <a:rPr lang="en-US" sz="1400" dirty="0" smtClean="0">
                <a:solidFill>
                  <a:prstClr val="black"/>
                </a:solidFill>
                <a:latin typeface="Calibri"/>
                <a:cs typeface="Calibri"/>
              </a:rPr>
              <a:t>Relational</a:t>
            </a:r>
          </a:p>
          <a:p>
            <a:pPr marL="1371600">
              <a:spcBef>
                <a:spcPts val="300"/>
              </a:spcBef>
              <a:buSzPct val="85000"/>
              <a:defRPr/>
            </a:pPr>
            <a:r>
              <a:rPr lang="en-US" sz="1400" dirty="0" smtClean="0">
                <a:solidFill>
                  <a:prstClr val="black"/>
                </a:solidFill>
                <a:latin typeface="Calibri"/>
                <a:cs typeface="Calibri"/>
              </a:rPr>
              <a:t>Functional</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Hierarchical</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Network</a:t>
            </a:r>
          </a:p>
          <a:p>
            <a:pPr marL="1371600">
              <a:spcBef>
                <a:spcPts val="300"/>
              </a:spcBef>
              <a:buSzPct val="85000"/>
              <a:defRPr/>
            </a:pPr>
            <a:r>
              <a:rPr lang="en-US" sz="1400" dirty="0" smtClean="0">
                <a:solidFill>
                  <a:prstClr val="black"/>
                </a:solidFill>
                <a:latin typeface="Calibri"/>
                <a:cs typeface="Calibri"/>
              </a:rPr>
              <a:t>Geographic</a:t>
            </a:r>
          </a:p>
          <a:p>
            <a:pPr marL="1371600">
              <a:spcBef>
                <a:spcPts val="300"/>
              </a:spcBef>
              <a:buSzPct val="85000"/>
              <a:defRPr/>
            </a:pPr>
            <a:r>
              <a:rPr lang="en-US" sz="1400" dirty="0" smtClean="0">
                <a:solidFill>
                  <a:prstClr val="black"/>
                </a:solidFill>
                <a:latin typeface="Calibri"/>
                <a:cs typeface="Calibri"/>
              </a:rPr>
              <a:t>Annotated images, etc.</a:t>
            </a:r>
            <a:endParaRPr lang="en-US" sz="1400" dirty="0" smtClean="0">
              <a:solidFill>
                <a:prstClr val="black"/>
              </a:solidFill>
              <a:latin typeface="Calibri"/>
              <a:cs typeface="Calibri"/>
            </a:endParaRPr>
          </a:p>
          <a:p>
            <a:pPr marL="457200">
              <a:spcBef>
                <a:spcPts val="600"/>
              </a:spcBef>
              <a:buSzPct val="85000"/>
              <a:defRPr/>
            </a:pPr>
            <a:r>
              <a:rPr lang="en-US" sz="1400" i="1" dirty="0" smtClean="0">
                <a:solidFill>
                  <a:prstClr val="black"/>
                </a:solidFill>
                <a:latin typeface="Calibri"/>
                <a:cs typeface="Calibri"/>
              </a:rPr>
              <a:t>Predicates (</a:t>
            </a:r>
            <a:r>
              <a:rPr lang="en-US" sz="1400" i="1" dirty="0" smtClean="0">
                <a:solidFill>
                  <a:prstClr val="black"/>
                </a:solidFill>
                <a:latin typeface="Calibri"/>
                <a:cs typeface="Calibri"/>
              </a:rPr>
              <a:t>incl. inferred)</a:t>
            </a:r>
            <a:r>
              <a:rPr lang="en-US" sz="1400" dirty="0" smtClean="0">
                <a:solidFill>
                  <a:prstClr val="black"/>
                </a:solidFill>
                <a:latin typeface="Calibri"/>
                <a:cs typeface="Calibri"/>
              </a:rPr>
              <a:t>:</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Properties</a:t>
            </a:r>
          </a:p>
          <a:p>
            <a:pPr marL="1371600">
              <a:spcBef>
                <a:spcPts val="300"/>
              </a:spcBef>
              <a:buSzPct val="85000"/>
              <a:defRPr/>
            </a:pPr>
            <a:r>
              <a:rPr lang="en-US" sz="1400" dirty="0" smtClean="0">
                <a:solidFill>
                  <a:prstClr val="black"/>
                </a:solidFill>
                <a:latin typeface="Calibri"/>
                <a:cs typeface="Calibri"/>
              </a:rPr>
              <a:t>Relations</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Relevance</a:t>
            </a:r>
          </a:p>
          <a:p>
            <a:pPr marL="398463">
              <a:spcBef>
                <a:spcPts val="300"/>
              </a:spcBef>
              <a:buSzPct val="85000"/>
              <a:defRPr/>
            </a:pPr>
            <a:r>
              <a:rPr lang="en-US" sz="1400" dirty="0" smtClean="0">
                <a:solidFill>
                  <a:prstClr val="black"/>
                </a:solidFill>
                <a:latin typeface="Calibri"/>
                <a:cs typeface="Calibri"/>
              </a:rPr>
              <a:t>+ </a:t>
            </a:r>
            <a:r>
              <a:rPr lang="en-US" sz="1400" i="1" dirty="0" smtClean="0">
                <a:solidFill>
                  <a:prstClr val="black"/>
                </a:solidFill>
                <a:latin typeface="Calibri"/>
                <a:cs typeface="Calibri"/>
              </a:rPr>
              <a:t>Critica</a:t>
            </a:r>
            <a:r>
              <a:rPr lang="en-US" sz="1400" i="1" dirty="0" smtClean="0">
                <a:solidFill>
                  <a:prstClr val="black"/>
                </a:solidFill>
                <a:latin typeface="Calibri"/>
                <a:cs typeface="Calibri"/>
              </a:rPr>
              <a:t>l</a:t>
            </a:r>
            <a:r>
              <a:rPr lang="en-US" sz="1400" dirty="0" smtClean="0">
                <a:solidFill>
                  <a:prstClr val="black"/>
                </a:solidFill>
                <a:latin typeface="Calibri"/>
                <a:cs typeface="Calibri"/>
              </a:rPr>
              <a:t>:</a:t>
            </a:r>
          </a:p>
          <a:p>
            <a:pPr marL="1371600">
              <a:spcBef>
                <a:spcPts val="300"/>
              </a:spcBef>
              <a:buSzPct val="85000"/>
              <a:defRPr/>
            </a:pPr>
            <a:r>
              <a:rPr lang="en-US" sz="1400" dirty="0" smtClean="0">
                <a:solidFill>
                  <a:prstClr val="black"/>
                </a:solidFill>
                <a:latin typeface="Calibri"/>
                <a:cs typeface="Calibri"/>
              </a:rPr>
              <a:t>Units</a:t>
            </a:r>
          </a:p>
          <a:p>
            <a:pPr marL="1371600">
              <a:spcBef>
                <a:spcPts val="300"/>
              </a:spcBef>
              <a:buSzPct val="85000"/>
              <a:defRPr/>
            </a:pPr>
            <a:r>
              <a:rPr lang="en-US" sz="1400" dirty="0" smtClean="0">
                <a:solidFill>
                  <a:prstClr val="black"/>
                </a:solidFill>
                <a:latin typeface="Calibri"/>
                <a:cs typeface="Calibri"/>
              </a:rPr>
              <a:t>Comparator services</a:t>
            </a:r>
            <a:endParaRPr lang="en-US" sz="1400" dirty="0" smtClean="0">
              <a:solidFill>
                <a:prstClr val="black"/>
              </a:solidFill>
              <a:latin typeface="Calibri"/>
              <a:cs typeface="Calibri"/>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49</a:t>
            </a:fld>
            <a:endParaRPr lang="en-US" dirty="0"/>
          </a:p>
        </p:txBody>
      </p:sp>
      <p:sp>
        <p:nvSpPr>
          <p:cNvPr id="5" name="Content Placeholder 2"/>
          <p:cNvSpPr txBox="1">
            <a:spLocks/>
          </p:cNvSpPr>
          <p:nvPr/>
        </p:nvSpPr>
        <p:spPr>
          <a:xfrm>
            <a:off x="2116664" y="2777066"/>
            <a:ext cx="6333069" cy="1955801"/>
          </a:xfrm>
          <a:prstGeom prst="rect">
            <a:avLst/>
          </a:prstGeom>
        </p:spPr>
        <p:txBody>
          <a:bodyPr vert="horz">
            <a:noAutofit/>
          </a:bodyPr>
          <a:lstStyle/>
          <a:p>
            <a:pPr marL="342900" indent="-342900">
              <a:spcBef>
                <a:spcPts val="600"/>
              </a:spcBef>
              <a:buSzPct val="85000"/>
              <a:buAutoNum type="arabicPeriod"/>
              <a:defRPr/>
            </a:pPr>
            <a:r>
              <a:rPr lang="en-US" dirty="0" smtClean="0">
                <a:solidFill>
                  <a:prstClr val="black"/>
                </a:solidFill>
                <a:latin typeface="Calibri"/>
                <a:cs typeface="Calibri"/>
              </a:rPr>
              <a:t>Create a visualization motif ontology</a:t>
            </a:r>
          </a:p>
          <a:p>
            <a:pPr marL="342900" indent="-342900">
              <a:spcBef>
                <a:spcPts val="600"/>
              </a:spcBef>
              <a:buSzPct val="85000"/>
              <a:buFontTx/>
              <a:buAutoNum type="arabicPeriod"/>
              <a:defRPr/>
            </a:pPr>
            <a:r>
              <a:rPr lang="en-US" dirty="0" smtClean="0">
                <a:solidFill>
                  <a:prstClr val="black"/>
                </a:solidFill>
                <a:latin typeface="Calibri"/>
                <a:cs typeface="Calibri"/>
              </a:rPr>
              <a:t>Associate data with</a:t>
            </a:r>
            <a:r>
              <a:rPr lang="en-US" dirty="0" smtClean="0">
                <a:solidFill>
                  <a:prstClr val="black"/>
                </a:solidFill>
                <a:latin typeface="Calibri"/>
                <a:cs typeface="Calibri"/>
              </a:rPr>
              <a:t> the </a:t>
            </a:r>
            <a:r>
              <a:rPr lang="en-US" dirty="0" smtClean="0">
                <a:solidFill>
                  <a:prstClr val="black"/>
                </a:solidFill>
                <a:latin typeface="Calibri"/>
                <a:cs typeface="Calibri"/>
              </a:rPr>
              <a:t>visualization motif </a:t>
            </a:r>
            <a:r>
              <a:rPr lang="en-US" dirty="0" smtClean="0">
                <a:solidFill>
                  <a:prstClr val="black"/>
                </a:solidFill>
                <a:latin typeface="Calibri"/>
                <a:cs typeface="Calibri"/>
              </a:rPr>
              <a:t>ontology</a:t>
            </a:r>
            <a:endParaRPr lang="en-US" dirty="0" smtClean="0">
              <a:solidFill>
                <a:prstClr val="black"/>
              </a:solidFill>
              <a:latin typeface="Calibri"/>
              <a:cs typeface="Calibri"/>
            </a:endParaRPr>
          </a:p>
          <a:p>
            <a:pPr marL="342900" indent="-342900">
              <a:spcBef>
                <a:spcPts val="600"/>
              </a:spcBef>
              <a:buSzPct val="85000"/>
              <a:buAutoNum type="arabicPeriod"/>
              <a:defRPr/>
            </a:pPr>
            <a:r>
              <a:rPr lang="en-US" dirty="0" smtClean="0">
                <a:solidFill>
                  <a:prstClr val="black"/>
                </a:solidFill>
                <a:latin typeface="Calibri"/>
                <a:cs typeface="Calibri"/>
              </a:rPr>
              <a:t>Build semantically-aware visualizers and comparators</a:t>
            </a:r>
          </a:p>
          <a:p>
            <a:pPr marL="342900" indent="-342900">
              <a:spcBef>
                <a:spcPts val="600"/>
              </a:spcBef>
              <a:buSzPct val="85000"/>
              <a:buAutoNum type="arabicPeriod"/>
              <a:defRPr/>
            </a:pPr>
            <a:r>
              <a:rPr lang="en-US" dirty="0" smtClean="0">
                <a:solidFill>
                  <a:prstClr val="black"/>
                </a:solidFill>
                <a:latin typeface="Calibri"/>
                <a:cs typeface="Calibri"/>
              </a:rPr>
              <a:t>Add user customization and social networking</a:t>
            </a:r>
          </a:p>
          <a:p>
            <a:pPr marL="342900" indent="-342900">
              <a:spcBef>
                <a:spcPts val="600"/>
              </a:spcBef>
              <a:buSzPct val="85000"/>
              <a:buAutoNum type="arabicPeriod"/>
              <a:defRPr/>
            </a:pPr>
            <a:r>
              <a:rPr lang="en-US" dirty="0" smtClean="0">
                <a:solidFill>
                  <a:prstClr val="black"/>
                </a:solidFill>
                <a:latin typeface="Calibri"/>
                <a:cs typeface="Calibri"/>
              </a:rPr>
              <a:t>Join services to a semantic framework</a:t>
            </a:r>
          </a:p>
          <a:p>
            <a:pPr>
              <a:spcBef>
                <a:spcPts val="600"/>
              </a:spcBef>
              <a:buSzPct val="85000"/>
              <a:defRPr/>
            </a:pPr>
            <a:endParaRPr lang="en-US" dirty="0" smtClean="0">
              <a:solidFill>
                <a:prstClr val="black"/>
              </a:solidFill>
              <a:latin typeface="Calibri"/>
              <a:cs typeface="Calibri"/>
            </a:endParaRPr>
          </a:p>
        </p:txBody>
      </p:sp>
      <p:sp>
        <p:nvSpPr>
          <p:cNvPr id="6" name="Rectangle 5"/>
          <p:cNvSpPr/>
          <p:nvPr/>
        </p:nvSpPr>
        <p:spPr>
          <a:xfrm>
            <a:off x="1998130" y="5784965"/>
            <a:ext cx="5850469" cy="461665"/>
          </a:xfrm>
          <a:prstGeom prst="rect">
            <a:avLst/>
          </a:prstGeom>
        </p:spPr>
        <p:txBody>
          <a:bodyPr wrap="square">
            <a:spAutoFit/>
          </a:bodyPr>
          <a:lstStyle/>
          <a:p>
            <a:r>
              <a:rPr lang="en-US" sz="1200" dirty="0" smtClean="0">
                <a:latin typeface="Calibri"/>
                <a:cs typeface="Calibri"/>
              </a:rPr>
              <a:t>Disclaimer: An actual project plan should not follow the recipe like a cookbook, but should include aspects of all five stages simultaneously under a carefully scoped proof-of-concept.</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Commonalities in Data Visualization</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5</a:t>
            </a:fld>
            <a:endParaRPr lang="en-US" dirty="0"/>
          </a:p>
        </p:txBody>
      </p:sp>
      <p:sp>
        <p:nvSpPr>
          <p:cNvPr id="5" name="Content Placeholder 2"/>
          <p:cNvSpPr txBox="1">
            <a:spLocks/>
          </p:cNvSpPr>
          <p:nvPr/>
        </p:nvSpPr>
        <p:spPr>
          <a:xfrm>
            <a:off x="2235197" y="1634062"/>
            <a:ext cx="4690533" cy="660400"/>
          </a:xfrm>
          <a:prstGeom prst="rect">
            <a:avLst/>
          </a:prstGeom>
        </p:spPr>
        <p:txBody>
          <a:bodyPr vert="horz">
            <a:noAutofit/>
          </a:bodyPr>
          <a:lstStyle/>
          <a:p>
            <a:pPr algn="ctr">
              <a:spcBef>
                <a:spcPts val="600"/>
              </a:spcBef>
              <a:buSzPct val="85000"/>
              <a:defRPr/>
            </a:pPr>
            <a:r>
              <a:rPr lang="en-US" dirty="0" smtClean="0">
                <a:solidFill>
                  <a:prstClr val="black"/>
                </a:solidFill>
                <a:latin typeface="Calibri"/>
                <a:cs typeface="Calibri"/>
              </a:rPr>
              <a:t>Basic visual motifs go a long way to providing generic, powerful conceptual frameworks:</a:t>
            </a:r>
          </a:p>
          <a:p>
            <a:pPr algn="ctr">
              <a:spcBef>
                <a:spcPts val="600"/>
              </a:spcBef>
              <a:buSzPct val="85000"/>
              <a:defRPr/>
            </a:pPr>
            <a:endParaRPr lang="en-US" dirty="0" smtClean="0">
              <a:solidFill>
                <a:prstClr val="black"/>
              </a:solidFill>
              <a:latin typeface="Calibri"/>
              <a:cs typeface="Calibri"/>
            </a:endParaRPr>
          </a:p>
        </p:txBody>
      </p:sp>
      <p:sp>
        <p:nvSpPr>
          <p:cNvPr id="6" name="Content Placeholder 2"/>
          <p:cNvSpPr txBox="1">
            <a:spLocks/>
          </p:cNvSpPr>
          <p:nvPr/>
        </p:nvSpPr>
        <p:spPr>
          <a:xfrm>
            <a:off x="1871133" y="2387590"/>
            <a:ext cx="5444067" cy="3989390"/>
          </a:xfrm>
          <a:prstGeom prst="rect">
            <a:avLst/>
          </a:prstGeom>
        </p:spPr>
        <p:txBody>
          <a:bodyPr vert="horz">
            <a:noAutofit/>
          </a:bodyPr>
          <a:lstStyle/>
          <a:p>
            <a:pPr marL="457200">
              <a:spcBef>
                <a:spcPts val="600"/>
              </a:spcBef>
              <a:buSzPct val="85000"/>
              <a:defRPr/>
            </a:pPr>
            <a:r>
              <a:rPr lang="en-US" sz="1400" i="1" dirty="0" smtClean="0">
                <a:solidFill>
                  <a:prstClr val="black"/>
                </a:solidFill>
                <a:latin typeface="Calibri"/>
                <a:cs typeface="Calibri"/>
              </a:rPr>
              <a:t>Motifs:</a:t>
            </a:r>
          </a:p>
          <a:p>
            <a:pPr marL="1371600">
              <a:spcBef>
                <a:spcPts val="300"/>
              </a:spcBef>
              <a:buSzPct val="85000"/>
              <a:defRPr/>
            </a:pPr>
            <a:r>
              <a:rPr lang="en-US" sz="1400" dirty="0" smtClean="0">
                <a:solidFill>
                  <a:prstClr val="black"/>
                </a:solidFill>
                <a:latin typeface="Calibri"/>
                <a:cs typeface="Calibri"/>
              </a:rPr>
              <a:t>A line </a:t>
            </a:r>
            <a:r>
              <a:rPr lang="en-US" sz="1400" dirty="0" smtClean="0">
                <a:solidFill>
                  <a:prstClr val="black"/>
                </a:solidFill>
                <a:latin typeface="Calibri"/>
                <a:cs typeface="Calibri"/>
              </a:rPr>
              <a:t>(relative order </a:t>
            </a:r>
            <a:r>
              <a:rPr lang="en-US" sz="1400" dirty="0" smtClean="0">
                <a:solidFill>
                  <a:prstClr val="black"/>
                </a:solidFill>
                <a:latin typeface="Calibri"/>
                <a:cs typeface="Calibri"/>
              </a:rPr>
              <a:t>and quantitative differences)</a:t>
            </a:r>
          </a:p>
          <a:p>
            <a:pPr marL="1371600">
              <a:spcBef>
                <a:spcPts val="300"/>
              </a:spcBef>
              <a:buSzPct val="85000"/>
              <a:defRPr/>
            </a:pPr>
            <a:r>
              <a:rPr lang="en-US" sz="1400" dirty="0" smtClean="0">
                <a:solidFill>
                  <a:prstClr val="black"/>
                </a:solidFill>
                <a:latin typeface="Calibri"/>
                <a:cs typeface="Calibri"/>
              </a:rPr>
              <a:t>A</a:t>
            </a:r>
            <a:r>
              <a:rPr lang="en-US" sz="1400" dirty="0" smtClean="0">
                <a:solidFill>
                  <a:prstClr val="black"/>
                </a:solidFill>
                <a:latin typeface="Calibri"/>
                <a:cs typeface="Calibri"/>
              </a:rPr>
              <a:t> table (matrix; </a:t>
            </a:r>
            <a:r>
              <a:rPr lang="en-US" sz="1400" dirty="0" smtClean="0">
                <a:solidFill>
                  <a:prstClr val="black"/>
                </a:solidFill>
                <a:latin typeface="Calibri"/>
                <a:cs typeface="Calibri"/>
              </a:rPr>
              <a:t>tensor)</a:t>
            </a:r>
          </a:p>
          <a:p>
            <a:pPr marL="1371600">
              <a:spcBef>
                <a:spcPts val="300"/>
              </a:spcBef>
              <a:buSzPct val="85000"/>
              <a:defRPr/>
            </a:pPr>
            <a:r>
              <a:rPr lang="en-US" sz="1400" dirty="0" smtClean="0">
                <a:solidFill>
                  <a:prstClr val="black"/>
                </a:solidFill>
                <a:latin typeface="Calibri"/>
                <a:cs typeface="Calibri"/>
              </a:rPr>
              <a:t>A plot (</a:t>
            </a:r>
            <a:r>
              <a:rPr lang="en-US" sz="1400" i="1" dirty="0" smtClean="0">
                <a:solidFill>
                  <a:prstClr val="black"/>
                </a:solidFill>
                <a:latin typeface="Calibri"/>
                <a:cs typeface="Calibri"/>
              </a:rPr>
              <a:t>n</a:t>
            </a:r>
            <a:r>
              <a:rPr lang="en-US" sz="1400" dirty="0" smtClean="0">
                <a:solidFill>
                  <a:prstClr val="black"/>
                </a:solidFill>
                <a:latin typeface="Calibri"/>
                <a:cs typeface="Calibri"/>
              </a:rPr>
              <a:t>-dimensional </a:t>
            </a:r>
            <a:r>
              <a:rPr lang="en-US" sz="1400" dirty="0" smtClean="0">
                <a:solidFill>
                  <a:prstClr val="black"/>
                </a:solidFill>
                <a:latin typeface="Calibri"/>
                <a:cs typeface="Calibri"/>
              </a:rPr>
              <a:t>functional)</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A tree </a:t>
            </a:r>
            <a:r>
              <a:rPr lang="en-US" sz="1400" dirty="0" smtClean="0">
                <a:solidFill>
                  <a:prstClr val="black"/>
                </a:solidFill>
                <a:latin typeface="Calibri"/>
                <a:cs typeface="Calibri"/>
              </a:rPr>
              <a:t>(hierarchical)</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A network </a:t>
            </a:r>
            <a:r>
              <a:rPr lang="en-US" sz="1400" dirty="0" smtClean="0">
                <a:solidFill>
                  <a:prstClr val="black"/>
                </a:solidFill>
                <a:latin typeface="Calibri"/>
                <a:cs typeface="Calibri"/>
              </a:rPr>
              <a:t>(arc-node relationships)</a:t>
            </a:r>
            <a:endParaRPr lang="en-US" sz="1400" dirty="0" smtClean="0">
              <a:solidFill>
                <a:prstClr val="black"/>
              </a:solidFill>
              <a:latin typeface="Calibri"/>
              <a:cs typeface="Calibri"/>
            </a:endParaRPr>
          </a:p>
          <a:p>
            <a:pPr marL="1371600">
              <a:spcBef>
                <a:spcPts val="300"/>
              </a:spcBef>
              <a:buSzPct val="85000"/>
              <a:defRPr/>
            </a:pPr>
            <a:r>
              <a:rPr lang="en-US" sz="1400" dirty="0" smtClean="0">
                <a:solidFill>
                  <a:prstClr val="black"/>
                </a:solidFill>
                <a:latin typeface="Calibri"/>
                <a:cs typeface="Calibri"/>
              </a:rPr>
              <a:t>Geographic</a:t>
            </a:r>
          </a:p>
          <a:p>
            <a:pPr marL="1371600">
              <a:spcBef>
                <a:spcPts val="300"/>
              </a:spcBef>
              <a:buSzPct val="85000"/>
              <a:defRPr/>
            </a:pPr>
            <a:r>
              <a:rPr lang="en-US" sz="1400" dirty="0" smtClean="0">
                <a:solidFill>
                  <a:prstClr val="black"/>
                </a:solidFill>
                <a:latin typeface="Calibri"/>
                <a:cs typeface="Calibri"/>
              </a:rPr>
              <a:t>Annotated images, etc.</a:t>
            </a:r>
          </a:p>
          <a:p>
            <a:pPr marL="457200">
              <a:spcBef>
                <a:spcPts val="600"/>
              </a:spcBef>
              <a:buSzPct val="85000"/>
              <a:defRPr/>
            </a:pPr>
            <a:r>
              <a:rPr lang="en-US" sz="1400" i="1" dirty="0" smtClean="0">
                <a:solidFill>
                  <a:prstClr val="black"/>
                </a:solidFill>
                <a:latin typeface="Calibri"/>
                <a:cs typeface="Calibri"/>
              </a:rPr>
              <a:t>Attributes</a:t>
            </a:r>
            <a:r>
              <a:rPr lang="en-US" sz="1400" dirty="0" smtClean="0">
                <a:solidFill>
                  <a:prstClr val="black"/>
                </a:solidFill>
                <a:latin typeface="Calibri"/>
                <a:cs typeface="Calibri"/>
              </a:rPr>
              <a:t>:</a:t>
            </a:r>
          </a:p>
          <a:p>
            <a:pPr algn="ctr">
              <a:spcBef>
                <a:spcPts val="300"/>
              </a:spcBef>
              <a:buSzPct val="85000"/>
              <a:defRPr/>
            </a:pPr>
            <a:r>
              <a:rPr lang="en-US" sz="1400" dirty="0" smtClean="0">
                <a:solidFill>
                  <a:prstClr val="black"/>
                </a:solidFill>
                <a:latin typeface="Calibri"/>
                <a:cs typeface="Calibri"/>
              </a:rPr>
              <a:t>Color</a:t>
            </a:r>
          </a:p>
          <a:p>
            <a:pPr algn="ctr">
              <a:spcBef>
                <a:spcPts val="300"/>
              </a:spcBef>
              <a:buSzPct val="85000"/>
              <a:defRPr/>
            </a:pPr>
            <a:r>
              <a:rPr lang="en-US" sz="1400" dirty="0" smtClean="0">
                <a:solidFill>
                  <a:prstClr val="black"/>
                </a:solidFill>
                <a:latin typeface="Calibri"/>
                <a:cs typeface="Calibri"/>
              </a:rPr>
              <a:t>Size</a:t>
            </a:r>
          </a:p>
          <a:p>
            <a:pPr algn="ctr">
              <a:spcBef>
                <a:spcPts val="300"/>
              </a:spcBef>
              <a:buSzPct val="85000"/>
              <a:defRPr/>
            </a:pPr>
            <a:r>
              <a:rPr lang="en-US" sz="1400" dirty="0" smtClean="0">
                <a:solidFill>
                  <a:prstClr val="black"/>
                </a:solidFill>
                <a:latin typeface="Calibri"/>
                <a:cs typeface="Calibri"/>
              </a:rPr>
              <a:t>Position</a:t>
            </a:r>
          </a:p>
          <a:p>
            <a:pPr algn="ctr">
              <a:spcBef>
                <a:spcPts val="300"/>
              </a:spcBef>
              <a:buSzPct val="85000"/>
              <a:defRPr/>
            </a:pPr>
            <a:r>
              <a:rPr lang="en-US" sz="1400" dirty="0" smtClean="0">
                <a:solidFill>
                  <a:prstClr val="black"/>
                </a:solidFill>
                <a:latin typeface="Calibri"/>
                <a:cs typeface="Calibri"/>
              </a:rPr>
              <a:t>Resolution at scale</a:t>
            </a:r>
          </a:p>
          <a:p>
            <a:pPr algn="ctr">
              <a:spcBef>
                <a:spcPts val="300"/>
              </a:spcBef>
              <a:buSzPct val="85000"/>
              <a:defRPr/>
            </a:pPr>
            <a:r>
              <a:rPr lang="en-US" sz="1400" dirty="0" smtClean="0">
                <a:solidFill>
                  <a:prstClr val="black"/>
                </a:solidFill>
                <a:latin typeface="Calibri"/>
                <a:cs typeface="Calibri"/>
              </a:rPr>
              <a:t>Point of view (3-dimensional rotation)</a:t>
            </a:r>
          </a:p>
          <a:p>
            <a:pPr algn="ctr">
              <a:spcBef>
                <a:spcPts val="1200"/>
              </a:spcBef>
              <a:buSzPct val="85000"/>
              <a:defRPr/>
            </a:pPr>
            <a:r>
              <a:rPr lang="en-US" sz="1400" dirty="0" smtClean="0">
                <a:solidFill>
                  <a:prstClr val="black"/>
                </a:solidFill>
                <a:latin typeface="Calibri"/>
                <a:cs typeface="Calibri"/>
              </a:rPr>
              <a:t>See </a:t>
            </a:r>
            <a:r>
              <a:rPr lang="en-US" sz="1400" dirty="0" smtClean="0">
                <a:solidFill>
                  <a:prstClr val="black"/>
                </a:solidFill>
                <a:latin typeface="Calibri"/>
                <a:cs typeface="Calibri"/>
                <a:hlinkClick r:id="rId2"/>
              </a:rPr>
              <a:t>http://flare.prefuse.org/demo</a:t>
            </a:r>
            <a:endParaRPr lang="en-US" sz="1400" dirty="0" smtClean="0">
              <a:solidFill>
                <a:prstClr val="black"/>
              </a:solidFill>
              <a:latin typeface="Calibri"/>
              <a:cs typeface="Calibri"/>
            </a:endParaRPr>
          </a:p>
          <a:p>
            <a:pPr algn="ctr">
              <a:spcBef>
                <a:spcPts val="600"/>
              </a:spcBef>
              <a:buSzPct val="85000"/>
              <a:defRPr/>
            </a:pPr>
            <a:endParaRPr lang="en-US" sz="1400" dirty="0" smtClean="0">
              <a:solidFill>
                <a:prstClr val="black"/>
              </a:solidFill>
              <a:latin typeface="Calibri"/>
              <a:cs typeface="Calibri"/>
            </a:endParaRPr>
          </a:p>
        </p:txBody>
      </p:sp>
      <p:sp>
        <p:nvSpPr>
          <p:cNvPr id="7" name="TextBox 6"/>
          <p:cNvSpPr txBox="1"/>
          <p:nvPr/>
        </p:nvSpPr>
        <p:spPr>
          <a:xfrm>
            <a:off x="6730324" y="6007648"/>
            <a:ext cx="2252132" cy="369332"/>
          </a:xfrm>
          <a:prstGeom prst="rect">
            <a:avLst/>
          </a:prstGeom>
          <a:noFill/>
        </p:spPr>
        <p:txBody>
          <a:bodyPr wrap="square" rtlCol="0">
            <a:spAutoFit/>
          </a:bodyPr>
          <a:lstStyle/>
          <a:p>
            <a:r>
              <a:rPr lang="en-US" sz="900" dirty="0" smtClean="0">
                <a:latin typeface="Calibri"/>
                <a:cs typeface="Calibri"/>
              </a:rPr>
              <a:t>Disclaimer: Flare is </a:t>
            </a:r>
            <a:r>
              <a:rPr lang="en-US" sz="900" dirty="0" smtClean="0">
                <a:latin typeface="Calibri"/>
                <a:cs typeface="Calibri"/>
              </a:rPr>
              <a:t>ActionScript</a:t>
            </a:r>
            <a:r>
              <a:rPr lang="en-US" sz="900" dirty="0" smtClean="0">
                <a:latin typeface="Calibri"/>
                <a:cs typeface="Calibri"/>
              </a:rPr>
              <a:t>; to date, iPlant is concentrating on other technologies</a:t>
            </a:r>
            <a:endParaRPr lang="en-US" sz="900" dirty="0">
              <a:latin typeface="Calibri"/>
              <a:cs typeface="Calibr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9400"/>
            <a:ext cx="8534400" cy="758952"/>
          </a:xfrm>
        </p:spPr>
        <p:txBody>
          <a:bodyPr>
            <a:normAutofit/>
          </a:bodyPr>
          <a:lstStyle/>
          <a:p>
            <a:r>
              <a:rPr lang="en-US" dirty="0" smtClean="0"/>
              <a:t>The Vision</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50</a:t>
            </a:fld>
            <a:endParaRPr lang="en-US" dirty="0"/>
          </a:p>
        </p:txBody>
      </p:sp>
      <p:pic>
        <p:nvPicPr>
          <p:cNvPr id="24" name="Picture 7"/>
          <p:cNvPicPr>
            <a:picLocks noChangeAspect="1"/>
          </p:cNvPicPr>
          <p:nvPr/>
        </p:nvPicPr>
        <p:blipFill>
          <a:blip r:embed="rId2">
            <a:clrChange>
              <a:clrFrom>
                <a:srgbClr val="FCFCFC"/>
              </a:clrFrom>
              <a:clrTo>
                <a:srgbClr val="FCFCFC">
                  <a:alpha val="0"/>
                </a:srgbClr>
              </a:clrTo>
            </a:clrChange>
          </a:blip>
          <a:srcRect t="1331" b="740"/>
          <a:stretch>
            <a:fillRect/>
          </a:stretch>
        </p:blipFill>
        <p:spPr bwMode="auto">
          <a:xfrm>
            <a:off x="484565" y="2517368"/>
            <a:ext cx="2438400" cy="2688128"/>
          </a:xfrm>
          <a:prstGeom prst="rect">
            <a:avLst/>
          </a:prstGeom>
          <a:noFill/>
          <a:ln w="9525">
            <a:noFill/>
            <a:miter lim="800000"/>
            <a:headEnd/>
            <a:tailEnd/>
          </a:ln>
        </p:spPr>
      </p:pic>
      <p:pic>
        <p:nvPicPr>
          <p:cNvPr id="25" name="Picture 6"/>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2389564" y="2777503"/>
            <a:ext cx="2416175" cy="1523714"/>
          </a:xfrm>
          <a:prstGeom prst="rect">
            <a:avLst/>
          </a:prstGeom>
          <a:noFill/>
          <a:ln w="9525">
            <a:noFill/>
            <a:miter lim="800000"/>
            <a:headEnd/>
            <a:tailEnd/>
          </a:ln>
        </p:spPr>
      </p:pic>
      <p:pic>
        <p:nvPicPr>
          <p:cNvPr id="27" name="Picture 26"/>
          <p:cNvPicPr>
            <a:picLocks noChangeAspect="1"/>
          </p:cNvPicPr>
          <p:nvPr/>
        </p:nvPicPr>
        <p:blipFill>
          <a:blip r:embed="rId4"/>
          <a:stretch>
            <a:fillRect/>
          </a:stretch>
        </p:blipFill>
        <p:spPr>
          <a:xfrm>
            <a:off x="4037417" y="4393918"/>
            <a:ext cx="1201475" cy="65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 name="TextBox 27"/>
          <p:cNvSpPr txBox="1"/>
          <p:nvPr/>
        </p:nvSpPr>
        <p:spPr>
          <a:xfrm>
            <a:off x="1709983" y="5172191"/>
            <a:ext cx="679581" cy="369332"/>
          </a:xfrm>
          <a:prstGeom prst="rect">
            <a:avLst/>
          </a:prstGeom>
          <a:noFill/>
        </p:spPr>
        <p:txBody>
          <a:bodyPr wrap="none" rtlCol="0">
            <a:spAutoFit/>
          </a:bodyPr>
          <a:lstStyle/>
          <a:p>
            <a:r>
              <a:rPr lang="en-US" b="1" dirty="0" smtClean="0">
                <a:latin typeface="Calibri"/>
                <a:cs typeface="Calibri"/>
              </a:rPr>
              <a:t>iPToL</a:t>
            </a:r>
            <a:endParaRPr lang="en-US" b="1" dirty="0">
              <a:latin typeface="Calibri"/>
              <a:cs typeface="Calibri"/>
            </a:endParaRPr>
          </a:p>
        </p:txBody>
      </p:sp>
      <p:sp>
        <p:nvSpPr>
          <p:cNvPr id="30" name="TextBox 29"/>
          <p:cNvSpPr txBox="1"/>
          <p:nvPr/>
        </p:nvSpPr>
        <p:spPr>
          <a:xfrm>
            <a:off x="6732964" y="5172191"/>
            <a:ext cx="855466" cy="369332"/>
          </a:xfrm>
          <a:prstGeom prst="rect">
            <a:avLst/>
          </a:prstGeom>
          <a:noFill/>
        </p:spPr>
        <p:txBody>
          <a:bodyPr wrap="square" rtlCol="0">
            <a:spAutoFit/>
          </a:bodyPr>
          <a:lstStyle/>
          <a:p>
            <a:r>
              <a:rPr lang="en-US" b="1" dirty="0" smtClean="0">
                <a:latin typeface="Calibri"/>
                <a:cs typeface="Calibri"/>
              </a:rPr>
              <a:t>iPG2P</a:t>
            </a:r>
            <a:endParaRPr lang="en-US" b="1" dirty="0">
              <a:latin typeface="Calibri"/>
              <a:cs typeface="Calibri"/>
            </a:endParaRPr>
          </a:p>
        </p:txBody>
      </p:sp>
      <p:pic>
        <p:nvPicPr>
          <p:cNvPr id="32" name="Picture 31" descr="Kegg Carbon Fixation.png"/>
          <p:cNvPicPr>
            <a:picLocks noChangeAspect="1"/>
          </p:cNvPicPr>
          <p:nvPr/>
        </p:nvPicPr>
        <p:blipFill>
          <a:blip r:embed="rId5"/>
          <a:srcRect r="25833"/>
          <a:stretch>
            <a:fillRect/>
          </a:stretch>
        </p:blipFill>
        <p:spPr>
          <a:xfrm>
            <a:off x="7297067" y="3552839"/>
            <a:ext cx="1417388" cy="1065082"/>
          </a:xfrm>
          <a:prstGeom prst="rect">
            <a:avLst/>
          </a:prstGeom>
          <a:ln>
            <a:noFill/>
          </a:ln>
          <a:effectLst>
            <a:outerShdw blurRad="190500" algn="tl" rotWithShape="0">
              <a:srgbClr val="000000">
                <a:alpha val="70000"/>
              </a:srgbClr>
            </a:outerShdw>
          </a:effectLst>
        </p:spPr>
      </p:pic>
      <p:pic>
        <p:nvPicPr>
          <p:cNvPr id="35" name="Content Placeholder 4" descr="Kegg Photosynthesis.png"/>
          <p:cNvPicPr>
            <a:picLocks noGrp="1" noChangeAspect="1"/>
          </p:cNvPicPr>
          <p:nvPr>
            <p:ph sz="quarter" idx="1"/>
          </p:nvPr>
        </p:nvPicPr>
        <p:blipFill>
          <a:blip r:embed="rId6"/>
          <a:srcRect l="4252" t="4944" r="-54" b="1733"/>
          <a:stretch>
            <a:fillRect/>
          </a:stretch>
        </p:blipFill>
        <p:spPr>
          <a:xfrm>
            <a:off x="5179418" y="2777503"/>
            <a:ext cx="2239346" cy="11740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 name="Picture 35"/>
          <p:cNvPicPr>
            <a:picLocks noChangeAspect="1"/>
          </p:cNvPicPr>
          <p:nvPr/>
        </p:nvPicPr>
        <p:blipFill>
          <a:blip r:embed="rId7"/>
          <a:stretch>
            <a:fillRect/>
          </a:stretch>
        </p:blipFill>
        <p:spPr>
          <a:xfrm>
            <a:off x="6170017" y="3906048"/>
            <a:ext cx="817684" cy="791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p:cNvPicPr>
            <a:picLocks noChangeAspect="1"/>
          </p:cNvPicPr>
          <p:nvPr/>
        </p:nvPicPr>
        <p:blipFill>
          <a:blip r:embed="rId8"/>
          <a:stretch>
            <a:fillRect/>
          </a:stretch>
        </p:blipFill>
        <p:spPr>
          <a:xfrm>
            <a:off x="7418764" y="2777503"/>
            <a:ext cx="1006294" cy="793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TextBox 20"/>
          <p:cNvSpPr txBox="1"/>
          <p:nvPr/>
        </p:nvSpPr>
        <p:spPr>
          <a:xfrm>
            <a:off x="3487500" y="5205496"/>
            <a:ext cx="2173536" cy="523220"/>
          </a:xfrm>
          <a:prstGeom prst="rect">
            <a:avLst/>
          </a:prstGeom>
          <a:noFill/>
        </p:spPr>
        <p:txBody>
          <a:bodyPr wrap="square" rtlCol="0">
            <a:spAutoFit/>
          </a:bodyPr>
          <a:lstStyle/>
          <a:p>
            <a:pPr algn="ctr"/>
            <a:r>
              <a:rPr lang="en-US" sz="1400" dirty="0" smtClean="0">
                <a:latin typeface="Calibri"/>
                <a:cs typeface="Calibri"/>
              </a:rPr>
              <a:t>Ultra High-Throughput Seq</a:t>
            </a:r>
          </a:p>
          <a:p>
            <a:pPr algn="ctr"/>
            <a:r>
              <a:rPr lang="en-US" sz="1400" dirty="0" smtClean="0">
                <a:latin typeface="Calibri"/>
                <a:cs typeface="Calibri"/>
              </a:rPr>
              <a:t>(200 Gbp/run)</a:t>
            </a:r>
            <a:endParaRPr lang="en-US" sz="1400" dirty="0">
              <a:latin typeface="Calibri"/>
              <a:cs typeface="Calibri"/>
            </a:endParaRPr>
          </a:p>
        </p:txBody>
      </p:sp>
      <p:sp>
        <p:nvSpPr>
          <p:cNvPr id="22" name="Rectangle 21"/>
          <p:cNvSpPr/>
          <p:nvPr/>
        </p:nvSpPr>
        <p:spPr>
          <a:xfrm>
            <a:off x="729115" y="1752600"/>
            <a:ext cx="7817640" cy="369332"/>
          </a:xfrm>
          <a:prstGeom prst="rect">
            <a:avLst/>
          </a:prstGeom>
        </p:spPr>
        <p:txBody>
          <a:bodyPr wrap="square">
            <a:spAutoFit/>
          </a:bodyPr>
          <a:lstStyle/>
          <a:p>
            <a:pPr algn="ctr"/>
            <a:r>
              <a:rPr lang="en-US" dirty="0" smtClean="0">
                <a:latin typeface="Calibri"/>
                <a:cs typeface="Calibri"/>
              </a:rPr>
              <a:t>Generic, extensible visualization as an integral component to scientific discovery</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Semantic Web Program at iPlant</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51</a:t>
            </a:fld>
            <a:endParaRPr lang="en-US" dirty="0"/>
          </a:p>
        </p:txBody>
      </p:sp>
      <p:sp>
        <p:nvSpPr>
          <p:cNvPr id="15" name="Rectangle 14"/>
          <p:cNvSpPr/>
          <p:nvPr/>
        </p:nvSpPr>
        <p:spPr>
          <a:xfrm>
            <a:off x="995426" y="2905780"/>
            <a:ext cx="2593848" cy="461665"/>
          </a:xfrm>
          <a:prstGeom prst="rect">
            <a:avLst/>
          </a:prstGeom>
        </p:spPr>
        <p:txBody>
          <a:bodyPr wrap="square">
            <a:spAutoFit/>
          </a:bodyPr>
          <a:lstStyle/>
          <a:p>
            <a:pPr algn="ctr"/>
            <a:r>
              <a:rPr lang="en-US" sz="1200" dirty="0" smtClean="0">
                <a:solidFill>
                  <a:prstClr val="black"/>
                </a:solidFill>
                <a:latin typeface="Calibri"/>
                <a:cs typeface="Calibri"/>
              </a:rPr>
              <a:t>St. John’s College, Santa Fe, NM</a:t>
            </a:r>
            <a:endParaRPr lang="en-US" sz="1200" dirty="0" smtClean="0">
              <a:solidFill>
                <a:prstClr val="black"/>
              </a:solidFill>
              <a:latin typeface="Calibri"/>
              <a:cs typeface="Calibri"/>
            </a:endParaRPr>
          </a:p>
          <a:p>
            <a:pPr algn="ctr"/>
            <a:r>
              <a:rPr lang="en-US" sz="1200" dirty="0" smtClean="0">
                <a:solidFill>
                  <a:prstClr val="black"/>
                </a:solidFill>
                <a:latin typeface="Calibri"/>
                <a:cs typeface="Calibri"/>
              </a:rPr>
              <a:t>Four work</a:t>
            </a:r>
            <a:r>
              <a:rPr lang="en-US" sz="1200" dirty="0" smtClean="0">
                <a:solidFill>
                  <a:prstClr val="black"/>
                </a:solidFill>
                <a:latin typeface="Calibri"/>
                <a:cs typeface="Calibri"/>
              </a:rPr>
              <a:t>-study students</a:t>
            </a:r>
          </a:p>
        </p:txBody>
      </p:sp>
      <p:pic>
        <p:nvPicPr>
          <p:cNvPr id="6" name="Picture 5"/>
          <p:cNvPicPr>
            <a:picLocks noChangeAspect="1"/>
          </p:cNvPicPr>
          <p:nvPr/>
        </p:nvPicPr>
        <p:blipFill>
          <a:blip r:embed="rId2"/>
          <a:stretch>
            <a:fillRect/>
          </a:stretch>
        </p:blipFill>
        <p:spPr>
          <a:xfrm>
            <a:off x="457200" y="2153216"/>
            <a:ext cx="3670300" cy="6477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457200" y="4393049"/>
            <a:ext cx="2306782" cy="6858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46176" y="5078849"/>
            <a:ext cx="1944624" cy="1015663"/>
          </a:xfrm>
          <a:prstGeom prst="rect">
            <a:avLst/>
          </a:prstGeom>
        </p:spPr>
        <p:txBody>
          <a:bodyPr wrap="square">
            <a:spAutoFit/>
          </a:bodyPr>
          <a:lstStyle/>
          <a:p>
            <a:r>
              <a:rPr lang="en-US" sz="1200" dirty="0" smtClean="0">
                <a:solidFill>
                  <a:prstClr val="black"/>
                </a:solidFill>
                <a:latin typeface="Calibri"/>
                <a:cs typeface="Calibri"/>
              </a:rPr>
              <a:t>On-site a post-doc at the expert firm Clark &amp; Parsia in Washington, D.C.</a:t>
            </a:r>
          </a:p>
          <a:p>
            <a:endParaRPr lang="en-US" sz="1200" dirty="0" smtClean="0">
              <a:solidFill>
                <a:prstClr val="black"/>
              </a:solidFill>
              <a:latin typeface="Calibri"/>
              <a:cs typeface="Calibri"/>
            </a:endParaRPr>
          </a:p>
          <a:p>
            <a:r>
              <a:rPr lang="en-US" sz="1200" dirty="0" smtClean="0">
                <a:solidFill>
                  <a:prstClr val="black"/>
                </a:solidFill>
                <a:latin typeface="Calibri"/>
                <a:cs typeface="Calibri"/>
              </a:rPr>
              <a:t>Engage C&amp;P for expertise</a:t>
            </a:r>
          </a:p>
        </p:txBody>
      </p:sp>
      <p:sp>
        <p:nvSpPr>
          <p:cNvPr id="9" name="Rectangle 8"/>
          <p:cNvSpPr/>
          <p:nvPr/>
        </p:nvSpPr>
        <p:spPr>
          <a:xfrm>
            <a:off x="5585977" y="2514600"/>
            <a:ext cx="2872223" cy="461665"/>
          </a:xfrm>
          <a:prstGeom prst="rect">
            <a:avLst/>
          </a:prstGeom>
        </p:spPr>
        <p:txBody>
          <a:bodyPr wrap="square">
            <a:spAutoFit/>
          </a:bodyPr>
          <a:lstStyle/>
          <a:p>
            <a:r>
              <a:rPr lang="en-US" sz="1200" dirty="0" smtClean="0">
                <a:solidFill>
                  <a:prstClr val="black"/>
                </a:solidFill>
                <a:latin typeface="Calibri"/>
                <a:cs typeface="Calibri"/>
              </a:rPr>
              <a:t>Semantic web software engineering in Tucson, AZ</a:t>
            </a:r>
          </a:p>
        </p:txBody>
      </p:sp>
      <p:pic>
        <p:nvPicPr>
          <p:cNvPr id="10" name="Picture 9"/>
          <p:cNvPicPr>
            <a:picLocks noChangeAspect="1"/>
          </p:cNvPicPr>
          <p:nvPr/>
        </p:nvPicPr>
        <p:blipFill>
          <a:blip r:embed="rId4"/>
          <a:stretch>
            <a:fillRect/>
          </a:stretch>
        </p:blipFill>
        <p:spPr>
          <a:xfrm>
            <a:off x="5139400" y="1768386"/>
            <a:ext cx="3843056" cy="82241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stretch>
            <a:fillRect/>
          </a:stretch>
        </p:blipFill>
        <p:spPr>
          <a:xfrm>
            <a:off x="7042789" y="4639130"/>
            <a:ext cx="1198673" cy="618670"/>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7098462" y="5332494"/>
            <a:ext cx="1143000" cy="276999"/>
          </a:xfrm>
          <a:prstGeom prst="rect">
            <a:avLst/>
          </a:prstGeom>
        </p:spPr>
        <p:txBody>
          <a:bodyPr wrap="square">
            <a:spAutoFit/>
          </a:bodyPr>
          <a:lstStyle/>
          <a:p>
            <a:pPr algn="ctr"/>
            <a:r>
              <a:rPr lang="en-US" sz="1200" dirty="0" smtClean="0">
                <a:solidFill>
                  <a:prstClr val="black"/>
                </a:solidFill>
                <a:latin typeface="Calibri"/>
                <a:cs typeface="Calibri"/>
              </a:rPr>
              <a:t>DataONE</a:t>
            </a:r>
          </a:p>
        </p:txBody>
      </p:sp>
      <p:sp>
        <p:nvSpPr>
          <p:cNvPr id="14" name="Rectangle 13"/>
          <p:cNvSpPr/>
          <p:nvPr/>
        </p:nvSpPr>
        <p:spPr>
          <a:xfrm>
            <a:off x="1736326" y="1825823"/>
            <a:ext cx="1112048" cy="307777"/>
          </a:xfrm>
          <a:prstGeom prst="rect">
            <a:avLst/>
          </a:prstGeom>
        </p:spPr>
        <p:txBody>
          <a:bodyPr wrap="square">
            <a:spAutoFit/>
          </a:bodyPr>
          <a:lstStyle/>
          <a:p>
            <a:pPr algn="ctr"/>
            <a:r>
              <a:rPr lang="en-US" sz="1400" b="1" dirty="0" smtClean="0">
                <a:solidFill>
                  <a:prstClr val="black"/>
                </a:solidFill>
                <a:latin typeface="Calibri"/>
                <a:cs typeface="Calibri"/>
              </a:rPr>
              <a:t>Academics</a:t>
            </a:r>
          </a:p>
        </p:txBody>
      </p:sp>
      <p:sp>
        <p:nvSpPr>
          <p:cNvPr id="16" name="Rectangle 15"/>
          <p:cNvSpPr/>
          <p:nvPr/>
        </p:nvSpPr>
        <p:spPr>
          <a:xfrm>
            <a:off x="1054567" y="4085272"/>
            <a:ext cx="1112048" cy="307777"/>
          </a:xfrm>
          <a:prstGeom prst="rect">
            <a:avLst/>
          </a:prstGeom>
        </p:spPr>
        <p:txBody>
          <a:bodyPr wrap="square">
            <a:spAutoFit/>
          </a:bodyPr>
          <a:lstStyle/>
          <a:p>
            <a:pPr algn="ctr"/>
            <a:r>
              <a:rPr lang="en-US" sz="1400" b="1" dirty="0" smtClean="0">
                <a:solidFill>
                  <a:prstClr val="black"/>
                </a:solidFill>
                <a:latin typeface="Calibri"/>
                <a:cs typeface="Calibri"/>
              </a:rPr>
              <a:t>Industry</a:t>
            </a:r>
          </a:p>
        </p:txBody>
      </p:sp>
      <p:sp>
        <p:nvSpPr>
          <p:cNvPr id="17" name="Rectangle 16"/>
          <p:cNvSpPr/>
          <p:nvPr/>
        </p:nvSpPr>
        <p:spPr>
          <a:xfrm>
            <a:off x="7258050" y="4340423"/>
            <a:ext cx="723900" cy="307777"/>
          </a:xfrm>
          <a:prstGeom prst="rect">
            <a:avLst/>
          </a:prstGeom>
        </p:spPr>
        <p:txBody>
          <a:bodyPr wrap="square">
            <a:spAutoFit/>
          </a:bodyPr>
          <a:lstStyle/>
          <a:p>
            <a:pPr algn="ctr"/>
            <a:r>
              <a:rPr lang="en-US" sz="1400" b="1" dirty="0" smtClean="0">
                <a:solidFill>
                  <a:prstClr val="black"/>
                </a:solidFill>
                <a:latin typeface="Calibri"/>
                <a:cs typeface="Calibri"/>
              </a:rPr>
              <a:t>NSF</a:t>
            </a:r>
          </a:p>
        </p:txBody>
      </p:sp>
      <p:sp>
        <p:nvSpPr>
          <p:cNvPr id="18" name="Rectangle 17"/>
          <p:cNvSpPr/>
          <p:nvPr/>
        </p:nvSpPr>
        <p:spPr>
          <a:xfrm>
            <a:off x="6298928" y="1673423"/>
            <a:ext cx="1524000" cy="307777"/>
          </a:xfrm>
          <a:prstGeom prst="rect">
            <a:avLst/>
          </a:prstGeom>
        </p:spPr>
        <p:txBody>
          <a:bodyPr wrap="square">
            <a:spAutoFit/>
          </a:bodyPr>
          <a:lstStyle/>
          <a:p>
            <a:pPr algn="ctr"/>
            <a:r>
              <a:rPr lang="en-US" sz="1400" b="1" dirty="0" smtClean="0">
                <a:solidFill>
                  <a:prstClr val="black"/>
                </a:solidFill>
                <a:latin typeface="Calibri"/>
                <a:cs typeface="Calibri"/>
              </a:rPr>
              <a:t>Infrastructure</a:t>
            </a:r>
          </a:p>
        </p:txBody>
      </p:sp>
      <p:sp>
        <p:nvSpPr>
          <p:cNvPr id="19" name="Rectangle 18"/>
          <p:cNvSpPr/>
          <p:nvPr/>
        </p:nvSpPr>
        <p:spPr>
          <a:xfrm>
            <a:off x="3996872" y="4885240"/>
            <a:ext cx="1112048" cy="307777"/>
          </a:xfrm>
          <a:prstGeom prst="rect">
            <a:avLst/>
          </a:prstGeom>
        </p:spPr>
        <p:txBody>
          <a:bodyPr wrap="square">
            <a:spAutoFit/>
          </a:bodyPr>
          <a:lstStyle/>
          <a:p>
            <a:pPr algn="ctr"/>
            <a:r>
              <a:rPr lang="en-US" sz="1400" b="1" dirty="0" smtClean="0">
                <a:solidFill>
                  <a:prstClr val="black"/>
                </a:solidFill>
                <a:latin typeface="Calibri"/>
                <a:cs typeface="Calibri"/>
              </a:rPr>
              <a:t>Meetings</a:t>
            </a:r>
          </a:p>
        </p:txBody>
      </p:sp>
      <p:pic>
        <p:nvPicPr>
          <p:cNvPr id="20" name="Picture 19"/>
          <p:cNvPicPr>
            <a:picLocks noChangeAspect="1"/>
          </p:cNvPicPr>
          <p:nvPr/>
        </p:nvPicPr>
        <p:blipFill>
          <a:blip r:embed="rId6"/>
          <a:stretch>
            <a:fillRect/>
          </a:stretch>
        </p:blipFill>
        <p:spPr>
          <a:xfrm>
            <a:off x="3817620" y="5193017"/>
            <a:ext cx="571500" cy="571500"/>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3657600" y="5795295"/>
            <a:ext cx="2179320" cy="400110"/>
          </a:xfrm>
          <a:prstGeom prst="rect">
            <a:avLst/>
          </a:prstGeom>
        </p:spPr>
        <p:txBody>
          <a:bodyPr wrap="square">
            <a:spAutoFit/>
          </a:bodyPr>
          <a:lstStyle/>
          <a:p>
            <a:pPr marL="114300" indent="-114300">
              <a:buFont typeface="Arial"/>
              <a:buChar char="•"/>
            </a:pPr>
            <a:r>
              <a:rPr lang="en-US" sz="1000" dirty="0" smtClean="0">
                <a:solidFill>
                  <a:prstClr val="black"/>
                </a:solidFill>
                <a:latin typeface="Calibri"/>
                <a:cs typeface="Calibri"/>
              </a:rPr>
              <a:t>Plant &amp; Animal Genome 2010</a:t>
            </a:r>
          </a:p>
          <a:p>
            <a:pPr marL="114300" indent="-114300">
              <a:buFont typeface="Arial"/>
              <a:buChar char="•"/>
            </a:pPr>
            <a:r>
              <a:rPr lang="en-US" sz="1000" dirty="0" smtClean="0">
                <a:solidFill>
                  <a:prstClr val="black"/>
                </a:solidFill>
                <a:latin typeface="Calibri"/>
                <a:cs typeface="Calibri"/>
              </a:rPr>
              <a:t>June 2010 Semantic Web Workshop</a:t>
            </a:r>
          </a:p>
        </p:txBody>
      </p:sp>
      <p:pic>
        <p:nvPicPr>
          <p:cNvPr id="23" name="Picture 22"/>
          <p:cNvPicPr>
            <a:picLocks noChangeAspect="1"/>
          </p:cNvPicPr>
          <p:nvPr/>
        </p:nvPicPr>
        <p:blipFill>
          <a:blip r:embed="rId7">
            <a:clrChange>
              <a:clrFrom>
                <a:srgbClr val="FFFFFF"/>
              </a:clrFrom>
              <a:clrTo>
                <a:srgbClr val="FFFFFF">
                  <a:alpha val="0"/>
                </a:srgbClr>
              </a:clrTo>
            </a:clrChange>
          </a:blip>
          <a:stretch>
            <a:fillRect/>
          </a:stretch>
        </p:blipFill>
        <p:spPr>
          <a:xfrm>
            <a:off x="4541519" y="5257800"/>
            <a:ext cx="1143001" cy="351693"/>
          </a:xfrm>
          <a:prstGeom prst="rect">
            <a:avLst/>
          </a:prstGeom>
          <a:ln>
            <a:noFill/>
          </a:ln>
          <a:effectLst>
            <a:outerShdw blurRad="292100" dist="139700" dir="2700000" algn="tl" rotWithShape="0">
              <a:srgbClr val="333333">
                <a:alpha val="65000"/>
              </a:srgbClr>
            </a:outerShdw>
          </a:effectLst>
        </p:spPr>
      </p:pic>
      <p:sp>
        <p:nvSpPr>
          <p:cNvPr id="24" name="Rectangle 23"/>
          <p:cNvSpPr/>
          <p:nvPr/>
        </p:nvSpPr>
        <p:spPr>
          <a:xfrm>
            <a:off x="7246083" y="6195405"/>
            <a:ext cx="1736373" cy="215444"/>
          </a:xfrm>
          <a:prstGeom prst="rect">
            <a:avLst/>
          </a:prstGeom>
        </p:spPr>
        <p:txBody>
          <a:bodyPr wrap="none">
            <a:spAutoFit/>
          </a:bodyPr>
          <a:lstStyle/>
          <a:p>
            <a:r>
              <a:rPr lang="en-US" sz="800" dirty="0" smtClean="0">
                <a:latin typeface="Calibri"/>
                <a:cs typeface="Calibri"/>
              </a:rPr>
              <a:t>Attribution: W3C Semantic Web Logo</a:t>
            </a:r>
            <a:endParaRPr lang="en-US" sz="800" dirty="0">
              <a:latin typeface="Calibri"/>
              <a:cs typeface="Calibri"/>
            </a:endParaRPr>
          </a:p>
        </p:txBody>
      </p:sp>
      <p:sp>
        <p:nvSpPr>
          <p:cNvPr id="25" name="Rectangle 24"/>
          <p:cNvSpPr/>
          <p:nvPr/>
        </p:nvSpPr>
        <p:spPr>
          <a:xfrm>
            <a:off x="3373374" y="4262735"/>
            <a:ext cx="2430526" cy="276999"/>
          </a:xfrm>
          <a:prstGeom prst="rect">
            <a:avLst/>
          </a:prstGeom>
        </p:spPr>
        <p:txBody>
          <a:bodyPr wrap="square">
            <a:spAutoFit/>
          </a:bodyPr>
          <a:lstStyle/>
          <a:p>
            <a:pPr marL="114300" indent="-114300"/>
            <a:r>
              <a:rPr lang="en-US" sz="1200" dirty="0" smtClean="0">
                <a:solidFill>
                  <a:prstClr val="black"/>
                </a:solidFill>
                <a:latin typeface="Calibri"/>
                <a:cs typeface="Calibri"/>
              </a:rPr>
              <a:t>Ultra </a:t>
            </a:r>
            <a:r>
              <a:rPr lang="en-US" sz="1200" dirty="0" smtClean="0">
                <a:solidFill>
                  <a:prstClr val="black"/>
                </a:solidFill>
                <a:latin typeface="Calibri"/>
                <a:cs typeface="Calibri"/>
              </a:rPr>
              <a:t>High Throughput Sequencing</a:t>
            </a:r>
          </a:p>
        </p:txBody>
      </p:sp>
      <p:sp>
        <p:nvSpPr>
          <p:cNvPr id="28" name="Oval 27"/>
          <p:cNvSpPr/>
          <p:nvPr/>
        </p:nvSpPr>
        <p:spPr>
          <a:xfrm>
            <a:off x="3429000" y="3352800"/>
            <a:ext cx="2286000" cy="90547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50800" dir="2700000" rotWithShape="0">
              <a:srgbClr val="000000">
                <a:alpha val="35000"/>
              </a:srgbClr>
            </a:outerShdw>
          </a:effectLst>
        </p:spPr>
        <p:txBody>
          <a:bodyPr rtlCol="0" anchor="ctr"/>
          <a:lstStyle/>
          <a:p>
            <a:pPr lvl="0" algn="ctr">
              <a:defRPr/>
            </a:pPr>
            <a:r>
              <a:rPr lang="en-US" sz="1400" kern="0" dirty="0" smtClean="0">
                <a:solidFill>
                  <a:sysClr val="window" lastClr="FFFFFF"/>
                </a:solidFill>
                <a:latin typeface="Calibri"/>
              </a:rPr>
              <a:t>Grand Challenges</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30" name="Picture 29"/>
          <p:cNvPicPr>
            <a:picLocks noChangeAspect="1"/>
          </p:cNvPicPr>
          <p:nvPr/>
        </p:nvPicPr>
        <p:blipFill>
          <a:blip r:embed="rId8"/>
          <a:stretch>
            <a:fillRect/>
          </a:stretch>
        </p:blipFill>
        <p:spPr>
          <a:xfrm>
            <a:off x="6477000" y="3581400"/>
            <a:ext cx="2076994" cy="457200"/>
          </a:xfrm>
          <a:prstGeom prst="rect">
            <a:avLst/>
          </a:prstGeom>
          <a:ln>
            <a:noFill/>
          </a:ln>
          <a:effectLst>
            <a:outerShdw blurRad="292100" dist="139700" dir="2700000" algn="tl" rotWithShape="0">
              <a:srgbClr val="333333">
                <a:alpha val="65000"/>
              </a:srgbClr>
            </a:outerShdw>
          </a:effectLst>
        </p:spPr>
      </p:pic>
      <p:sp>
        <p:nvSpPr>
          <p:cNvPr id="31" name="Rectangle 30"/>
          <p:cNvSpPr/>
          <p:nvPr/>
        </p:nvSpPr>
        <p:spPr>
          <a:xfrm>
            <a:off x="7042789" y="3273623"/>
            <a:ext cx="945417" cy="307777"/>
          </a:xfrm>
          <a:prstGeom prst="rect">
            <a:avLst/>
          </a:prstGeom>
        </p:spPr>
        <p:txBody>
          <a:bodyPr wrap="square">
            <a:spAutoFit/>
          </a:bodyPr>
          <a:lstStyle/>
          <a:p>
            <a:pPr algn="ctr"/>
            <a:r>
              <a:rPr lang="en-US" sz="1400" b="1" dirty="0" smtClean="0">
                <a:solidFill>
                  <a:prstClr val="black"/>
                </a:solidFill>
                <a:latin typeface="Calibri"/>
                <a:cs typeface="Calibri"/>
              </a:rPr>
              <a:t>Research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Acknowledgements</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52</a:t>
            </a:fld>
            <a:endParaRPr lang="en-US" dirty="0"/>
          </a:p>
        </p:txBody>
      </p:sp>
      <p:sp>
        <p:nvSpPr>
          <p:cNvPr id="26" name="Rectangle 25"/>
          <p:cNvSpPr/>
          <p:nvPr/>
        </p:nvSpPr>
        <p:spPr>
          <a:xfrm>
            <a:off x="2501721" y="1905000"/>
            <a:ext cx="4083169" cy="2513508"/>
          </a:xfrm>
          <a:prstGeom prst="rect">
            <a:avLst/>
          </a:prstGeom>
        </p:spPr>
        <p:txBody>
          <a:bodyPr wrap="none">
            <a:spAutoFit/>
          </a:bodyPr>
          <a:lstStyle/>
          <a:p>
            <a:r>
              <a:rPr lang="en-US" sz="1600" dirty="0" smtClean="0">
                <a:latin typeface="Calibri"/>
                <a:cs typeface="Calibri"/>
              </a:rPr>
              <a:t>Thanks to:</a:t>
            </a:r>
          </a:p>
          <a:p>
            <a:endParaRPr lang="en-US" sz="1600" dirty="0" smtClean="0">
              <a:latin typeface="Calibri"/>
              <a:cs typeface="Calibri"/>
            </a:endParaRPr>
          </a:p>
          <a:p>
            <a:pPr marL="228600" indent="-228600">
              <a:lnSpc>
                <a:spcPct val="200000"/>
              </a:lnSpc>
              <a:buFont typeface="Arial"/>
              <a:buChar char="•"/>
            </a:pPr>
            <a:r>
              <a:rPr lang="en-US" sz="1600" dirty="0" smtClean="0">
                <a:latin typeface="Calibri"/>
                <a:cs typeface="Calibri"/>
              </a:rPr>
              <a:t>iPlant Collaborative</a:t>
            </a:r>
          </a:p>
          <a:p>
            <a:pPr marL="228600" indent="-228600">
              <a:lnSpc>
                <a:spcPct val="200000"/>
              </a:lnSpc>
              <a:buFont typeface="Arial"/>
              <a:buChar char="•"/>
            </a:pPr>
            <a:r>
              <a:rPr lang="en-US" sz="1600" dirty="0" smtClean="0">
                <a:latin typeface="Calibri"/>
                <a:cs typeface="Calibri"/>
              </a:rPr>
              <a:t>St. John’s College</a:t>
            </a:r>
          </a:p>
          <a:p>
            <a:pPr marL="228600" indent="-228600">
              <a:lnSpc>
                <a:spcPct val="200000"/>
              </a:lnSpc>
              <a:buFont typeface="Arial"/>
              <a:buChar char="•"/>
            </a:pPr>
            <a:r>
              <a:rPr lang="en-US" sz="1600" dirty="0" smtClean="0">
                <a:latin typeface="Calibri"/>
                <a:cs typeface="Calibri"/>
              </a:rPr>
              <a:t>NSF grants #0943879 and </a:t>
            </a:r>
            <a:r>
              <a:rPr lang="en-US" sz="1600" dirty="0" smtClean="0">
                <a:latin typeface="Calibri"/>
                <a:ea typeface="Times New Roman"/>
                <a:cs typeface="Calibri"/>
              </a:rPr>
              <a:t>#EF-0735191</a:t>
            </a:r>
          </a:p>
          <a:p>
            <a:pPr marL="228600" indent="-228600">
              <a:lnSpc>
                <a:spcPct val="200000"/>
              </a:lnSpc>
              <a:buFont typeface="Arial"/>
              <a:buChar char="•"/>
            </a:pPr>
            <a:r>
              <a:rPr lang="en-US" sz="1600" dirty="0" smtClean="0">
                <a:latin typeface="Calibri"/>
                <a:ea typeface="Times New Roman"/>
                <a:cs typeface="Calibri"/>
              </a:rPr>
              <a:t>SSWAP Collaborators Soybase, Gramene, LIS</a:t>
            </a:r>
            <a:r>
              <a:rPr lang="en-US" sz="1600" dirty="0" smtClean="0">
                <a:latin typeface="Calibri"/>
                <a:cs typeface="Calibri"/>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Should Be Easy...</a:t>
            </a:r>
            <a:endParaRPr lang="en-US" dirty="0"/>
          </a:p>
        </p:txBody>
      </p:sp>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6</a:t>
            </a:fld>
            <a:endParaRPr lang="en-US" dirty="0"/>
          </a:p>
        </p:txBody>
      </p:sp>
      <p:sp>
        <p:nvSpPr>
          <p:cNvPr id="5" name="Content Placeholder 2"/>
          <p:cNvSpPr txBox="1">
            <a:spLocks/>
          </p:cNvSpPr>
          <p:nvPr/>
        </p:nvSpPr>
        <p:spPr>
          <a:xfrm>
            <a:off x="2040468" y="2048932"/>
            <a:ext cx="5063065" cy="4021668"/>
          </a:xfrm>
          <a:prstGeom prst="rect">
            <a:avLst/>
          </a:prstGeom>
        </p:spPr>
        <p:txBody>
          <a:bodyPr vert="horz">
            <a:noAutofit/>
          </a:bodyPr>
          <a:lstStyle/>
          <a:p>
            <a:pPr algn="ctr">
              <a:spcBef>
                <a:spcPts val="600"/>
              </a:spcBef>
              <a:buSzPct val="85000"/>
              <a:defRPr/>
            </a:pPr>
            <a:r>
              <a:rPr lang="en-US" dirty="0" smtClean="0">
                <a:solidFill>
                  <a:prstClr val="black"/>
                </a:solidFill>
                <a:latin typeface="Calibri"/>
                <a:cs typeface="Calibri"/>
              </a:rPr>
              <a:t>... but it is not.</a:t>
            </a:r>
            <a:endParaRPr lang="en-US" dirty="0" smtClean="0">
              <a:solidFill>
                <a:prstClr val="black"/>
              </a:solidFill>
              <a:latin typeface="Calibri"/>
              <a:cs typeface="Calibri"/>
            </a:endParaRPr>
          </a:p>
          <a:p>
            <a:pPr algn="ctr">
              <a:spcBef>
                <a:spcPts val="600"/>
              </a:spcBef>
              <a:buSzPct val="85000"/>
              <a:defRPr/>
            </a:pPr>
            <a:endParaRPr lang="en-US" dirty="0" smtClean="0">
              <a:solidFill>
                <a:prstClr val="black"/>
              </a:solidFill>
              <a:latin typeface="Calibri"/>
              <a:cs typeface="Calibri"/>
            </a:endParaRPr>
          </a:p>
          <a:p>
            <a:pPr algn="ctr">
              <a:spcBef>
                <a:spcPts val="600"/>
              </a:spcBef>
              <a:buSzPct val="85000"/>
              <a:defRPr/>
            </a:pPr>
            <a:r>
              <a:rPr lang="en-US" dirty="0" smtClean="0">
                <a:solidFill>
                  <a:prstClr val="black"/>
                </a:solidFill>
                <a:latin typeface="Calibri"/>
                <a:cs typeface="Calibri"/>
              </a:rPr>
              <a:t>T</a:t>
            </a:r>
            <a:r>
              <a:rPr lang="en-US" dirty="0" smtClean="0">
                <a:solidFill>
                  <a:prstClr val="black"/>
                </a:solidFill>
                <a:latin typeface="Calibri"/>
                <a:cs typeface="Calibri"/>
              </a:rPr>
              <a:t>he </a:t>
            </a:r>
            <a:r>
              <a:rPr lang="en-US" dirty="0" smtClean="0">
                <a:solidFill>
                  <a:prstClr val="black"/>
                </a:solidFill>
                <a:latin typeface="Calibri"/>
                <a:cs typeface="Calibri"/>
              </a:rPr>
              <a:t>promise of data visualization is exceeded perhaps only by its challenges.</a:t>
            </a:r>
          </a:p>
          <a:p>
            <a:pPr algn="ctr">
              <a:spcBef>
                <a:spcPts val="600"/>
              </a:spcBef>
              <a:buSzPct val="85000"/>
              <a:defRPr/>
            </a:pPr>
            <a:endParaRPr lang="en-US" dirty="0" smtClean="0">
              <a:solidFill>
                <a:prstClr val="black"/>
              </a:solidFill>
              <a:latin typeface="Calibri"/>
              <a:cs typeface="Calibri"/>
            </a:endParaRPr>
          </a:p>
          <a:p>
            <a:pPr algn="ctr">
              <a:spcBef>
                <a:spcPts val="600"/>
              </a:spcBef>
              <a:buSzPct val="85000"/>
              <a:defRPr/>
            </a:pPr>
            <a:r>
              <a:rPr lang="en-US" dirty="0" smtClean="0">
                <a:solidFill>
                  <a:prstClr val="black"/>
                </a:solidFill>
                <a:latin typeface="Calibri"/>
                <a:cs typeface="Calibri"/>
              </a:rPr>
              <a:t>There are many examples of one-off successes, but general solutions, especially in a web environment, are</a:t>
            </a:r>
            <a:r>
              <a:rPr lang="en-US" dirty="0" smtClean="0">
                <a:solidFill>
                  <a:prstClr val="black"/>
                </a:solidFill>
                <a:latin typeface="Calibri"/>
                <a:cs typeface="Calibri"/>
              </a:rPr>
              <a:t> noticeably </a:t>
            </a:r>
            <a:r>
              <a:rPr lang="en-US" dirty="0" smtClean="0">
                <a:solidFill>
                  <a:prstClr val="black"/>
                </a:solidFill>
                <a:latin typeface="Calibri"/>
                <a:cs typeface="Calibri"/>
              </a:rPr>
              <a:t>lacking. </a:t>
            </a:r>
          </a:p>
          <a:p>
            <a:pPr algn="ctr">
              <a:spcBef>
                <a:spcPts val="600"/>
              </a:spcBef>
              <a:buSzPct val="85000"/>
              <a:defRPr/>
            </a:pPr>
            <a:endParaRPr lang="en-US" dirty="0" smtClean="0">
              <a:solidFill>
                <a:prstClr val="black"/>
              </a:solidFill>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7</a:t>
            </a:fld>
            <a:endParaRPr lang="en-US" dirty="0"/>
          </a:p>
        </p:txBody>
      </p:sp>
      <p:sp>
        <p:nvSpPr>
          <p:cNvPr id="5" name="Content Placeholder 2"/>
          <p:cNvSpPr>
            <a:spLocks noGrp="1"/>
          </p:cNvSpPr>
          <p:nvPr>
            <p:ph sz="quarter" idx="1"/>
          </p:nvPr>
        </p:nvSpPr>
        <p:spPr>
          <a:xfrm>
            <a:off x="1574800" y="2387600"/>
            <a:ext cx="5969000" cy="3149600"/>
          </a:xfrm>
        </p:spPr>
        <p:txBody>
          <a:bodyPr>
            <a:normAutofit fontScale="92500" lnSpcReduction="10000"/>
          </a:bodyPr>
          <a:lstStyle/>
          <a:p>
            <a:pPr marL="0" indent="0" algn="ctr">
              <a:spcBef>
                <a:spcPct val="0"/>
              </a:spcBef>
              <a:buFont typeface="Wingdings 2" pitchFamily="27" charset="2"/>
              <a:buNone/>
            </a:pPr>
            <a:r>
              <a:rPr lang="en-US" sz="1800" dirty="0" smtClean="0">
                <a:latin typeface="Calibri" pitchFamily="27" charset="0"/>
              </a:rPr>
              <a:t>We have something important (data visualization),</a:t>
            </a: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r>
              <a:rPr lang="en-US" sz="1800" dirty="0" smtClean="0">
                <a:latin typeface="Calibri" pitchFamily="27" charset="0"/>
              </a:rPr>
              <a:t>we have a broad swath of successful examples,</a:t>
            </a: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r>
              <a:rPr lang="en-US" sz="1800" dirty="0" smtClean="0">
                <a:latin typeface="Calibri" pitchFamily="27" charset="0"/>
              </a:rPr>
              <a:t>we have toolboxes of technologies,</a:t>
            </a: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r>
              <a:rPr lang="en-US" sz="1800" dirty="0" smtClean="0">
                <a:latin typeface="Calibri" pitchFamily="27" charset="0"/>
              </a:rPr>
              <a:t>but we cannot seem to bring them all to bear to meet even some of our lowest </a:t>
            </a:r>
            <a:r>
              <a:rPr lang="en-US" sz="1800" dirty="0" smtClean="0">
                <a:latin typeface="Calibri" pitchFamily="27" charset="0"/>
              </a:rPr>
              <a:t>expectations, except in </a:t>
            </a:r>
            <a:r>
              <a:rPr lang="en-US" sz="1800" dirty="0" smtClean="0">
                <a:latin typeface="Calibri" pitchFamily="27" charset="0"/>
              </a:rPr>
              <a:t>special cases</a:t>
            </a:r>
            <a:r>
              <a:rPr lang="en-US" sz="1800" dirty="0" smtClean="0">
                <a:latin typeface="Calibri" pitchFamily="27" charset="0"/>
              </a:rPr>
              <a:t>.</a:t>
            </a:r>
            <a:endParaRPr lang="en-US" sz="1800" dirty="0" smtClean="0">
              <a:latin typeface="Calibri" pitchFamily="27" charset="0"/>
            </a:endParaRP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r>
              <a:rPr lang="en-US" sz="1800" dirty="0" smtClean="0">
                <a:latin typeface="Calibri" pitchFamily="27" charset="0"/>
              </a:rPr>
              <a:t>The more we delve into addressing data visualization</a:t>
            </a:r>
            <a:r>
              <a:rPr lang="en-US" sz="1800" dirty="0" smtClean="0">
                <a:latin typeface="Calibri" pitchFamily="27" charset="0"/>
              </a:rPr>
              <a:t> as it pertains to a </a:t>
            </a:r>
            <a:r>
              <a:rPr lang="en-US" sz="1800" dirty="0" smtClean="0">
                <a:latin typeface="Calibri" pitchFamily="27" charset="0"/>
              </a:rPr>
              <a:t>scientific</a:t>
            </a:r>
            <a:r>
              <a:rPr lang="en-US" sz="1800" dirty="0" smtClean="0">
                <a:latin typeface="Calibri" pitchFamily="27" charset="0"/>
              </a:rPr>
              <a:t> cyberinfrastructure, </a:t>
            </a:r>
            <a:r>
              <a:rPr lang="en-US" sz="1800" dirty="0" smtClean="0">
                <a:latin typeface="Calibri" pitchFamily="27" charset="0"/>
              </a:rPr>
              <a:t>the more difficult we realize is the problem.</a:t>
            </a: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endParaRPr lang="en-US" sz="1800" dirty="0" smtClean="0">
              <a:latin typeface="Calibri" pitchFamily="27" charset="0"/>
            </a:endParaRPr>
          </a:p>
        </p:txBody>
      </p:sp>
      <p:sp>
        <p:nvSpPr>
          <p:cNvPr id="6" name="Title 1"/>
          <p:cNvSpPr>
            <a:spLocks noGrp="1"/>
          </p:cNvSpPr>
          <p:nvPr>
            <p:ph type="title"/>
          </p:nvPr>
        </p:nvSpPr>
        <p:spPr>
          <a:xfrm>
            <a:off x="301752" y="228600"/>
            <a:ext cx="8534400" cy="758952"/>
          </a:xfrm>
        </p:spPr>
        <p:txBody>
          <a:bodyPr/>
          <a:lstStyle/>
          <a:p>
            <a:r>
              <a:rPr lang="en-US" dirty="0" smtClean="0">
                <a:solidFill>
                  <a:srgbClr val="7B9899"/>
                </a:solidFill>
                <a:latin typeface="Calibri" pitchFamily="27" charset="0"/>
              </a:rPr>
              <a:t>Here’s the Rub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8</a:t>
            </a:fld>
            <a:endParaRPr lang="en-US" dirty="0"/>
          </a:p>
        </p:txBody>
      </p:sp>
      <p:sp>
        <p:nvSpPr>
          <p:cNvPr id="5" name="Content Placeholder 2"/>
          <p:cNvSpPr>
            <a:spLocks noGrp="1"/>
          </p:cNvSpPr>
          <p:nvPr>
            <p:ph sz="quarter" idx="1"/>
          </p:nvPr>
        </p:nvSpPr>
        <p:spPr>
          <a:xfrm>
            <a:off x="1574800" y="2387600"/>
            <a:ext cx="5689600" cy="1617133"/>
          </a:xfrm>
        </p:spPr>
        <p:txBody>
          <a:bodyPr>
            <a:normAutofit/>
          </a:bodyPr>
          <a:lstStyle/>
          <a:p>
            <a:pPr marL="0" indent="0" algn="ctr">
              <a:spcBef>
                <a:spcPct val="0"/>
              </a:spcBef>
              <a:buFont typeface="Wingdings 2" pitchFamily="27" charset="2"/>
              <a:buNone/>
            </a:pPr>
            <a:r>
              <a:rPr lang="en-US" sz="1800" dirty="0" smtClean="0">
                <a:latin typeface="Calibri" pitchFamily="27" charset="0"/>
              </a:rPr>
              <a:t>It is because when we approach this from a perspective of a</a:t>
            </a:r>
            <a:r>
              <a:rPr lang="en-US" sz="1800" dirty="0" smtClean="0">
                <a:latin typeface="Calibri" pitchFamily="27" charset="0"/>
              </a:rPr>
              <a:t> cyberinfrastructure </a:t>
            </a:r>
            <a:r>
              <a:rPr lang="en-US" sz="1800" dirty="0" smtClean="0">
                <a:latin typeface="Calibri" pitchFamily="27" charset="0"/>
              </a:rPr>
              <a:t>we see that</a:t>
            </a:r>
            <a:r>
              <a:rPr lang="en-US" sz="1800" dirty="0" smtClean="0">
                <a:latin typeface="Calibri" pitchFamily="27" charset="0"/>
              </a:rPr>
              <a:t> successful </a:t>
            </a:r>
            <a:r>
              <a:rPr lang="en-US" sz="1800" dirty="0" smtClean="0">
                <a:latin typeface="Calibri" pitchFamily="27" charset="0"/>
              </a:rPr>
              <a:t>data visualization </a:t>
            </a:r>
            <a:r>
              <a:rPr lang="en-US" sz="1800" i="1" dirty="0" smtClean="0">
                <a:latin typeface="Calibri" pitchFamily="27" charset="0"/>
              </a:rPr>
              <a:t>is</a:t>
            </a:r>
            <a:r>
              <a:rPr lang="en-US" sz="1800" dirty="0" smtClean="0">
                <a:latin typeface="Calibri" pitchFamily="27" charset="0"/>
              </a:rPr>
              <a:t> broad-scale data </a:t>
            </a:r>
            <a:r>
              <a:rPr lang="en-US" sz="1800" dirty="0" smtClean="0">
                <a:latin typeface="Calibri" pitchFamily="27" charset="0"/>
              </a:rPr>
              <a:t>integration incarnate.</a:t>
            </a: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r>
              <a:rPr lang="en-US" sz="1800" dirty="0" smtClean="0">
                <a:latin typeface="Calibri" pitchFamily="27" charset="0"/>
              </a:rPr>
              <a:t>And data integration is hard.</a:t>
            </a: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endParaRPr lang="en-US" sz="1800" dirty="0" smtClean="0">
              <a:latin typeface="Calibri" pitchFamily="27" charset="0"/>
            </a:endParaRPr>
          </a:p>
          <a:p>
            <a:pPr marL="0" indent="0" algn="ctr">
              <a:spcBef>
                <a:spcPct val="0"/>
              </a:spcBef>
              <a:buFont typeface="Wingdings 2" pitchFamily="27" charset="2"/>
              <a:buNone/>
            </a:pPr>
            <a:endParaRPr lang="en-US" sz="1800" dirty="0" smtClean="0">
              <a:latin typeface="Calibri" pitchFamily="27" charset="0"/>
            </a:endParaRPr>
          </a:p>
        </p:txBody>
      </p:sp>
      <p:sp>
        <p:nvSpPr>
          <p:cNvPr id="6" name="Title 1"/>
          <p:cNvSpPr>
            <a:spLocks noGrp="1"/>
          </p:cNvSpPr>
          <p:nvPr>
            <p:ph type="title"/>
          </p:nvPr>
        </p:nvSpPr>
        <p:spPr>
          <a:xfrm>
            <a:off x="301752" y="228600"/>
            <a:ext cx="8534400" cy="758952"/>
          </a:xfrm>
        </p:spPr>
        <p:txBody>
          <a:bodyPr/>
          <a:lstStyle/>
          <a:p>
            <a:r>
              <a:rPr lang="en-US" dirty="0" smtClean="0">
                <a:solidFill>
                  <a:srgbClr val="7B9899"/>
                </a:solidFill>
                <a:latin typeface="Calibri" pitchFamily="27" charset="0"/>
              </a:rPr>
              <a:t>Why is</a:t>
            </a:r>
            <a:r>
              <a:rPr lang="en-US" dirty="0" smtClean="0">
                <a:solidFill>
                  <a:srgbClr val="7B9899"/>
                </a:solidFill>
                <a:latin typeface="Calibri" pitchFamily="27" charset="0"/>
              </a:rPr>
              <a:t> This</a:t>
            </a:r>
            <a:r>
              <a:rPr lang="en-US" dirty="0" smtClean="0">
                <a:solidFill>
                  <a:srgbClr val="7B9899"/>
                </a:solidFill>
                <a:latin typeface="Calibri" pitchFamily="27"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tabLst>
                <a:tab pos="8497888" algn="r"/>
              </a:tabLst>
            </a:pPr>
            <a:r>
              <a:rPr lang="en-US" kern="0" dirty="0" smtClean="0"/>
              <a:t>w w w . i p l a n t c o l l a b o r a t i v e . o r g	</a:t>
            </a:r>
            <a:fld id="{85857B42-B61F-5B4C-9017-95C3EA741CE7}" type="slidenum">
              <a:rPr lang="en-US" kern="0" smtClean="0"/>
              <a:pPr>
                <a:tabLst>
                  <a:tab pos="8497888" algn="r"/>
                </a:tabLst>
              </a:pPr>
              <a:t>9</a:t>
            </a:fld>
            <a:endParaRPr lang="en-US" dirty="0"/>
          </a:p>
        </p:txBody>
      </p:sp>
      <p:sp>
        <p:nvSpPr>
          <p:cNvPr id="5" name="Content Placeholder 2"/>
          <p:cNvSpPr>
            <a:spLocks noGrp="1"/>
          </p:cNvSpPr>
          <p:nvPr>
            <p:ph sz="quarter" idx="1"/>
          </p:nvPr>
        </p:nvSpPr>
        <p:spPr>
          <a:xfrm>
            <a:off x="1447800" y="2057400"/>
            <a:ext cx="6324600" cy="3505200"/>
          </a:xfrm>
        </p:spPr>
        <p:txBody>
          <a:bodyPr>
            <a:normAutofit lnSpcReduction="10000"/>
          </a:bodyPr>
          <a:lstStyle/>
          <a:p>
            <a:pPr marL="0" indent="0">
              <a:spcBef>
                <a:spcPct val="0"/>
              </a:spcBef>
              <a:buFont typeface="Wingdings 2" pitchFamily="27" charset="2"/>
              <a:buNone/>
            </a:pPr>
            <a:r>
              <a:rPr lang="en-US" sz="1800" dirty="0" smtClean="0">
                <a:latin typeface="Calibri" pitchFamily="27" charset="0"/>
              </a:rPr>
              <a:t>Three reasons:</a:t>
            </a:r>
          </a:p>
          <a:p>
            <a:pPr marL="0" indent="0">
              <a:spcBef>
                <a:spcPct val="0"/>
              </a:spcBef>
              <a:buFont typeface="Wingdings 2" pitchFamily="27" charset="2"/>
              <a:buNone/>
            </a:pPr>
            <a:endParaRPr lang="en-US" sz="1800" dirty="0" smtClean="0">
              <a:latin typeface="Calibri" pitchFamily="27" charset="0"/>
            </a:endParaRPr>
          </a:p>
          <a:p>
            <a:pPr marL="0" indent="0">
              <a:spcBef>
                <a:spcPct val="0"/>
              </a:spcBef>
              <a:buFont typeface="Wingdings 2" pitchFamily="27" charset="2"/>
              <a:buNone/>
            </a:pPr>
            <a:r>
              <a:rPr lang="en-US" sz="1800" b="1" dirty="0" smtClean="0">
                <a:latin typeface="Calibri" pitchFamily="27" charset="0"/>
              </a:rPr>
              <a:t>Scientific</a:t>
            </a:r>
            <a:r>
              <a:rPr lang="en-US" sz="1800" dirty="0" smtClean="0">
                <a:latin typeface="Calibri" pitchFamily="27" charset="0"/>
              </a:rPr>
              <a:t>:  The meaning, refinement, context, and value of scientific ideas and concepts changes with discovery; it changes at a rate faster than the life cycle of many informatic infrastructures.</a:t>
            </a:r>
          </a:p>
          <a:p>
            <a:pPr marL="0" indent="0">
              <a:spcBef>
                <a:spcPct val="0"/>
              </a:spcBef>
              <a:buFont typeface="Wingdings 2" pitchFamily="27" charset="2"/>
              <a:buNone/>
            </a:pPr>
            <a:endParaRPr lang="en-US" sz="1800" dirty="0" smtClean="0">
              <a:latin typeface="Calibri" pitchFamily="27" charset="0"/>
            </a:endParaRPr>
          </a:p>
          <a:p>
            <a:pPr marL="0" indent="0">
              <a:spcBef>
                <a:spcPct val="0"/>
              </a:spcBef>
              <a:buFont typeface="Wingdings 2" pitchFamily="27" charset="2"/>
              <a:buNone/>
            </a:pPr>
            <a:r>
              <a:rPr lang="en-US" sz="1800" b="1" dirty="0" smtClean="0">
                <a:latin typeface="Calibri" pitchFamily="27" charset="0"/>
              </a:rPr>
              <a:t>Technical</a:t>
            </a:r>
            <a:r>
              <a:rPr lang="en-US" sz="1800" dirty="0" smtClean="0">
                <a:latin typeface="Calibri" pitchFamily="27" charset="0"/>
              </a:rPr>
              <a:t>: Much meaning and semantics is implicit, not explicit.  Thus it is labor intensive to extract context and merge data and services; scaling is linear, not exponential.</a:t>
            </a:r>
          </a:p>
          <a:p>
            <a:pPr marL="0" indent="0">
              <a:spcBef>
                <a:spcPct val="0"/>
              </a:spcBef>
              <a:buFont typeface="Wingdings 2" pitchFamily="27" charset="2"/>
              <a:buNone/>
            </a:pPr>
            <a:endParaRPr lang="en-US" sz="1800" dirty="0" smtClean="0">
              <a:latin typeface="Calibri" pitchFamily="27" charset="0"/>
            </a:endParaRPr>
          </a:p>
          <a:p>
            <a:pPr marL="0" indent="0">
              <a:spcBef>
                <a:spcPct val="0"/>
              </a:spcBef>
              <a:buFont typeface="Wingdings 2" pitchFamily="27" charset="2"/>
              <a:buNone/>
            </a:pPr>
            <a:r>
              <a:rPr lang="en-US" sz="1800" b="1" dirty="0" smtClean="0">
                <a:latin typeface="Calibri" pitchFamily="27" charset="0"/>
              </a:rPr>
              <a:t>Social</a:t>
            </a:r>
            <a:r>
              <a:rPr lang="en-US" sz="1800" dirty="0" smtClean="0">
                <a:latin typeface="Calibri" pitchFamily="27" charset="0"/>
              </a:rPr>
              <a:t>: Value and discoveries are generated across disciplines, under different funding models, in different institutions, in different cultures, with different reward structures.</a:t>
            </a:r>
          </a:p>
          <a:p>
            <a:pPr marL="0" indent="0">
              <a:spcBef>
                <a:spcPct val="0"/>
              </a:spcBef>
              <a:buFont typeface="Wingdings 2" pitchFamily="27" charset="2"/>
              <a:buNone/>
            </a:pPr>
            <a:endParaRPr lang="en-US" sz="1800" dirty="0" smtClean="0">
              <a:latin typeface="Calibri" pitchFamily="27" charset="0"/>
            </a:endParaRPr>
          </a:p>
          <a:p>
            <a:pPr marL="0" indent="0">
              <a:spcBef>
                <a:spcPct val="0"/>
              </a:spcBef>
              <a:buFont typeface="Wingdings 2" pitchFamily="27" charset="2"/>
              <a:buNone/>
            </a:pPr>
            <a:endParaRPr lang="en-US" sz="1800" dirty="0" smtClean="0">
              <a:latin typeface="Calibri" pitchFamily="27" charset="0"/>
            </a:endParaRPr>
          </a:p>
          <a:p>
            <a:pPr marL="0" indent="0">
              <a:spcBef>
                <a:spcPct val="0"/>
              </a:spcBef>
              <a:buFont typeface="Wingdings 2" pitchFamily="27" charset="2"/>
              <a:buNone/>
            </a:pPr>
            <a:endParaRPr lang="en-US" sz="1800" dirty="0" smtClean="0">
              <a:latin typeface="Calibri" pitchFamily="27" charset="0"/>
            </a:endParaRPr>
          </a:p>
          <a:p>
            <a:pPr marL="0" indent="0">
              <a:spcBef>
                <a:spcPct val="0"/>
              </a:spcBef>
              <a:buFont typeface="Wingdings 2" pitchFamily="27" charset="2"/>
              <a:buNone/>
            </a:pPr>
            <a:endParaRPr lang="en-US" sz="1800" dirty="0" smtClean="0">
              <a:latin typeface="Calibri" pitchFamily="27" charset="0"/>
            </a:endParaRPr>
          </a:p>
        </p:txBody>
      </p:sp>
      <p:sp>
        <p:nvSpPr>
          <p:cNvPr id="6" name="Title 1"/>
          <p:cNvSpPr>
            <a:spLocks noGrp="1"/>
          </p:cNvSpPr>
          <p:nvPr>
            <p:ph type="title"/>
          </p:nvPr>
        </p:nvSpPr>
        <p:spPr>
          <a:xfrm>
            <a:off x="301752" y="228600"/>
            <a:ext cx="8534400" cy="758952"/>
          </a:xfrm>
        </p:spPr>
        <p:txBody>
          <a:bodyPr/>
          <a:lstStyle/>
          <a:p>
            <a:r>
              <a:rPr lang="en-US" dirty="0" smtClean="0">
                <a:solidFill>
                  <a:srgbClr val="7B9899"/>
                </a:solidFill>
                <a:latin typeface="Calibri" pitchFamily="27" charset="0"/>
              </a:rPr>
              <a:t>Data</a:t>
            </a:r>
            <a:r>
              <a:rPr lang="en-US" dirty="0" smtClean="0">
                <a:solidFill>
                  <a:srgbClr val="7B9899"/>
                </a:solidFill>
                <a:latin typeface="Calibri" pitchFamily="27" charset="0"/>
              </a:rPr>
              <a:t> Integration </a:t>
            </a:r>
            <a:r>
              <a:rPr lang="en-US" dirty="0" smtClean="0">
                <a:solidFill>
                  <a:srgbClr val="7B9899"/>
                </a:solidFill>
                <a:latin typeface="Calibri" pitchFamily="27" charset="0"/>
              </a:rPr>
              <a:t>is</a:t>
            </a:r>
            <a:r>
              <a:rPr lang="en-US" dirty="0" smtClean="0">
                <a:solidFill>
                  <a:srgbClr val="7B9899"/>
                </a:solidFill>
                <a:latin typeface="Calibri" pitchFamily="27" charset="0"/>
              </a:rPr>
              <a:t> Hard</a:t>
            </a:r>
            <a:endParaRPr lang="en-US" dirty="0" smtClean="0">
              <a:solidFill>
                <a:srgbClr val="7B9899"/>
              </a:solidFill>
              <a:latin typeface="Calibri" pitchFamily="27"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olidFill>
            <a:srgbClr val="4F81BD"/>
          </a:solidFill>
          <a:prstDash val="solid"/>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0800">
          <a:solidFill>
            <a:srgbClr val="4F81BD"/>
          </a:solidFill>
          <a:prstDash val="solid"/>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11498</TotalTime>
  <Words>4485</Words>
  <Application>Microsoft Macintosh PowerPoint</Application>
  <PresentationFormat>On-screen Show (4:3)</PresentationFormat>
  <Paragraphs>514</Paragraphs>
  <Slides>52</Slides>
  <Notes>1</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52</vt:i4>
      </vt:variant>
    </vt:vector>
  </HeadingPairs>
  <TitlesOfParts>
    <vt:vector size="55" baseType="lpstr">
      <vt:lpstr>Civic</vt:lpstr>
      <vt:lpstr>1_Civic</vt:lpstr>
      <vt:lpstr>Equation</vt:lpstr>
      <vt:lpstr>iPlant: Semantics and DataViz</vt:lpstr>
      <vt:lpstr>Data is Worthless Without Context</vt:lpstr>
      <vt:lpstr>A Picture is Worth a Billion Bases</vt:lpstr>
      <vt:lpstr>A Ubiquitous Role for Data Visualization in Discovery</vt:lpstr>
      <vt:lpstr>Commonalities in Data Visualization</vt:lpstr>
      <vt:lpstr>This Should Be Easy...</vt:lpstr>
      <vt:lpstr>Here’s the Rub</vt:lpstr>
      <vt:lpstr>Why is This?</vt:lpstr>
      <vt:lpstr>Data Integration is Hard</vt:lpstr>
      <vt:lpstr>Inadequate Integration Thwarts Knowledge Generation</vt:lpstr>
      <vt:lpstr>A Faint Light in a Dark Fog</vt:lpstr>
      <vt:lpstr>So How Do We Solve the Data Integration Problem?</vt:lpstr>
      <vt:lpstr>RuBisCo</vt:lpstr>
      <vt:lpstr>Page-Scraping RuBisCo on the Web</vt:lpstr>
      <vt:lpstr>FTP Bit-Buckets are No Better</vt:lpstr>
      <vt:lpstr>Front-Ending for the Scientist</vt:lpstr>
      <vt:lpstr>Front-Ending for the Scientist</vt:lpstr>
      <vt:lpstr>Front-Ending for the Scientist</vt:lpstr>
      <vt:lpstr>The Bottleneck</vt:lpstr>
      <vt:lpstr>RuBisCo’s Bottom Line</vt:lpstr>
      <vt:lpstr>The Semantic Web</vt:lpstr>
      <vt:lpstr>What Do We Mean by “Meaning?”</vt:lpstr>
      <vt:lpstr>How it is Done</vt:lpstr>
      <vt:lpstr>OWA: Open World Assumption</vt:lpstr>
      <vt:lpstr>OWA: Open World Assumption</vt:lpstr>
      <vt:lpstr>Monotonicity</vt:lpstr>
      <vt:lpstr>W3C OWL (Web Ontology Language)</vt:lpstr>
      <vt:lpstr>OWL is a Formal Logic for the Web</vt:lpstr>
      <vt:lpstr>Implications of OWL</vt:lpstr>
      <vt:lpstr>A Faint Light in a Dark Fog</vt:lpstr>
      <vt:lpstr>RDF: a Universal and Simple Model</vt:lpstr>
      <vt:lpstr>Describing Data</vt:lpstr>
      <vt:lpstr>RDF is the Grand Homogenizer: it Strips Context</vt:lpstr>
      <vt:lpstr>RDF: Row, Column, Value</vt:lpstr>
      <vt:lpstr>Linked Open Data: 13.1 Billion Statements and Growing</vt:lpstr>
      <vt:lpstr>Caveat Emptor</vt:lpstr>
      <vt:lpstr>Hold that Thought</vt:lpstr>
      <vt:lpstr>Describing Services</vt:lpstr>
      <vt:lpstr>Logical Interfaces</vt:lpstr>
      <vt:lpstr>Logical Interfaces</vt:lpstr>
      <vt:lpstr>Backwards Compatibility and Robust Extensibility</vt:lpstr>
      <vt:lpstr>Generality</vt:lpstr>
      <vt:lpstr>The Technology Stack</vt:lpstr>
      <vt:lpstr>Ontologies</vt:lpstr>
      <vt:lpstr>iPlant Semantic Web Program</vt:lpstr>
      <vt:lpstr>Data Visualization</vt:lpstr>
      <vt:lpstr>Commonalities in Data Visualization</vt:lpstr>
      <vt:lpstr>Commonalities in Data Visualization</vt:lpstr>
      <vt:lpstr>Recipe</vt:lpstr>
      <vt:lpstr>The Vision</vt:lpstr>
      <vt:lpstr>Semantic Web Program at iPlant</vt:lpstr>
      <vt:lpstr>Acknowledgements</vt:lpstr>
    </vt:vector>
  </TitlesOfParts>
  <Company>iPlant Collaborative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Damian Gessler</dc:creator>
  <cp:lastModifiedBy>Damian Gessler</cp:lastModifiedBy>
  <cp:revision>180</cp:revision>
  <dcterms:created xsi:type="dcterms:W3CDTF">2010-09-09T15:26:01Z</dcterms:created>
  <dcterms:modified xsi:type="dcterms:W3CDTF">2010-09-09T17:52:54Z</dcterms:modified>
</cp:coreProperties>
</file>